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9" r:id="rId2"/>
    <p:sldMasterId id="2147483680" r:id="rId3"/>
    <p:sldMasterId id="2147483694" r:id="rId4"/>
    <p:sldMasterId id="2147483704" r:id="rId5"/>
    <p:sldMasterId id="2147483723" r:id="rId6"/>
  </p:sldMasterIdLst>
  <p:notesMasterIdLst>
    <p:notesMasterId r:id="rId24"/>
  </p:notesMasterIdLst>
  <p:handoutMasterIdLst>
    <p:handoutMasterId r:id="rId25"/>
  </p:handoutMasterIdLst>
  <p:sldIdLst>
    <p:sldId id="341" r:id="rId7"/>
    <p:sldId id="326" r:id="rId8"/>
    <p:sldId id="327" r:id="rId9"/>
    <p:sldId id="328" r:id="rId10"/>
    <p:sldId id="344" r:id="rId11"/>
    <p:sldId id="343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45" r:id="rId20"/>
    <p:sldId id="338" r:id="rId21"/>
    <p:sldId id="342" r:id="rId22"/>
    <p:sldId id="339" r:id="rId23"/>
  </p:sldIdLst>
  <p:sldSz cx="9144000" cy="6858000" type="screen4x3"/>
  <p:notesSz cx="6797675" cy="9926638"/>
  <p:defaultTextStyle>
    <a:defPPr>
      <a:defRPr lang="de-DE"/>
    </a:defPPr>
    <a:lvl1pPr marL="0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0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60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52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41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30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20" algn="l" defTabSz="913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927784-59F3-488B-A063-03F26505054E}">
          <p14:sldIdLst>
            <p14:sldId id="341"/>
            <p14:sldId id="326"/>
            <p14:sldId id="327"/>
            <p14:sldId id="328"/>
            <p14:sldId id="344"/>
            <p14:sldId id="343"/>
            <p14:sldId id="330"/>
            <p14:sldId id="331"/>
            <p14:sldId id="332"/>
            <p14:sldId id="333"/>
            <p14:sldId id="334"/>
            <p14:sldId id="335"/>
            <p14:sldId id="336"/>
            <p14:sldId id="345"/>
            <p14:sldId id="338"/>
            <p14:sldId id="342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70" autoAdjust="0"/>
    <p:restoredTop sz="86477" autoAdjust="0"/>
  </p:normalViewPr>
  <p:slideViewPr>
    <p:cSldViewPr>
      <p:cViewPr varScale="1">
        <p:scale>
          <a:sx n="72" d="100"/>
          <a:sy n="72" d="100"/>
        </p:scale>
        <p:origin x="229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2" y="164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E7708-43EB-4047-A431-620EDFBB32B7}" type="datetimeFigureOut">
              <a:rPr lang="de-DE" smtClean="0"/>
              <a:t>20.09.2018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93D83-4B1C-43DD-BCA0-D2679DDCBA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8962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D28B0-11E7-41D1-AF5E-31952C6D268C}" type="datetimeFigureOut">
              <a:rPr lang="de-DE" smtClean="0"/>
              <a:t>20.09.2018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E9533-9AD6-4499-9E06-548A5C8B142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75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0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60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52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41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30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20" algn="l" defTabSz="9139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A07E4-6E4B-4F03-99D8-BB8F0E5D176B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048" y="5133586"/>
            <a:ext cx="5387787" cy="4848289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995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F106C-F9E0-464C-BD34-1D49FD7B07D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334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247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Sigi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F106C-F9E0-464C-BD34-1D49FD7B07D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944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A3E81-2154-4EF8-89C3-947E5FFAA2AF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302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F106C-F9E0-464C-BD34-1D49FD7B07D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9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74688" y="808038"/>
            <a:ext cx="5389562" cy="4043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95388-7F7D-43F8-90D7-3064B11887F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32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80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Sigi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F106C-F9E0-464C-BD34-1D49FD7B07D7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33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47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D552F-CBDE-4424-BF3E-151BB164E8E6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5017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0181" name="Foliennummernplatzhalter 3"/>
          <p:cNvSpPr txBox="1">
            <a:spLocks noGrp="1"/>
          </p:cNvSpPr>
          <p:nvPr/>
        </p:nvSpPr>
        <p:spPr bwMode="auto">
          <a:xfrm>
            <a:off x="3815827" y="10236424"/>
            <a:ext cx="2920483" cy="53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4ED9379-D115-450E-B142-2E74E2AE3807}" type="slidenum">
              <a:rPr lang="de-DE" sz="1200">
                <a:ea typeface="ＭＳ Ｐゴシック" charset="-128"/>
              </a:rPr>
              <a:pPr algn="r"/>
              <a:t>8</a:t>
            </a:fld>
            <a:endParaRPr lang="de-DE" sz="12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95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1986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/>
              <a:t>Sigi</a:t>
            </a:r>
          </a:p>
        </p:txBody>
      </p:sp>
      <p:sp>
        <p:nvSpPr>
          <p:cNvPr id="198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6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16670" indent="-275642" defTabSz="95556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02569" indent="-220514" defTabSz="95556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543599" indent="-220514" defTabSz="95556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1984626" indent="-220514" defTabSz="95556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425654" indent="-220514" algn="ctr" defTabSz="95556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866682" indent="-220514" algn="ctr" defTabSz="95556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307709" indent="-220514" algn="ctr" defTabSz="95556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748738" indent="-220514" algn="ctr" defTabSz="95556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ACA686-653B-4AA4-92F4-C85CF438799A}" type="slidenum">
              <a:rPr lang="de-DE" altLang="en-US" sz="1300" b="0"/>
              <a:pPr/>
              <a:t>9</a:t>
            </a:fld>
            <a:endParaRPr lang="de-DE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1399155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F106C-F9E0-464C-BD34-1D49FD7B07D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33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146" y="1651238"/>
            <a:ext cx="7670335" cy="1582484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5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 hasCustomPrompt="1"/>
          </p:nvPr>
        </p:nvSpPr>
        <p:spPr>
          <a:xfrm>
            <a:off x="684660" y="919974"/>
            <a:ext cx="7738325" cy="10119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</a:t>
            </a:r>
            <a:br>
              <a:rPr lang="de-DE" dirty="0" smtClean="0"/>
            </a:br>
            <a:r>
              <a:rPr lang="de-DE" dirty="0" smtClean="0"/>
              <a:t>Groß und prägnant.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0466" y="465581"/>
            <a:ext cx="7722513" cy="229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48" indent="-34294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99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66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81" y="451574"/>
            <a:ext cx="1612810" cy="531432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 hasCustomPrompt="1"/>
          </p:nvPr>
        </p:nvSpPr>
        <p:spPr>
          <a:xfrm>
            <a:off x="684659" y="919970"/>
            <a:ext cx="7738325" cy="101121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 Groß und prägnant.</a:t>
            </a:r>
            <a:endParaRPr lang="de-DE" dirty="0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0473" y="465581"/>
            <a:ext cx="6740579" cy="229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48" indent="-34294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99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46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17135" y="2044434"/>
            <a:ext cx="7601646" cy="45996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199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5156" indent="0" algn="ctr">
              <a:buNone/>
              <a:defRPr/>
            </a:lvl2pPr>
            <a:lvl3pPr marL="910311" indent="0" algn="ctr">
              <a:buNone/>
              <a:defRPr/>
            </a:lvl3pPr>
            <a:lvl4pPr marL="1365467" indent="0" algn="ctr">
              <a:buNone/>
              <a:defRPr/>
            </a:lvl4pPr>
            <a:lvl5pPr marL="1820622" indent="0" algn="ctr">
              <a:buNone/>
              <a:defRPr/>
            </a:lvl5pPr>
            <a:lvl6pPr marL="2275780" indent="0" algn="ctr">
              <a:buNone/>
              <a:defRPr/>
            </a:lvl6pPr>
            <a:lvl7pPr marL="2730934" indent="0" algn="ctr">
              <a:buNone/>
              <a:defRPr/>
            </a:lvl7pPr>
            <a:lvl8pPr marL="3186089" indent="0" algn="ctr">
              <a:buNone/>
              <a:defRPr/>
            </a:lvl8pPr>
            <a:lvl9pPr marL="3641244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17136" y="919974"/>
            <a:ext cx="7601646" cy="101191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498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</a:t>
            </a:r>
            <a:br>
              <a:rPr lang="de-DE" dirty="0" smtClean="0"/>
            </a:br>
            <a:r>
              <a:rPr lang="de-DE" dirty="0" smtClean="0"/>
              <a:t>Groß und prägnant.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6" y="465581"/>
            <a:ext cx="7601646" cy="229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48" indent="-34294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99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6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538015"/>
            <a:ext cx="7601646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17136" y="2007174"/>
            <a:ext cx="7601646" cy="14773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br>
              <a:rPr lang="de-DE" dirty="0" smtClean="0"/>
            </a:br>
            <a:r>
              <a:rPr lang="de-DE" dirty="0" smtClean="0"/>
              <a:t>Fließtext oder Aufzählungspunkt.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9"/>
            <a:ext cx="5629521" cy="25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5" tIns="45517" rIns="91025" bIns="45517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</a:rPr>
              <a:t>Wege nach dem Abitur 2018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6" y="2795704"/>
            <a:ext cx="7601646" cy="2115604"/>
          </a:xfrm>
          <a:prstGeom prst="rect">
            <a:avLst/>
          </a:prstGeom>
        </p:spPr>
        <p:txBody>
          <a:bodyPr lIns="0" tIns="45517" rIns="0" bIns="45517">
            <a:spAutoFit/>
          </a:bodyPr>
          <a:lstStyle>
            <a:lvl1pPr marL="341366" indent="-341366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05" indent="-284472">
              <a:spcBef>
                <a:spcPts val="0"/>
              </a:spcBef>
              <a:spcAft>
                <a:spcPts val="894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8924" indent="-284472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207" indent="0">
              <a:buFontTx/>
              <a:buNone/>
              <a:defRPr/>
            </a:lvl4pPr>
            <a:lvl5pPr marL="1822203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</a:t>
            </a:r>
          </a:p>
          <a:p>
            <a:pPr lvl="1"/>
            <a:r>
              <a:rPr lang="de-DE" dirty="0" smtClean="0"/>
              <a:t>Zweite Ebene 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75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2437286"/>
            <a:ext cx="7601646" cy="1011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498"/>
              </a:spcAft>
              <a:buFontTx/>
              <a:buNone/>
              <a:defRPr sz="3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„Bei der Trennseite die Kernaussage prägnant einsetzen.“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2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9" y="969305"/>
            <a:ext cx="7689309" cy="332399"/>
          </a:xfrm>
          <a:prstGeom prst="rect">
            <a:avLst/>
          </a:prstGeom>
        </p:spPr>
        <p:txBody>
          <a:bodyPr lIns="91031" tIns="45517" rIns="91031" bIns="4551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153" y="1651245"/>
            <a:ext cx="7670335" cy="1582484"/>
          </a:xfrm>
          <a:prstGeom prst="rect">
            <a:avLst/>
          </a:prstGeom>
        </p:spPr>
        <p:txBody>
          <a:bodyPr lIns="91031" tIns="45517" rIns="91031" bIns="45517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7"/>
            <a:ext cx="5629521" cy="250897"/>
          </a:xfrm>
          <a:prstGeom prst="rect">
            <a:avLst/>
          </a:prstGeom>
        </p:spPr>
        <p:txBody>
          <a:bodyPr lIns="91031" tIns="45517" rIns="91031" bIns="45517"/>
          <a:lstStyle>
            <a:lvl1pPr>
              <a:defRPr/>
            </a:lvl1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</a:rPr>
              <a:t>Wege nach dem Abitur 2018</a:t>
            </a:r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538014"/>
            <a:ext cx="7601646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7"/>
            <a:ext cx="5629521" cy="250897"/>
          </a:xfrm>
          <a:prstGeom prst="rect">
            <a:avLst/>
          </a:prstGeom>
        </p:spPr>
        <p:txBody>
          <a:bodyPr lIns="91031" tIns="45517" rIns="91031" bIns="45517"/>
          <a:lstStyle>
            <a:lvl1pPr>
              <a:defRPr/>
            </a:lvl1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</a:rPr>
              <a:t>Wege nach dem Abitur 2018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730515" y="2016786"/>
            <a:ext cx="7423669" cy="4368635"/>
          </a:xfrm>
          <a:prstGeom prst="rect">
            <a:avLst/>
          </a:prstGeom>
        </p:spPr>
        <p:txBody>
          <a:bodyPr lIns="91031" tIns="45517" rIns="91031" bIns="45517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Grafik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386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9" y="969305"/>
            <a:ext cx="7689309" cy="332399"/>
          </a:xfrm>
          <a:prstGeom prst="rect">
            <a:avLst/>
          </a:prstGeom>
        </p:spPr>
        <p:txBody>
          <a:bodyPr lIns="91031" tIns="45517" rIns="91031" bIns="4551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9142" y="1651234"/>
            <a:ext cx="3758480" cy="2595069"/>
          </a:xfrm>
          <a:prstGeom prst="rect">
            <a:avLst/>
          </a:prstGeom>
        </p:spPr>
        <p:txBody>
          <a:bodyPr lIns="91031" tIns="45517" rIns="91031" bIns="4551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27" y="1651234"/>
            <a:ext cx="3760061" cy="2595069"/>
          </a:xfrm>
          <a:prstGeom prst="rect">
            <a:avLst/>
          </a:prstGeom>
        </p:spPr>
        <p:txBody>
          <a:bodyPr lIns="91031" tIns="45517" rIns="91031" bIns="4551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725118" y="6523307"/>
            <a:ext cx="5629521" cy="250897"/>
          </a:xfrm>
          <a:prstGeom prst="rect">
            <a:avLst/>
          </a:prstGeom>
        </p:spPr>
        <p:txBody>
          <a:bodyPr lIns="91031" tIns="45517" rIns="91031" bIns="45517"/>
          <a:lstStyle>
            <a:lvl1pPr>
              <a:defRPr/>
            </a:lvl1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</a:rPr>
              <a:t>Wege nach dem Abitur 2018</a:t>
            </a:r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7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538015"/>
            <a:ext cx="7601646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7"/>
            <a:ext cx="5629521" cy="250897"/>
          </a:xfrm>
          <a:prstGeom prst="rect">
            <a:avLst/>
          </a:prstGeom>
        </p:spPr>
        <p:txBody>
          <a:bodyPr lIns="91031" tIns="45517" rIns="91031" bIns="45517"/>
          <a:lstStyle>
            <a:lvl1pPr>
              <a:defRPr/>
            </a:lvl1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000000"/>
                </a:solidFill>
              </a:rPr>
              <a:t>Wege nach dem Abitur 2018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6" y="2007173"/>
            <a:ext cx="3764966" cy="20236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1366" indent="-341366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05" indent="-284472">
              <a:spcBef>
                <a:spcPts val="0"/>
              </a:spcBef>
              <a:spcAft>
                <a:spcPts val="894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8924" indent="-284472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207" indent="0">
              <a:buFontTx/>
              <a:buNone/>
              <a:defRPr/>
            </a:lvl4pPr>
            <a:lvl5pPr marL="1822203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</a:t>
            </a:r>
          </a:p>
          <a:p>
            <a:pPr lvl="1"/>
            <a:r>
              <a:rPr lang="de-DE" dirty="0" smtClean="0"/>
              <a:t>Zweite Ebene 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1745" y="2007173"/>
            <a:ext cx="3764966" cy="20236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20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341366" lvl="0" indent="-341366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 smtClean="0"/>
              <a:t>Aufzählungspunkt</a:t>
            </a:r>
          </a:p>
          <a:p>
            <a:pPr marL="806005" lvl="1" indent="-284472">
              <a:spcBef>
                <a:spcPts val="0"/>
              </a:spcBef>
              <a:spcAft>
                <a:spcPts val="894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Zweite Ebene </a:t>
            </a:r>
          </a:p>
          <a:p>
            <a:pPr marL="806005" lvl="1" indent="-284472">
              <a:spcBef>
                <a:spcPts val="0"/>
              </a:spcBef>
              <a:spcAft>
                <a:spcPts val="894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marL="1118924" lvl="2" indent="-284472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1118924" lvl="2" indent="-284472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7640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95005" y="292307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7166" y="1590036"/>
            <a:ext cx="7705843" cy="3148556"/>
          </a:xfrm>
          <a:prstGeom prst="rect">
            <a:avLst/>
          </a:prstGeom>
        </p:spPr>
        <p:txBody>
          <a:bodyPr wrap="square" lIns="0" tIns="45437" rIns="0" bIns="45437">
            <a:spAutoFit/>
          </a:bodyPr>
          <a:lstStyle>
            <a:lvl1pPr marL="340740" marR="0" indent="-340740" algn="l" defTabSz="9117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4569" indent="-25041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3517" indent="-22537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7693" indent="0">
              <a:buFontTx/>
              <a:buNone/>
              <a:defRPr/>
            </a:lvl4pPr>
            <a:lvl5pPr marL="1818857" indent="0">
              <a:buFontTx/>
              <a:buNone/>
              <a:defRPr/>
            </a:lvl5pPr>
          </a:lstStyle>
          <a:p>
            <a:pPr marL="340740" marR="0" lvl="0" indent="-340740" algn="l" defTabSz="9117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/>
            </a:pPr>
            <a:r>
              <a:rPr lang="de-DE" dirty="0" smtClean="0"/>
              <a:t>Textmasterformate durch Klicken bearbeiten. Hier funktionieren Fließtext oder Aufzählungspunkte.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Aufzählungspunkt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7008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9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9142" y="1651234"/>
            <a:ext cx="3758480" cy="25950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20" y="1651234"/>
            <a:ext cx="3760061" cy="25950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16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 hasCustomPrompt="1"/>
          </p:nvPr>
        </p:nvSpPr>
        <p:spPr>
          <a:xfrm>
            <a:off x="695005" y="292307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09977" y="1590036"/>
            <a:ext cx="3774107" cy="2110475"/>
          </a:xfrm>
          <a:prstGeom prst="rect">
            <a:avLst/>
          </a:prstGeom>
        </p:spPr>
        <p:txBody>
          <a:bodyPr wrap="square" lIns="0" tIns="45437" rIns="0" bIns="45437">
            <a:spAutoFit/>
          </a:bodyPr>
          <a:lstStyle>
            <a:lvl1pPr marL="340740" marR="0" indent="-340740" algn="l" defTabSz="9117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4569" indent="-25041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3517" indent="-22537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7693" indent="0">
              <a:buFontTx/>
              <a:buNone/>
              <a:defRPr/>
            </a:lvl4pPr>
            <a:lvl5pPr marL="1818857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648903" y="1590036"/>
            <a:ext cx="3774107" cy="2110475"/>
          </a:xfrm>
          <a:prstGeom prst="rect">
            <a:avLst/>
          </a:prstGeom>
        </p:spPr>
        <p:txBody>
          <a:bodyPr wrap="square" lIns="0" tIns="45437" rIns="0" bIns="45437">
            <a:spAutoFit/>
          </a:bodyPr>
          <a:lstStyle>
            <a:lvl1pPr marL="340740" marR="0" indent="-340740" algn="l" defTabSz="9117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4569" indent="-25041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3517" indent="-22537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7693" indent="0">
              <a:buFontTx/>
              <a:buNone/>
              <a:defRPr/>
            </a:lvl4pPr>
            <a:lvl5pPr marL="1818857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7008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8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4564885" y="1661740"/>
            <a:ext cx="3858094" cy="2683983"/>
          </a:xfrm>
          <a:prstGeom prst="rect">
            <a:avLst/>
          </a:prstGeom>
        </p:spPr>
        <p:txBody>
          <a:bodyPr lIns="90866" tIns="45437" rIns="90866" bIns="45437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Abbildung</a:t>
            </a:r>
            <a:endParaRPr lang="de-DE" dirty="0"/>
          </a:p>
        </p:txBody>
      </p:sp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5005" y="292307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09977" y="1590036"/>
            <a:ext cx="3774107" cy="2110475"/>
          </a:xfrm>
          <a:prstGeom prst="rect">
            <a:avLst/>
          </a:prstGeom>
        </p:spPr>
        <p:txBody>
          <a:bodyPr wrap="square" lIns="0" tIns="45437" rIns="0" bIns="45437">
            <a:spAutoFit/>
          </a:bodyPr>
          <a:lstStyle>
            <a:lvl1pPr marL="340740" marR="0" indent="-340740" algn="l" defTabSz="9117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4569" indent="-25041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3517" indent="-22537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7693" indent="0">
              <a:buFontTx/>
              <a:buNone/>
              <a:defRPr/>
            </a:lvl4pPr>
            <a:lvl5pPr marL="1818857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7008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6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64885" y="1661739"/>
            <a:ext cx="3858094" cy="4850142"/>
          </a:xfrm>
          <a:prstGeom prst="rect">
            <a:avLst/>
          </a:prstGeom>
        </p:spPr>
        <p:txBody>
          <a:bodyPr lIns="90866" tIns="45437" rIns="90866" bIns="45437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Abbildung</a:t>
            </a:r>
            <a:endParaRPr lang="de-DE" dirty="0"/>
          </a:p>
        </p:txBody>
      </p:sp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5005" y="292307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09977" y="1590036"/>
            <a:ext cx="3774107" cy="2110475"/>
          </a:xfrm>
          <a:prstGeom prst="rect">
            <a:avLst/>
          </a:prstGeom>
        </p:spPr>
        <p:txBody>
          <a:bodyPr wrap="square" lIns="0" tIns="45437" rIns="0" bIns="45437">
            <a:spAutoFit/>
          </a:bodyPr>
          <a:lstStyle>
            <a:lvl1pPr marL="340740" marR="0" indent="-340740" algn="l" defTabSz="9117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4569" indent="-25041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3517" indent="-22537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7693" indent="0">
              <a:buFontTx/>
              <a:buNone/>
              <a:defRPr/>
            </a:lvl4pPr>
            <a:lvl5pPr marL="1818857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7008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709975" y="1590036"/>
            <a:ext cx="7713026" cy="4921828"/>
          </a:xfrm>
          <a:prstGeom prst="rect">
            <a:avLst/>
          </a:prstGeom>
        </p:spPr>
        <p:txBody>
          <a:bodyPr lIns="90866" tIns="45437" rIns="90866" bIns="45437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Grafik</a:t>
            </a:r>
            <a:endParaRPr lang="de-DE" dirty="0"/>
          </a:p>
        </p:txBody>
      </p:sp>
      <p:sp>
        <p:nvSpPr>
          <p:cNvPr id="7" name="Titel 4"/>
          <p:cNvSpPr>
            <a:spLocks noGrp="1"/>
          </p:cNvSpPr>
          <p:nvPr>
            <p:ph type="title" hasCustomPrompt="1"/>
          </p:nvPr>
        </p:nvSpPr>
        <p:spPr>
          <a:xfrm>
            <a:off x="695005" y="292307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7008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0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09975" y="1590052"/>
            <a:ext cx="7713026" cy="49218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FontTx/>
              <a:buNone/>
              <a:defRPr sz="3300" b="1" baseline="0">
                <a:solidFill>
                  <a:srgbClr val="E2001A"/>
                </a:solidFill>
              </a:defRPr>
            </a:lvl1pPr>
            <a:lvl2pPr marL="520576" indent="0">
              <a:spcBef>
                <a:spcPts val="0"/>
              </a:spcBef>
              <a:spcAft>
                <a:spcPts val="894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2921" indent="0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67693" indent="0">
              <a:buFontTx/>
              <a:buNone/>
              <a:defRPr/>
            </a:lvl4pPr>
            <a:lvl5pPr marL="1818857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Textfeld für Kernaussagen,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Zitate, Botschaften usw.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7008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8" y="102115"/>
            <a:ext cx="9144000" cy="1049787"/>
          </a:xfrm>
          <a:prstGeom prst="rect">
            <a:avLst/>
          </a:prstGeom>
        </p:spPr>
      </p:pic>
      <p:sp>
        <p:nvSpPr>
          <p:cNvPr id="22" name="Line 16"/>
          <p:cNvSpPr>
            <a:spLocks noChangeShapeType="1"/>
          </p:cNvSpPr>
          <p:nvPr userDrawn="1"/>
        </p:nvSpPr>
        <p:spPr bwMode="auto">
          <a:xfrm>
            <a:off x="513254" y="1146238"/>
            <a:ext cx="8734181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136" tIns="45561" rIns="91136" bIns="45561">
            <a:spAutoFit/>
          </a:bodyPr>
          <a:lstStyle/>
          <a:p>
            <a:pPr defTabSz="91219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dirty="0">
              <a:ln>
                <a:solidFill>
                  <a:prstClr val="black"/>
                </a:solidFill>
              </a:ln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3232" y="2159957"/>
            <a:ext cx="8191198" cy="4339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400" b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Diagramme bitte innerhalb der Führungslinien erstellen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Position:</a:t>
            </a:r>
            <a:br>
              <a:rPr lang="de-DE" dirty="0" smtClean="0"/>
            </a:br>
            <a:r>
              <a:rPr lang="de-DE" dirty="0" smtClean="0"/>
              <a:t>Vertikal: 6 cm, Horizontal: 1,5 cm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Maximale Größe:</a:t>
            </a:r>
            <a:br>
              <a:rPr lang="de-DE" dirty="0" smtClean="0"/>
            </a:br>
            <a:r>
              <a:rPr lang="de-DE" dirty="0" smtClean="0"/>
              <a:t>Höhe: 11,7 cm</a:t>
            </a:r>
            <a:br>
              <a:rPr lang="de-DE" dirty="0" smtClean="0"/>
            </a:br>
            <a:r>
              <a:rPr lang="de-DE" dirty="0" smtClean="0"/>
              <a:t>Breite: 22,8</a:t>
            </a:r>
          </a:p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492968" y="341744"/>
            <a:ext cx="8214624" cy="809425"/>
          </a:xfrm>
          <a:prstGeom prst="rect">
            <a:avLst/>
          </a:prstGeom>
        </p:spPr>
        <p:txBody>
          <a:bodyPr lIns="91209" tIns="45601" rIns="91209" bIns="45601" anchor="t" anchorCtr="0">
            <a:noAutofit/>
          </a:bodyPr>
          <a:lstStyle>
            <a:lvl1pPr algn="l">
              <a:lnSpc>
                <a:spcPct val="100000"/>
              </a:lnSpc>
              <a:defRPr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Eingabe Botschaft, Überschrift</a:t>
            </a:r>
            <a:br>
              <a:rPr lang="de-DE" dirty="0" smtClean="0"/>
            </a:br>
            <a:r>
              <a:rPr lang="de-DE" dirty="0" smtClean="0"/>
              <a:t>Eingabe Botschaft, Überschrift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90025"/>
            <a:ext cx="5629521" cy="2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9" tIns="45432" rIns="90849" bIns="45432" numCol="1" anchor="t" anchorCtr="0" compatLnSpc="1">
            <a:prstTxWarp prst="textNoShape">
              <a:avLst/>
            </a:prstTxWarp>
          </a:bodyPr>
          <a:lstStyle>
            <a:lvl1pPr defTabSz="911690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7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6"/>
          <p:cNvSpPr>
            <a:spLocks noChangeShapeType="1"/>
          </p:cNvSpPr>
          <p:nvPr userDrawn="1"/>
        </p:nvSpPr>
        <p:spPr bwMode="auto">
          <a:xfrm>
            <a:off x="513253" y="1146238"/>
            <a:ext cx="8734181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147" tIns="45566" rIns="91147" bIns="45566">
            <a:spAutoFit/>
          </a:bodyPr>
          <a:lstStyle/>
          <a:p>
            <a:pPr defTabSz="455987"/>
            <a:endParaRPr lang="de-DE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3232" y="2159957"/>
            <a:ext cx="8191198" cy="4339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40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Diagramme bitte innerhalb der Führungslinien erstellen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Position:</a:t>
            </a:r>
            <a:br>
              <a:rPr lang="de-DE" dirty="0" smtClean="0"/>
            </a:br>
            <a:r>
              <a:rPr lang="de-DE" dirty="0" smtClean="0"/>
              <a:t>Vertikal: 6 cm, Horizontal: 1,5 cm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Maximale Größe:</a:t>
            </a:r>
            <a:br>
              <a:rPr lang="de-DE" dirty="0" smtClean="0"/>
            </a:br>
            <a:r>
              <a:rPr lang="de-DE" dirty="0" smtClean="0"/>
              <a:t>Höhe: 11,7 cm</a:t>
            </a:r>
            <a:br>
              <a:rPr lang="de-DE" dirty="0" smtClean="0"/>
            </a:br>
            <a:r>
              <a:rPr lang="de-DE" dirty="0" smtClean="0"/>
              <a:t>Breite: 22,8</a:t>
            </a:r>
          </a:p>
          <a:p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9868" y="1752856"/>
            <a:ext cx="8204585" cy="30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700" b="0" baseline="0"/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Weitere Details zur Darstellung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492968" y="341743"/>
            <a:ext cx="8214624" cy="809425"/>
          </a:xfrm>
          <a:prstGeom prst="rect">
            <a:avLst/>
          </a:prstGeom>
        </p:spPr>
        <p:txBody>
          <a:bodyPr lIns="90866" tIns="45437" rIns="90866" bIns="45437" anchor="t" anchorCtr="0">
            <a:noAutofit/>
          </a:bodyPr>
          <a:lstStyle>
            <a:lvl1pPr algn="l">
              <a:lnSpc>
                <a:spcPct val="100000"/>
              </a:lnSpc>
              <a:defRPr sz="2400" b="1" baseline="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Eingabe Botschaft, Überschrift</a:t>
            </a:r>
            <a:br>
              <a:rPr lang="de-DE" dirty="0" smtClean="0"/>
            </a:br>
            <a:r>
              <a:rPr lang="de-DE" dirty="0" smtClean="0"/>
              <a:t>Eingabe Botschaft, Überschrift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6314" y="1419323"/>
            <a:ext cx="8211277" cy="30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2000" b="1" baseline="0"/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Inhaltsbeschreibung / Kennzahl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90025"/>
            <a:ext cx="5629521" cy="2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prstClr val="black"/>
                </a:solidFill>
              </a:rPr>
              <a:t>Wege nach dem Abitur 2018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2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6"/>
          <p:cNvSpPr>
            <a:spLocks noChangeShapeType="1"/>
          </p:cNvSpPr>
          <p:nvPr userDrawn="1"/>
        </p:nvSpPr>
        <p:spPr bwMode="auto">
          <a:xfrm>
            <a:off x="513253" y="1146238"/>
            <a:ext cx="8734181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147" tIns="45566" rIns="91147" bIns="45566">
            <a:spAutoFit/>
          </a:bodyPr>
          <a:lstStyle/>
          <a:p>
            <a:pPr defTabSz="455987"/>
            <a:endParaRPr lang="de-DE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3232" y="2159957"/>
            <a:ext cx="8191198" cy="4339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40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Diagramme bitte innerhalb der Führungslinien erstellen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Position:</a:t>
            </a:r>
            <a:br>
              <a:rPr lang="de-DE" dirty="0" smtClean="0"/>
            </a:br>
            <a:r>
              <a:rPr lang="de-DE" dirty="0" smtClean="0"/>
              <a:t>Vertikal: 6 cm, Horizontal: 1,5 cm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Maximale Größe:</a:t>
            </a:r>
            <a:br>
              <a:rPr lang="de-DE" dirty="0" smtClean="0"/>
            </a:br>
            <a:r>
              <a:rPr lang="de-DE" dirty="0" smtClean="0"/>
              <a:t>Höhe: 11,7 cm</a:t>
            </a:r>
            <a:br>
              <a:rPr lang="de-DE" dirty="0" smtClean="0"/>
            </a:br>
            <a:r>
              <a:rPr lang="de-DE" dirty="0" smtClean="0"/>
              <a:t>Breite: 22,8</a:t>
            </a:r>
          </a:p>
          <a:p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9868" y="1752856"/>
            <a:ext cx="8204585" cy="30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700" b="0" baseline="0"/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Weitere Details zur Darstellung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492968" y="341743"/>
            <a:ext cx="8214624" cy="809425"/>
          </a:xfrm>
          <a:prstGeom prst="rect">
            <a:avLst/>
          </a:prstGeom>
        </p:spPr>
        <p:txBody>
          <a:bodyPr lIns="90866" tIns="45437" rIns="90866" bIns="45437" anchor="t" anchorCtr="0">
            <a:noAutofit/>
          </a:bodyPr>
          <a:lstStyle>
            <a:lvl1pPr algn="l">
              <a:lnSpc>
                <a:spcPct val="100000"/>
              </a:lnSpc>
              <a:defRPr sz="2400" b="1" baseline="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Eingabe Botschaft, Überschrift</a:t>
            </a:r>
            <a:br>
              <a:rPr lang="de-DE" dirty="0" smtClean="0"/>
            </a:br>
            <a:r>
              <a:rPr lang="de-DE" dirty="0" smtClean="0"/>
              <a:t>Eingabe Botschaft, Überschrift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6314" y="1419323"/>
            <a:ext cx="8211277" cy="30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2000" b="1" baseline="0"/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Inhaltsbeschreibung / Kennzahl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90025"/>
            <a:ext cx="5629521" cy="2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prstClr val="black"/>
                </a:solidFill>
              </a:rPr>
              <a:t>Wege nach dem Abitur 2018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8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6"/>
          <p:cNvSpPr>
            <a:spLocks noChangeShapeType="1"/>
          </p:cNvSpPr>
          <p:nvPr userDrawn="1"/>
        </p:nvSpPr>
        <p:spPr bwMode="auto">
          <a:xfrm>
            <a:off x="513253" y="1146238"/>
            <a:ext cx="8734181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147" tIns="45566" rIns="91147" bIns="45566">
            <a:spAutoFit/>
          </a:bodyPr>
          <a:lstStyle/>
          <a:p>
            <a:pPr defTabSz="455987"/>
            <a:endParaRPr lang="de-DE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3232" y="2159957"/>
            <a:ext cx="8191198" cy="4339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40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Diagramme bitte innerhalb der Führungslinien erstellen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Position:</a:t>
            </a:r>
            <a:br>
              <a:rPr lang="de-DE" dirty="0" smtClean="0"/>
            </a:br>
            <a:r>
              <a:rPr lang="de-DE" dirty="0" smtClean="0"/>
              <a:t>Vertikal: 6 cm, Horizontal: 1,5 cm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Maximale Größe:</a:t>
            </a:r>
            <a:br>
              <a:rPr lang="de-DE" dirty="0" smtClean="0"/>
            </a:br>
            <a:r>
              <a:rPr lang="de-DE" dirty="0" smtClean="0"/>
              <a:t>Höhe: 11,7 cm</a:t>
            </a:r>
            <a:br>
              <a:rPr lang="de-DE" dirty="0" smtClean="0"/>
            </a:br>
            <a:r>
              <a:rPr lang="de-DE" dirty="0" smtClean="0"/>
              <a:t>Breite: 22,8</a:t>
            </a:r>
          </a:p>
          <a:p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9868" y="1752856"/>
            <a:ext cx="8204585" cy="30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700" b="0" baseline="0"/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Weitere Details zur Darstellung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492968" y="341744"/>
            <a:ext cx="8214624" cy="809425"/>
          </a:xfrm>
          <a:prstGeom prst="rect">
            <a:avLst/>
          </a:prstGeom>
        </p:spPr>
        <p:txBody>
          <a:bodyPr lIns="90866" tIns="45437" rIns="90866" bIns="45437" anchor="t" anchorCtr="0">
            <a:noAutofit/>
          </a:bodyPr>
          <a:lstStyle>
            <a:lvl1pPr algn="l">
              <a:lnSpc>
                <a:spcPct val="100000"/>
              </a:lnSpc>
              <a:defRPr sz="2400" b="1" baseline="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Eingabe Botschaft, Überschrift</a:t>
            </a:r>
            <a:br>
              <a:rPr lang="de-DE" dirty="0" smtClean="0"/>
            </a:br>
            <a:r>
              <a:rPr lang="de-DE" dirty="0" smtClean="0"/>
              <a:t>Eingabe Botschaft, Überschrift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6314" y="1419323"/>
            <a:ext cx="8211277" cy="30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2000" b="1" baseline="0"/>
            </a:lvl1pPr>
            <a:lvl2pPr>
              <a:defRPr sz="2000" baseline="0"/>
            </a:lvl2pPr>
            <a:lvl4pPr>
              <a:defRPr/>
            </a:lvl4pPr>
          </a:lstStyle>
          <a:p>
            <a:r>
              <a:rPr lang="de-DE" dirty="0" smtClean="0"/>
              <a:t>Inhaltsbeschreibung / Kennzahl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90025"/>
            <a:ext cx="5629521" cy="2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prstClr val="black"/>
                </a:solidFill>
              </a:rPr>
              <a:t>Wege nach dem Abitur 2018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69279"/>
            <a:ext cx="7772400" cy="331172"/>
          </a:xfrm>
          <a:prstGeom prst="rect">
            <a:avLst/>
          </a:prstGeom>
        </p:spPr>
        <p:txBody>
          <a:bodyPr lIns="90866" tIns="45437" rIns="90866" bIns="4543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1954"/>
          </a:xfrm>
          <a:prstGeom prst="rect">
            <a:avLst/>
          </a:prstGeom>
        </p:spPr>
        <p:txBody>
          <a:bodyPr lIns="90866" tIns="45437" rIns="90866" bIns="4543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lIns="19969" tIns="9985" rIns="19969" bIns="9985"/>
          <a:lstStyle/>
          <a:p>
            <a:pPr defTabSz="91219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lIns="19969" tIns="9985" rIns="19969" bIns="9985"/>
          <a:lstStyle/>
          <a:p>
            <a:pPr defTabSz="91219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fld id="{A1B59366-582A-41F1-A215-F010B730FDE0}" type="slidenum">
              <a:rPr lang="de-DE" sz="2000" smtClean="0">
                <a:solidFill>
                  <a:srgbClr val="000000"/>
                </a:solidFill>
              </a:rPr>
              <a:pPr defTabSz="912199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5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14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82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388" b="1" kern="12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Ihre Botschaft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87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26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5"/>
            </a:lvl1pPr>
          </a:lstStyle>
          <a:p>
            <a:r>
              <a:rPr lang="de-DE" dirty="0" smtClean="0"/>
              <a:t>Thema, 0. Monat 2014, © Bundesagentur für Arbeit</a:t>
            </a:r>
            <a:endParaRPr lang="de-DE" dirty="0"/>
          </a:p>
        </p:txBody>
      </p:sp>
      <p:sp>
        <p:nvSpPr>
          <p:cNvPr id="4" name="Line 16"/>
          <p:cNvSpPr>
            <a:spLocks noChangeShapeType="1"/>
          </p:cNvSpPr>
          <p:nvPr userDrawn="1"/>
        </p:nvSpPr>
        <p:spPr bwMode="auto">
          <a:xfrm>
            <a:off x="513232" y="1146238"/>
            <a:ext cx="8630768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295" tIns="45646" rIns="91295" bIns="45646">
            <a:spAutoFit/>
          </a:bodyPr>
          <a:lstStyle/>
          <a:p>
            <a:endParaRPr lang="de-DE" sz="1791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5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68" y="646893"/>
            <a:ext cx="7689309" cy="654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142" y="1651234"/>
            <a:ext cx="7670335" cy="18283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Wege nach dem Abitur, 12/2009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314911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1814" y="4931904"/>
            <a:ext cx="5432186" cy="77273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3609631" y="3752758"/>
            <a:ext cx="4879686" cy="3679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79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22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446506" y="1730540"/>
            <a:ext cx="8219287" cy="1893507"/>
          </a:xfrm>
          <a:prstGeom prst="rect">
            <a:avLst/>
          </a:prstGeom>
        </p:spPr>
        <p:txBody>
          <a:bodyPr/>
          <a:lstStyle>
            <a:lvl1pPr marL="250425" indent="-250425" algn="just">
              <a:buFont typeface="Arial Narrow" panose="020B0606020202030204" pitchFamily="34" charset="0"/>
              <a:buChar char="—"/>
              <a:defRPr sz="2490"/>
            </a:lvl1pPr>
            <a:lvl2pPr>
              <a:defRPr sz="1594"/>
            </a:lvl2pPr>
            <a:lvl3pPr marL="680667" indent="-250425" algn="just">
              <a:buFont typeface="Arial Narrow" panose="020B0606020202030204" pitchFamily="34" charset="0"/>
              <a:buChar char="—"/>
              <a:defRPr sz="2092"/>
            </a:lvl3pPr>
            <a:lvl4pPr marL="933661" indent="-250425" algn="just">
              <a:buFont typeface="Arial Narrow" panose="020B0606020202030204" pitchFamily="34" charset="0"/>
              <a:buChar char="—"/>
              <a:defRPr sz="1793"/>
            </a:lvl4pPr>
            <a:lvl5pPr marL="1186656" indent="-250425" algn="just">
              <a:buFont typeface="Arial Narrow" panose="020B0606020202030204" pitchFamily="34" charset="0"/>
              <a:buChar char="—"/>
              <a:defRPr sz="1594"/>
            </a:lvl5pPr>
          </a:lstStyle>
          <a:p>
            <a:pPr lvl="0"/>
            <a:r>
              <a:rPr lang="de-DE" dirty="0" smtClean="0"/>
              <a:t> &lt;Hier Text eingeben&gt;</a:t>
            </a:r>
          </a:p>
          <a:p>
            <a:pPr lvl="2"/>
            <a:r>
              <a:rPr lang="de-DE" dirty="0" smtClean="0"/>
              <a:t>&lt;Zweite Ebene&gt;</a:t>
            </a:r>
          </a:p>
          <a:p>
            <a:pPr lvl="3"/>
            <a:r>
              <a:rPr lang="de-DE" dirty="0" smtClean="0"/>
              <a:t>&lt;Dritte Ebene&gt;</a:t>
            </a:r>
          </a:p>
          <a:p>
            <a:pPr lvl="4"/>
            <a:r>
              <a:rPr lang="de-DE" dirty="0" smtClean="0"/>
              <a:t>&lt;Vierte Ebene&gt;</a:t>
            </a:r>
          </a:p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168" y="956721"/>
            <a:ext cx="7689309" cy="344971"/>
          </a:xfrm>
          <a:prstGeom prst="rect">
            <a:avLst/>
          </a:prstGeom>
        </p:spPr>
        <p:txBody>
          <a:bodyPr/>
          <a:lstStyle>
            <a:lvl1pPr>
              <a:defRPr sz="2490"/>
            </a:lvl1pPr>
          </a:lstStyle>
          <a:p>
            <a:r>
              <a:rPr lang="de-DE" dirty="0" smtClean="0"/>
              <a:t>&lt;Titel&gt;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081749" y="6399006"/>
            <a:ext cx="604780" cy="287335"/>
          </a:xfrm>
          <a:prstGeom prst="rect">
            <a:avLst/>
          </a:prstGeom>
        </p:spPr>
        <p:txBody>
          <a:bodyPr lIns="80458" tIns="40229" rIns="80458" bIns="40229"/>
          <a:lstStyle/>
          <a:p>
            <a:fld id="{FBFABFFE-90DD-440B-AC35-B7B4159FFB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1108" y="6633407"/>
            <a:ext cx="6579316" cy="35587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Workshop studienwahl – Perihan Soylu </a:t>
            </a:r>
            <a:endParaRPr lang="de-DE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6480810" y="6399006"/>
            <a:ext cx="1025621" cy="287335"/>
          </a:xfrm>
          <a:prstGeom prst="rect">
            <a:avLst/>
          </a:prstGeom>
        </p:spPr>
        <p:txBody>
          <a:bodyPr lIns="80458" tIns="40229" rIns="80458" bIns="40229"/>
          <a:lstStyle>
            <a:lvl1pPr>
              <a:defRPr/>
            </a:lvl1pPr>
          </a:lstStyle>
          <a:p>
            <a:fld id="{1356A955-4392-4AA8-8787-941EE2448B53}" type="datetime1">
              <a:rPr lang="de-DE" smtClean="0"/>
              <a:t>20.09.2018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22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60887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68" y="646893"/>
            <a:ext cx="7689309" cy="654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60633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68" y="646893"/>
            <a:ext cx="7689309" cy="654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9142" y="1651234"/>
            <a:ext cx="3758480" cy="1828378"/>
          </a:xfrm>
          <a:prstGeom prst="rect">
            <a:avLst/>
          </a:prstGeo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16" y="1651234"/>
            <a:ext cx="3760061" cy="1828378"/>
          </a:xfrm>
          <a:prstGeom prst="rect">
            <a:avLst/>
          </a:prstGeo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74699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146" y="1651238"/>
            <a:ext cx="7670335" cy="1582484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80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9142" y="1651234"/>
            <a:ext cx="3758480" cy="25950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20" y="1651234"/>
            <a:ext cx="3760061" cy="25950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07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8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20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6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69279"/>
            <a:ext cx="7772400" cy="331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19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20003" tIns="10002" rIns="20003" bIns="10002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lIns="20003" tIns="10002" rIns="20003" bIns="10002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fld id="{A1B59366-582A-41F1-A215-F010B730FDE0}" type="slidenum">
              <a:rPr lang="de-DE" sz="200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01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09142" y="1651234"/>
            <a:ext cx="3758480" cy="185948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20" y="1651234"/>
            <a:ext cx="3760061" cy="185948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53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86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7141" y="1590032"/>
            <a:ext cx="7705843" cy="314855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406" marR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749" indent="-25090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145" indent="-22581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0365" indent="0">
              <a:buFontTx/>
              <a:buNone/>
              <a:defRPr/>
            </a:lvl4pPr>
            <a:lvl5pPr marL="1822412" indent="0">
              <a:buFontTx/>
              <a:buNone/>
              <a:defRPr/>
            </a:lvl5pPr>
          </a:lstStyle>
          <a:p>
            <a:pPr marL="341406" marR="0" lvl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/>
            </a:pPr>
            <a:r>
              <a:rPr lang="de-DE" dirty="0" smtClean="0"/>
              <a:t>Textmasterformate durch Klicken bearbeiten. Hier funktionieren Fließtext oder Aufzählungspunkte.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Aufzählungspunkt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91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5" tIns="45522" rIns="91035" bIns="45522" numCol="1" anchor="t" anchorCtr="0" compatLnSpc="1">
            <a:prstTxWarp prst="textNoShape">
              <a:avLst/>
            </a:prstTxWarp>
          </a:bodyPr>
          <a:lstStyle>
            <a:lvl1pPr defTabSz="913576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27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86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09958" y="1590036"/>
            <a:ext cx="3774107" cy="208882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406" marR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749" indent="-25090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145" indent="-22581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0365" indent="0">
              <a:buFontTx/>
              <a:buNone/>
              <a:defRPr/>
            </a:lvl4pPr>
            <a:lvl5pPr marL="1822412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648878" y="1590036"/>
            <a:ext cx="3774107" cy="208882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406" marR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749" indent="-25090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145" indent="-22581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0365" indent="0">
              <a:buFontTx/>
              <a:buNone/>
              <a:defRPr/>
            </a:lvl4pPr>
            <a:lvl5pPr marL="1822412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91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5" tIns="45522" rIns="91035" bIns="45522" numCol="1" anchor="t" anchorCtr="0" compatLnSpc="1">
            <a:prstTxWarp prst="textNoShape">
              <a:avLst/>
            </a:prstTxWarp>
          </a:bodyPr>
          <a:lstStyle>
            <a:lvl1pPr defTabSz="913576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029" y="1632566"/>
            <a:ext cx="7580313" cy="331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77854" y="2100267"/>
            <a:ext cx="3713163" cy="186539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43413" y="2100267"/>
            <a:ext cx="3714750" cy="186539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43413" y="4098925"/>
            <a:ext cx="3714750" cy="18478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1588" y="6591300"/>
            <a:ext cx="1341437" cy="171450"/>
          </a:xfrm>
          <a:prstGeom prst="rect">
            <a:avLst/>
          </a:prstGeom>
          <a:ln/>
        </p:spPr>
        <p:txBody>
          <a:bodyPr lIns="91396" tIns="45700" rIns="91396" bIns="45700"/>
          <a:lstStyle>
            <a:lvl1pPr>
              <a:defRPr/>
            </a:lvl1pPr>
          </a:lstStyle>
          <a:p>
            <a:pPr>
              <a:defRPr/>
            </a:pPr>
            <a:fld id="{C1A27BEB-C2D9-43E6-8396-BD6AB402F35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9490"/>
      </p:ext>
    </p:extLst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6" y="969302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150" y="1651242"/>
            <a:ext cx="7670335" cy="1582484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05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6" y="969302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9142" y="1651234"/>
            <a:ext cx="3758480" cy="2595069"/>
          </a:xfr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24" y="1651234"/>
            <a:ext cx="3760061" cy="2595069"/>
          </a:xfr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82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6" y="969302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01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4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69279"/>
            <a:ext cx="7772400" cy="331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19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20003" tIns="10002" rIns="20003" bIns="10002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lIns="20003" tIns="10002" rIns="20003" bIns="10002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fld id="{A1B59366-582A-41F1-A215-F010B730FDE0}" type="slidenum">
              <a:rPr lang="de-DE" sz="200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505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69279"/>
            <a:ext cx="7772400" cy="331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19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20073" tIns="10037" rIns="20073" bIns="10037"/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lIns="20073" tIns="10037" rIns="20073" bIns="10037"/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fld id="{A1B59366-582A-41F1-A215-F010B730FDE0}" type="slidenum">
              <a:rPr lang="de-DE" sz="1992" smtClean="0">
                <a:solidFill>
                  <a:srgbClr val="000000"/>
                </a:solidFill>
              </a:rPr>
              <a:pPr defTabSz="913469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199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17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90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39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7145" y="1590032"/>
            <a:ext cx="7705843" cy="314855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215" marR="0" indent="-341215" algn="l" defTabSz="9130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411" indent="-250762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69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4678" indent="-225685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394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9599" indent="0">
              <a:buFontTx/>
              <a:buNone/>
              <a:defRPr/>
            </a:lvl4pPr>
            <a:lvl5pPr marL="1821392" indent="0">
              <a:buFontTx/>
              <a:buNone/>
              <a:defRPr/>
            </a:lvl5pPr>
          </a:lstStyle>
          <a:p>
            <a:pPr marL="341215" marR="0" lvl="0" indent="-341215" algn="l" defTabSz="9130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/>
            </a:pPr>
            <a:r>
              <a:rPr lang="de-DE" dirty="0" smtClean="0"/>
              <a:t>Textmasterformate durch Klicken bearbeiten. Hier funktionieren Fließtext oder Aufzählungspunkte.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Aufzählungspunkt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95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1" tIns="45680" rIns="91351" bIns="45680" numCol="1" anchor="t" anchorCtr="0" compatLnSpc="1">
            <a:prstTxWarp prst="textNoShape">
              <a:avLst/>
            </a:prstTxWarp>
          </a:bodyPr>
          <a:lstStyle>
            <a:lvl1pPr defTabSz="91306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1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90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39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09962" y="1590040"/>
            <a:ext cx="3774107" cy="208882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215" marR="0" indent="-341215" algn="l" defTabSz="9130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411" indent="-250762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69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4678" indent="-225685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394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9599" indent="0">
              <a:buFontTx/>
              <a:buNone/>
              <a:defRPr/>
            </a:lvl4pPr>
            <a:lvl5pPr marL="1821392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648882" y="1590040"/>
            <a:ext cx="3774107" cy="208882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215" marR="0" indent="-341215" algn="l" defTabSz="9130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411" indent="-250762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69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4678" indent="-225685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394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9599" indent="0">
              <a:buFontTx/>
              <a:buNone/>
              <a:defRPr/>
            </a:lvl4pPr>
            <a:lvl5pPr marL="1821392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95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1" tIns="45680" rIns="91351" bIns="45680" numCol="1" anchor="t" anchorCtr="0" compatLnSpc="1">
            <a:prstTxWarp prst="textNoShape">
              <a:avLst/>
            </a:prstTxWarp>
          </a:bodyPr>
          <a:lstStyle>
            <a:lvl1pPr defTabSz="91306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5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3609631" y="3752758"/>
            <a:ext cx="4879686" cy="3679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64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892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51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2" y="969298"/>
            <a:ext cx="7689309" cy="33239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09142" y="1651234"/>
            <a:ext cx="3758480" cy="185948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420" y="1651234"/>
            <a:ext cx="3760061" cy="185948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5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86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7141" y="1590032"/>
            <a:ext cx="7705843" cy="314855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406" marR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749" indent="-25090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145" indent="-22581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0365" indent="0">
              <a:buFontTx/>
              <a:buNone/>
              <a:defRPr/>
            </a:lvl4pPr>
            <a:lvl5pPr marL="1822412" indent="0">
              <a:buFontTx/>
              <a:buNone/>
              <a:defRPr/>
            </a:lvl5pPr>
          </a:lstStyle>
          <a:p>
            <a:pPr marL="341406" marR="0" lvl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/>
            </a:pPr>
            <a:r>
              <a:rPr lang="de-DE" dirty="0" smtClean="0"/>
              <a:t>Textmasterformate durch Klicken bearbeiten. Hier funktionieren Fließtext oder Aufzählungspunkte.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Aufzählungspunkt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91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5" tIns="45522" rIns="91035" bIns="45522" numCol="1" anchor="t" anchorCtr="0" compatLnSpc="1">
            <a:prstTxWarp prst="textNoShape">
              <a:avLst/>
            </a:prstTxWarp>
          </a:bodyPr>
          <a:lstStyle>
            <a:lvl1pPr defTabSz="913576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7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 hasCustomPrompt="1"/>
          </p:nvPr>
        </p:nvSpPr>
        <p:spPr>
          <a:xfrm>
            <a:off x="695000" y="292286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zu diesem Teil </a:t>
            </a:r>
            <a:br>
              <a:rPr lang="de-DE" dirty="0" smtClean="0"/>
            </a:br>
            <a:r>
              <a:rPr lang="de-DE" dirty="0" smtClean="0"/>
              <a:t>Ihrer Präsentation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09958" y="1590036"/>
            <a:ext cx="3774107" cy="208882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406" marR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749" indent="-25090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145" indent="-22581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0365" indent="0">
              <a:buFontTx/>
              <a:buNone/>
              <a:defRPr/>
            </a:lvl4pPr>
            <a:lvl5pPr marL="1822412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648878" y="1590036"/>
            <a:ext cx="3774107" cy="208882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406" marR="0" indent="-341406" algn="l" defTabSz="9135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97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5749" indent="-250903">
              <a:spcBef>
                <a:spcPts val="50"/>
              </a:spcBef>
              <a:spcAft>
                <a:spcPts val="598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145" indent="-225811">
              <a:spcBef>
                <a:spcPts val="100"/>
              </a:spcBef>
              <a:spcAft>
                <a:spcPts val="498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0365" indent="0">
              <a:buFontTx/>
              <a:buNone/>
              <a:defRPr/>
            </a:lvl4pPr>
            <a:lvl5pPr marL="1822412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 oder Text</a:t>
            </a:r>
          </a:p>
          <a:p>
            <a:pPr lvl="0"/>
            <a:r>
              <a:rPr lang="de-DE" dirty="0" smtClean="0"/>
              <a:t>Aufzählungspunkt zwei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91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5" tIns="45522" rIns="91035" bIns="45522" numCol="1" anchor="t" anchorCtr="0" compatLnSpc="1">
            <a:prstTxWarp prst="textNoShape">
              <a:avLst/>
            </a:prstTxWarp>
          </a:bodyPr>
          <a:lstStyle>
            <a:lvl1pPr defTabSz="913576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5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029" y="1632566"/>
            <a:ext cx="7580313" cy="331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77854" y="2100267"/>
            <a:ext cx="3713163" cy="186539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43413" y="2100267"/>
            <a:ext cx="3714750" cy="186539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43413" y="4098925"/>
            <a:ext cx="3714750" cy="18478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Wege nach dem Abitur 2018</a:t>
            </a:r>
            <a:endParaRPr lang="de-DE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1588" y="6591300"/>
            <a:ext cx="1341437" cy="171450"/>
          </a:xfrm>
          <a:prstGeom prst="rect">
            <a:avLst/>
          </a:prstGeom>
          <a:ln/>
        </p:spPr>
        <p:txBody>
          <a:bodyPr lIns="91396" tIns="45700" rIns="91396" bIns="45700"/>
          <a:lstStyle>
            <a:lvl1pPr>
              <a:defRPr/>
            </a:lvl1pPr>
          </a:lstStyle>
          <a:p>
            <a:pPr>
              <a:defRPr/>
            </a:pPr>
            <a:fld id="{C1A27BEB-C2D9-43E6-8396-BD6AB402F35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53102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8.wmf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66" name="Picture 42" descr="BA_Logo_3c_2Z_200mm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0853" y="74338"/>
            <a:ext cx="992985" cy="200868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108" y="6633407"/>
            <a:ext cx="6579316" cy="35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5" tIns="45522" rIns="91035" bIns="45522" numCol="1" anchor="t" anchorCtr="0" compatLnSpc="1">
            <a:prstTxWarp prst="textNoShape">
              <a:avLst/>
            </a:prstTxWarp>
          </a:bodyPr>
          <a:lstStyle>
            <a:lvl1pPr defTabSz="913576" eaLnBrk="0" hangingPunct="0">
              <a:lnSpc>
                <a:spcPct val="100000"/>
              </a:lnSpc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1666575" y="0"/>
            <a:ext cx="6505000" cy="272042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041" tIns="45522" rIns="91041" bIns="45522" anchor="ctr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0229" name="Rectangle 5"/>
          <p:cNvSpPr>
            <a:spLocks noChangeArrowheads="1"/>
          </p:cNvSpPr>
          <p:nvPr userDrawn="1"/>
        </p:nvSpPr>
        <p:spPr bwMode="auto">
          <a:xfrm>
            <a:off x="8222168" y="0"/>
            <a:ext cx="921832" cy="272042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041" tIns="45522" rIns="91041" bIns="45522" anchor="ctr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536027" y="1143532"/>
            <a:ext cx="8445115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97" indent="-586397" defTabSz="913576" fontAlgn="base">
                <a:spcBef>
                  <a:spcPct val="0"/>
                </a:spcBef>
                <a:spcAft>
                  <a:spcPct val="0"/>
                </a:spcAft>
                <a:tabLst>
                  <a:tab pos="543720" algn="r"/>
                </a:tabLst>
              </a:pPr>
              <a:r>
                <a:rPr lang="de-DE" sz="1200" dirty="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0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8" cy="665"/>
              <a:chOff x="4902" y="169"/>
              <a:chExt cx="638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97" indent="-586397" defTabSz="913576" fontAlgn="base">
                <a:spcBef>
                  <a:spcPct val="0"/>
                </a:spcBef>
                <a:spcAft>
                  <a:spcPct val="0"/>
                </a:spcAft>
                <a:tabLst>
                  <a:tab pos="543720" algn="r"/>
                </a:tabLst>
              </a:pPr>
              <a:r>
                <a:rPr lang="de-DE" sz="1200" dirty="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1802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90172" y="636900"/>
            <a:ext cx="7689309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</a:t>
            </a:r>
            <a:br>
              <a:rPr lang="de-DE" smtClean="0"/>
            </a:br>
            <a:r>
              <a:rPr lang="de-DE" smtClean="0"/>
              <a:t>und bei Bedarf die zweite Zeileg nutzen</a:t>
            </a:r>
          </a:p>
        </p:txBody>
      </p:sp>
      <p:sp>
        <p:nvSpPr>
          <p:cNvPr id="1802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146" y="1651234"/>
            <a:ext cx="7670335" cy="186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2"/>
            <a:endParaRPr lang="de-DE" smtClean="0"/>
          </a:p>
          <a:p>
            <a:pPr lvl="1"/>
            <a:endParaRPr lang="de-DE" smtClean="0"/>
          </a:p>
          <a:p>
            <a:pPr lvl="0"/>
            <a:endParaRPr lang="de-DE" smtClean="0"/>
          </a:p>
        </p:txBody>
      </p:sp>
      <p:sp>
        <p:nvSpPr>
          <p:cNvPr id="180248" name="Line 24"/>
          <p:cNvSpPr>
            <a:spLocks noChangeShapeType="1"/>
          </p:cNvSpPr>
          <p:nvPr userDrawn="1"/>
        </p:nvSpPr>
        <p:spPr bwMode="auto">
          <a:xfrm>
            <a:off x="505980" y="1350722"/>
            <a:ext cx="7665590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ffectLst/>
        </p:spPr>
        <p:txBody>
          <a:bodyPr lIns="91041" tIns="45522" rIns="91041" bIns="45522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7777855" y="6633407"/>
            <a:ext cx="1309222" cy="16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92" tIns="44596" rIns="89192" bIns="44596"/>
          <a:lstStyle/>
          <a:p>
            <a:pPr algn="r" defTabSz="8914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1000">
                <a:solidFill>
                  <a:srgbClr val="000000"/>
                </a:solidFill>
              </a:rPr>
              <a:pPr algn="r" defTabSz="891449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509142" y="6660295"/>
            <a:ext cx="76671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0264" name="Line 40"/>
          <p:cNvSpPr>
            <a:spLocks noChangeShapeType="1"/>
          </p:cNvSpPr>
          <p:nvPr userDrawn="1"/>
        </p:nvSpPr>
        <p:spPr bwMode="auto">
          <a:xfrm>
            <a:off x="8244309" y="6661876"/>
            <a:ext cx="89969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93" r:id="rId9"/>
  </p:sldLayoutIdLst>
  <p:hf sldNum="0" hdr="0" dt="0"/>
  <p:txStyles>
    <p:titleStyle>
      <a:lvl1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5208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0415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65624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0831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88" indent="-342988" algn="l" defTabSz="913576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buBlip>
          <a:blip r:embed="rId12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3329" indent="-151738" algn="l" defTabSz="913576" rtl="0" fontAlgn="base">
        <a:lnSpc>
          <a:spcPct val="100000"/>
        </a:lnSpc>
        <a:spcBef>
          <a:spcPts val="398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986284" indent="-151738" algn="l" defTabSz="913576" rtl="0" fontAlgn="base">
        <a:lnSpc>
          <a:spcPct val="100000"/>
        </a:lnSpc>
        <a:spcBef>
          <a:spcPts val="349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549" indent="-229184" algn="l" defTabSz="913576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39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545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754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961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7170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08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15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24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31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041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247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454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662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272"/>
          </a:xfrm>
          <a:prstGeom prst="rect">
            <a:avLst/>
          </a:prstGeom>
        </p:spPr>
      </p:pic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712765" y="723269"/>
            <a:ext cx="842635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1031" tIns="45517" rIns="91031" bIns="45517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6" name="pic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8" y="6063307"/>
            <a:ext cx="2274833" cy="299700"/>
          </a:xfrm>
          <a:prstGeom prst="rect">
            <a:avLst/>
          </a:prstGeom>
        </p:spPr>
      </p:pic>
      <p:pic>
        <p:nvPicPr>
          <p:cNvPr id="433155" name="Picture 3" descr="\\Dst.baintern.de\dfs\011\Ablagen\D01100-CF3-AMB\02_Berufe\3_Akad\03_Produkte\3_Vorträge\01_Akad_Allg\ba-team-05.jpg.web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5447" r="54" b="29924"/>
          <a:stretch/>
        </p:blipFill>
        <p:spPr bwMode="auto">
          <a:xfrm>
            <a:off x="86238" y="2101768"/>
            <a:ext cx="9063465" cy="39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5156"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0311"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65467"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0622" algn="r" defTabSz="913472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48" indent="-342948" algn="l" defTabSz="913472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8" indent="-286054" algn="l" defTabSz="913472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29" indent="-229158" algn="l" defTabSz="913472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9365" indent="-229158" algn="l" defTabSz="913472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03" indent="-233899" algn="l" defTabSz="9134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257" indent="-233899" algn="l" defTabSz="9134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414" indent="-233899" algn="l" defTabSz="9134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568" indent="-233899" algn="l" defTabSz="9134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725" indent="-233899" algn="l" defTabSz="9134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56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11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467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622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780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934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089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244" algn="l" defTabSz="91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" y="0"/>
            <a:ext cx="9143637" cy="6858000"/>
          </a:xfrm>
          <a:prstGeom prst="rect">
            <a:avLst/>
          </a:prstGeom>
        </p:spPr>
      </p:pic>
      <p:pic>
        <p:nvPicPr>
          <p:cNvPr id="180266" name="Picture 4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702" y="6616521"/>
            <a:ext cx="1536913" cy="204839"/>
          </a:xfrm>
          <a:prstGeom prst="rect">
            <a:avLst/>
          </a:prstGeom>
          <a:noFill/>
        </p:spPr>
      </p:pic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536053" y="1143549"/>
            <a:ext cx="8445115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5253" indent="-585253" defTabSz="911795" fontAlgn="base">
                <a:spcBef>
                  <a:spcPct val="0"/>
                </a:spcBef>
                <a:spcAft>
                  <a:spcPct val="0"/>
                </a:spcAft>
                <a:tabLst>
                  <a:tab pos="542659" algn="r"/>
                </a:tabLst>
              </a:pPr>
              <a:r>
                <a:rPr lang="de-DE" sz="1200" dirty="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29147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219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5253" indent="-585253" defTabSz="911795" fontAlgn="base">
                <a:spcBef>
                  <a:spcPct val="0"/>
                </a:spcBef>
                <a:spcAft>
                  <a:spcPct val="0"/>
                </a:spcAft>
                <a:tabLst>
                  <a:tab pos="542659" algn="r"/>
                </a:tabLst>
              </a:pPr>
              <a:r>
                <a:rPr lang="de-DE" sz="1200" dirty="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171571" y="6587013"/>
            <a:ext cx="915506" cy="23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017" tIns="44507" rIns="89017" bIns="44507"/>
          <a:lstStyle/>
          <a:p>
            <a:pPr algn="r" defTabSz="889712" eaLnBrk="0" fontAlgn="base" hangingPunct="0">
              <a:spcBef>
                <a:spcPct val="0"/>
              </a:spcBef>
              <a:spcAft>
                <a:spcPts val="199"/>
              </a:spcAft>
            </a:pPr>
            <a:r>
              <a:rPr lang="de-DE" sz="1000" dirty="0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1000">
                <a:solidFill>
                  <a:srgbClr val="000000"/>
                </a:solidFill>
              </a:rPr>
              <a:pPr algn="r" defTabSz="889712" eaLnBrk="0" fontAlgn="base" hangingPunct="0">
                <a:spcBef>
                  <a:spcPct val="0"/>
                </a:spcBef>
                <a:spcAft>
                  <a:spcPts val="199"/>
                </a:spcAft>
              </a:pPr>
              <a:t>‹Nr.›</a:t>
            </a:fld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107522" y="6580305"/>
            <a:ext cx="9036478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219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2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3950"/>
            <a:ext cx="5629521" cy="2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0" tIns="45437" rIns="90860" bIns="45437" numCol="1" anchor="t" anchorCtr="0" compatLnSpc="1">
            <a:prstTxWarp prst="textNoShape">
              <a:avLst/>
            </a:prstTxWarp>
          </a:bodyPr>
          <a:lstStyle>
            <a:lvl1pPr defTabSz="911795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00"/>
            </a:lvl1pPr>
          </a:lstStyle>
          <a:p>
            <a:pPr fontAlgn="base"/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5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2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4321"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08640"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62961"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17280" algn="l" defTabSz="91179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319" indent="-342319" algn="l" defTabSz="911795" rtl="0" fontAlgn="base">
        <a:lnSpc>
          <a:spcPct val="100000"/>
        </a:lnSpc>
        <a:spcBef>
          <a:spcPts val="0"/>
        </a:spcBef>
        <a:spcAft>
          <a:spcPts val="398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2016" indent="-151443" algn="l" defTabSz="911795" rtl="0" fontAlgn="base">
        <a:lnSpc>
          <a:spcPct val="100000"/>
        </a:lnSpc>
        <a:spcBef>
          <a:spcPts val="398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84361" indent="-151443" algn="l" defTabSz="911795" rtl="0" fontAlgn="base">
        <a:lnSpc>
          <a:spcPct val="100000"/>
        </a:lnSpc>
        <a:spcBef>
          <a:spcPts val="349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596430" indent="-228738" algn="l" defTabSz="91179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52330" indent="-233470" algn="l" defTabSz="9117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6648" indent="-233470" algn="l" defTabSz="9117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0968" indent="-233470" algn="l" defTabSz="9117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5288" indent="-233470" algn="l" defTabSz="9117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9609" indent="-233470" algn="l" defTabSz="9117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21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640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61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280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604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921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240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561" algn="l" defTabSz="908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66" name="Picture 42" descr="BA_Logo_3c_2Z_200mm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0853" y="74338"/>
            <a:ext cx="992985" cy="200868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108" y="6633407"/>
            <a:ext cx="6579316" cy="35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5" tIns="45522" rIns="91035" bIns="45522" numCol="1" anchor="t" anchorCtr="0" compatLnSpc="1">
            <a:prstTxWarp prst="textNoShape">
              <a:avLst/>
            </a:prstTxWarp>
          </a:bodyPr>
          <a:lstStyle>
            <a:lvl1pPr defTabSz="913576" eaLnBrk="0" hangingPunct="0">
              <a:lnSpc>
                <a:spcPct val="100000"/>
              </a:lnSpc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1666575" y="0"/>
            <a:ext cx="6505000" cy="272042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041" tIns="45522" rIns="91041" bIns="45522" anchor="ctr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0229" name="Rectangle 5"/>
          <p:cNvSpPr>
            <a:spLocks noChangeArrowheads="1"/>
          </p:cNvSpPr>
          <p:nvPr userDrawn="1"/>
        </p:nvSpPr>
        <p:spPr bwMode="auto">
          <a:xfrm>
            <a:off x="8222168" y="0"/>
            <a:ext cx="921832" cy="272042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041" tIns="45522" rIns="91041" bIns="45522" anchor="ctr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536027" y="1143532"/>
            <a:ext cx="8445115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97" indent="-586397" defTabSz="913576" fontAlgn="base">
                <a:spcBef>
                  <a:spcPct val="0"/>
                </a:spcBef>
                <a:spcAft>
                  <a:spcPct val="0"/>
                </a:spcAft>
                <a:tabLst>
                  <a:tab pos="543720" algn="r"/>
                </a:tabLst>
              </a:pPr>
              <a:r>
                <a:rPr lang="de-DE" sz="1200" dirty="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0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8" cy="665"/>
              <a:chOff x="4902" y="169"/>
              <a:chExt cx="638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97" indent="-586397" defTabSz="913576" fontAlgn="base">
                <a:spcBef>
                  <a:spcPct val="0"/>
                </a:spcBef>
                <a:spcAft>
                  <a:spcPct val="0"/>
                </a:spcAft>
                <a:tabLst>
                  <a:tab pos="543720" algn="r"/>
                </a:tabLst>
              </a:pPr>
              <a:r>
                <a:rPr lang="de-DE" sz="1200" dirty="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1802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90172" y="636900"/>
            <a:ext cx="7689309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</a:t>
            </a:r>
            <a:br>
              <a:rPr lang="de-DE" smtClean="0"/>
            </a:br>
            <a:r>
              <a:rPr lang="de-DE" smtClean="0"/>
              <a:t>und bei Bedarf die zweite Zeileg nutzen</a:t>
            </a:r>
          </a:p>
        </p:txBody>
      </p:sp>
      <p:sp>
        <p:nvSpPr>
          <p:cNvPr id="1802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146" y="1651234"/>
            <a:ext cx="7670335" cy="186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2"/>
            <a:endParaRPr lang="de-DE" smtClean="0"/>
          </a:p>
          <a:p>
            <a:pPr lvl="1"/>
            <a:endParaRPr lang="de-DE" smtClean="0"/>
          </a:p>
          <a:p>
            <a:pPr lvl="0"/>
            <a:endParaRPr lang="de-DE" smtClean="0"/>
          </a:p>
        </p:txBody>
      </p:sp>
      <p:sp>
        <p:nvSpPr>
          <p:cNvPr id="180248" name="Line 24"/>
          <p:cNvSpPr>
            <a:spLocks noChangeShapeType="1"/>
          </p:cNvSpPr>
          <p:nvPr userDrawn="1"/>
        </p:nvSpPr>
        <p:spPr bwMode="auto">
          <a:xfrm>
            <a:off x="505980" y="1350722"/>
            <a:ext cx="7665590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ffectLst/>
        </p:spPr>
        <p:txBody>
          <a:bodyPr lIns="91041" tIns="45522" rIns="91041" bIns="45522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7777855" y="6633407"/>
            <a:ext cx="1309222" cy="16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92" tIns="44596" rIns="89192" bIns="44596"/>
          <a:lstStyle/>
          <a:p>
            <a:pPr algn="r" defTabSz="8914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1000">
                <a:solidFill>
                  <a:srgbClr val="000000"/>
                </a:solidFill>
              </a:rPr>
              <a:pPr algn="r" defTabSz="891449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509142" y="6660295"/>
            <a:ext cx="76671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0264" name="Line 40"/>
          <p:cNvSpPr>
            <a:spLocks noChangeShapeType="1"/>
          </p:cNvSpPr>
          <p:nvPr userDrawn="1"/>
        </p:nvSpPr>
        <p:spPr bwMode="auto">
          <a:xfrm>
            <a:off x="8244309" y="6661876"/>
            <a:ext cx="89969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5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sldNum="0" hdr="0" dt="0"/>
  <p:txStyles>
    <p:titleStyle>
      <a:lvl1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5208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0415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65624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0831" algn="l" defTabSz="913576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88" indent="-342988" algn="l" defTabSz="913576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buBlip>
          <a:blip r:embed="rId12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3329" indent="-151738" algn="l" defTabSz="913576" rtl="0" fontAlgn="base">
        <a:lnSpc>
          <a:spcPct val="100000"/>
        </a:lnSpc>
        <a:spcBef>
          <a:spcPts val="398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986284" indent="-151738" algn="l" defTabSz="913576" rtl="0" fontAlgn="base">
        <a:lnSpc>
          <a:spcPct val="100000"/>
        </a:lnSpc>
        <a:spcBef>
          <a:spcPts val="349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549" indent="-229184" algn="l" defTabSz="913576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39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545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754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961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7170" indent="-233926" algn="l" defTabSz="91357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08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15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24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31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041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247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454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662" algn="l" defTabSz="910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66" name="Picture 42" descr="BA_Logo_3c_2Z_200mm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0853" y="74338"/>
            <a:ext cx="992985" cy="200868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108" y="6633407"/>
            <a:ext cx="6579316" cy="35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1" tIns="45680" rIns="91351" bIns="45680" numCol="1" anchor="t" anchorCtr="0" compatLnSpc="1">
            <a:prstTxWarp prst="textNoShape">
              <a:avLst/>
            </a:prstTxWarp>
          </a:bodyPr>
          <a:lstStyle>
            <a:lvl1pPr defTabSz="913065" eaLnBrk="0" hangingPunct="0">
              <a:lnSpc>
                <a:spcPct val="100000"/>
              </a:lnSpc>
              <a:spcBef>
                <a:spcPct val="0"/>
              </a:spcBef>
              <a:defRPr sz="996"/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</a:rPr>
              <a:t>Wege nach dem Abitur 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1666579" y="0"/>
            <a:ext cx="6505000" cy="272042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994" tIns="45498" rIns="90994" bIns="45498" anchor="ctr"/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180229" name="Rectangle 5"/>
          <p:cNvSpPr>
            <a:spLocks noChangeArrowheads="1"/>
          </p:cNvSpPr>
          <p:nvPr userDrawn="1"/>
        </p:nvSpPr>
        <p:spPr bwMode="auto">
          <a:xfrm>
            <a:off x="8222168" y="0"/>
            <a:ext cx="921832" cy="272042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994" tIns="45498" rIns="90994" bIns="45498" anchor="ctr"/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536031" y="1143536"/>
            <a:ext cx="8445115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069" indent="-586069" defTabSz="913065" fontAlgn="base">
                <a:spcBef>
                  <a:spcPct val="0"/>
                </a:spcBef>
                <a:spcAft>
                  <a:spcPct val="0"/>
                </a:spcAft>
                <a:tabLst>
                  <a:tab pos="543416" algn="r"/>
                </a:tabLst>
              </a:pPr>
              <a:r>
                <a:rPr lang="de-DE" sz="1195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0441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94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8" cy="665"/>
              <a:chOff x="4902" y="169"/>
              <a:chExt cx="638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2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2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2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94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3469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DE" sz="1992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069" indent="-586069" defTabSz="913065" fontAlgn="base">
                <a:spcBef>
                  <a:spcPct val="0"/>
                </a:spcBef>
                <a:spcAft>
                  <a:spcPct val="0"/>
                </a:spcAft>
                <a:tabLst>
                  <a:tab pos="543416" algn="r"/>
                </a:tabLst>
              </a:pPr>
              <a:r>
                <a:rPr lang="de-DE" sz="1195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1802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90176" y="636901"/>
            <a:ext cx="7689309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</a:t>
            </a:r>
            <a:br>
              <a:rPr lang="de-DE" smtClean="0"/>
            </a:br>
            <a:r>
              <a:rPr lang="de-DE" smtClean="0"/>
              <a:t>und bei Bedarf die zweite Zeileg nutzen</a:t>
            </a:r>
          </a:p>
        </p:txBody>
      </p:sp>
      <p:sp>
        <p:nvSpPr>
          <p:cNvPr id="1802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150" y="1651234"/>
            <a:ext cx="7670335" cy="186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2"/>
            <a:endParaRPr lang="de-DE" smtClean="0"/>
          </a:p>
          <a:p>
            <a:pPr lvl="1"/>
            <a:endParaRPr lang="de-DE" smtClean="0"/>
          </a:p>
          <a:p>
            <a:pPr lvl="0"/>
            <a:endParaRPr lang="de-DE" smtClean="0"/>
          </a:p>
        </p:txBody>
      </p:sp>
      <p:sp>
        <p:nvSpPr>
          <p:cNvPr id="180248" name="Line 24"/>
          <p:cNvSpPr>
            <a:spLocks noChangeShapeType="1"/>
          </p:cNvSpPr>
          <p:nvPr userDrawn="1"/>
        </p:nvSpPr>
        <p:spPr bwMode="auto">
          <a:xfrm>
            <a:off x="505980" y="1350722"/>
            <a:ext cx="7665590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ffectLst/>
        </p:spPr>
        <p:txBody>
          <a:bodyPr lIns="90994" tIns="45498" rIns="90994" bIns="45498"/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7777855" y="6633407"/>
            <a:ext cx="1309222" cy="16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45" tIns="44569" rIns="89145" bIns="44569"/>
          <a:lstStyle/>
          <a:p>
            <a:pPr algn="r" defTabSz="8909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96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996">
                <a:solidFill>
                  <a:srgbClr val="000000"/>
                </a:solidFill>
              </a:rPr>
              <a:pPr algn="r" defTabSz="890951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996">
              <a:solidFill>
                <a:srgbClr val="000000"/>
              </a:solidFill>
            </a:endParaRPr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509142" y="6660295"/>
            <a:ext cx="76671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180264" name="Line 40"/>
          <p:cNvSpPr>
            <a:spLocks noChangeShapeType="1"/>
          </p:cNvSpPr>
          <p:nvPr userDrawn="1"/>
        </p:nvSpPr>
        <p:spPr bwMode="auto">
          <a:xfrm>
            <a:off x="8244313" y="6661876"/>
            <a:ext cx="89969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469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8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1" r:id="rId6"/>
    <p:sldLayoutId id="2147483712" r:id="rId7"/>
  </p:sldLayoutIdLst>
  <p:hf sldNum="0" hdr="0" dt="0"/>
  <p:txStyles>
    <p:titleStyle>
      <a:lvl1pPr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2pPr>
      <a:lvl3pPr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3pPr>
      <a:lvl4pPr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4pPr>
      <a:lvl5pPr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5pPr>
      <a:lvl6pPr marL="454953"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6pPr>
      <a:lvl7pPr marL="909906"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7pPr>
      <a:lvl8pPr marL="1364860"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8pPr>
      <a:lvl9pPr marL="1819813" algn="l" defTabSz="913065" rtl="0" fontAlgn="base">
        <a:lnSpc>
          <a:spcPct val="90000"/>
        </a:lnSpc>
        <a:spcBef>
          <a:spcPct val="0"/>
        </a:spcBef>
        <a:spcAft>
          <a:spcPct val="0"/>
        </a:spcAft>
        <a:defRPr sz="2390" b="1">
          <a:solidFill>
            <a:schemeClr val="tx2"/>
          </a:solidFill>
          <a:latin typeface="Arial" charset="0"/>
        </a:defRPr>
      </a:lvl9pPr>
    </p:titleStyle>
    <p:bodyStyle>
      <a:lvl1pPr marL="342795" indent="-342795" algn="l" defTabSz="91306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buBlip>
          <a:blip r:embed="rId10"/>
        </a:buBlip>
        <a:defRPr sz="1992">
          <a:solidFill>
            <a:schemeClr val="tx1"/>
          </a:solidFill>
          <a:latin typeface="+mn-lt"/>
          <a:ea typeface="+mn-ea"/>
          <a:cs typeface="+mn-cs"/>
        </a:defRPr>
      </a:lvl1pPr>
      <a:lvl2pPr marL="672952" indent="-151653" algn="l" defTabSz="913065" rtl="0" fontAlgn="base">
        <a:lnSpc>
          <a:spcPct val="100000"/>
        </a:lnSpc>
        <a:spcBef>
          <a:spcPts val="398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693">
          <a:solidFill>
            <a:schemeClr val="tx1"/>
          </a:solidFill>
          <a:latin typeface="+mn-lt"/>
        </a:defRPr>
      </a:lvl2pPr>
      <a:lvl3pPr marL="985732" indent="-151653" algn="l" defTabSz="913065" rtl="0" fontAlgn="base">
        <a:lnSpc>
          <a:spcPct val="100000"/>
        </a:lnSpc>
        <a:spcBef>
          <a:spcPts val="349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1394">
          <a:solidFill>
            <a:schemeClr val="tx1"/>
          </a:solidFill>
          <a:latin typeface="+mn-lt"/>
        </a:defRPr>
      </a:lvl3pPr>
      <a:lvl4pPr marL="1598654" indent="-229057" algn="l" defTabSz="913065" rtl="0" fontAlgn="base">
        <a:spcBef>
          <a:spcPct val="20000"/>
        </a:spcBef>
        <a:spcAft>
          <a:spcPct val="0"/>
        </a:spcAft>
        <a:buChar char="–"/>
        <a:defRPr sz="1992">
          <a:solidFill>
            <a:schemeClr val="tx1"/>
          </a:solidFill>
          <a:latin typeface="+mn-lt"/>
        </a:defRPr>
      </a:lvl4pPr>
      <a:lvl5pPr marL="2055188" indent="-233795" algn="l" defTabSz="913065" rtl="0" fontAlgn="base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5pPr>
      <a:lvl6pPr marL="2510141" indent="-233795" algn="l" defTabSz="913065" rtl="0" fontAlgn="base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6pPr>
      <a:lvl7pPr marL="2965094" indent="-233795" algn="l" defTabSz="913065" rtl="0" fontAlgn="base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7pPr>
      <a:lvl8pPr marL="3420046" indent="-233795" algn="l" defTabSz="913065" rtl="0" fontAlgn="base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8pPr>
      <a:lvl9pPr marL="3875001" indent="-233795" algn="l" defTabSz="913065" rtl="0" fontAlgn="base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1pPr>
      <a:lvl2pPr marL="454953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2pPr>
      <a:lvl3pPr marL="909906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364860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4pPr>
      <a:lvl5pPr marL="1819813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5pPr>
      <a:lvl6pPr marL="2274768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6pPr>
      <a:lvl7pPr marL="2729719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7pPr>
      <a:lvl8pPr marL="3184671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8pPr>
      <a:lvl9pPr marL="3639625" algn="l" defTabSz="909906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roup 66"/>
          <p:cNvGrpSpPr>
            <a:grpSpLocks/>
          </p:cNvGrpSpPr>
          <p:nvPr/>
        </p:nvGrpSpPr>
        <p:grpSpPr bwMode="auto">
          <a:xfrm>
            <a:off x="0" y="484638"/>
            <a:ext cx="9144000" cy="5814116"/>
            <a:chOff x="0" y="353"/>
            <a:chExt cx="5783" cy="3676"/>
          </a:xfrm>
        </p:grpSpPr>
        <p:sp>
          <p:nvSpPr>
            <p:cNvPr id="1089" name="Rectangle 65"/>
            <p:cNvSpPr>
              <a:spLocks noChangeArrowheads="1"/>
            </p:cNvSpPr>
            <p:nvPr userDrawn="1"/>
          </p:nvSpPr>
          <p:spPr bwMode="auto">
            <a:xfrm>
              <a:off x="0" y="353"/>
              <a:ext cx="5783" cy="2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0742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DE" sz="1992">
                <a:solidFill>
                  <a:srgbClr val="000000"/>
                </a:solidFill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 userDrawn="1"/>
          </p:nvSpPr>
          <p:spPr bwMode="auto">
            <a:xfrm>
              <a:off x="0" y="3855"/>
              <a:ext cx="5783" cy="17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defTabSz="910742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DE" sz="1992">
                <a:solidFill>
                  <a:srgbClr val="000000"/>
                </a:solidFill>
              </a:endParaRPr>
            </a:p>
          </p:txBody>
        </p:sp>
      </p:grpSp>
      <p:pic>
        <p:nvPicPr>
          <p:cNvPr id="1096" name="Picture 72" descr="zunge_ppoint_50c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8403" y="4773396"/>
            <a:ext cx="6555598" cy="1089752"/>
          </a:xfrm>
          <a:prstGeom prst="rect">
            <a:avLst/>
          </a:prstGeom>
          <a:noFill/>
        </p:spPr>
      </p:pic>
      <p:pic>
        <p:nvPicPr>
          <p:cNvPr id="1093" name="Picture 69" descr="BA_Logo_3c_1Z_300m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7144" y="6087741"/>
            <a:ext cx="3353696" cy="444441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205746"/>
            <a:ext cx="6849698" cy="366883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" y="575067"/>
            <a:ext cx="688606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6876811" y="-255148"/>
            <a:ext cx="2356156" cy="366883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1631784" y="2388280"/>
            <a:ext cx="3190834" cy="36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43" tIns="45523" rIns="91043" bIns="45523">
            <a:spAutoFit/>
          </a:bodyPr>
          <a:lstStyle/>
          <a:p>
            <a:pPr defTabSz="913905" fontAlgn="base">
              <a:spcBef>
                <a:spcPct val="50000"/>
              </a:spcBef>
              <a:spcAft>
                <a:spcPct val="0"/>
              </a:spcAft>
            </a:pPr>
            <a:endParaRPr lang="de-DE" sz="1793">
              <a:solidFill>
                <a:srgbClr val="000000"/>
              </a:solidFill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3711814" y="4931904"/>
            <a:ext cx="5432186" cy="7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Gut informiert die Berufswahl unterstützen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86" y="1542737"/>
            <a:ext cx="4429700" cy="263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www.ba-medianet.de/data/shared/images/0000008800/8872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8" y="1516136"/>
            <a:ext cx="3181299" cy="47874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3443033" y="4112631"/>
            <a:ext cx="5327807" cy="3679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99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3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txStyles>
    <p:titleStyle>
      <a:lvl1pPr algn="l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89">
          <a:solidFill>
            <a:schemeClr val="bg1"/>
          </a:solidFill>
          <a:latin typeface="+mj-lt"/>
          <a:ea typeface="+mj-ea"/>
          <a:cs typeface="+mj-cs"/>
        </a:defRPr>
      </a:lvl1pPr>
      <a:lvl2pPr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2pPr>
      <a:lvl3pPr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3pPr>
      <a:lvl4pPr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4pPr>
      <a:lvl5pPr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5pPr>
      <a:lvl6pPr marL="455371"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6pPr>
      <a:lvl7pPr marL="910742"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7pPr>
      <a:lvl8pPr marL="1366114"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8pPr>
      <a:lvl9pPr marL="1821485" algn="r" defTabSz="91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88">
          <a:solidFill>
            <a:schemeClr val="bg1"/>
          </a:solidFill>
          <a:latin typeface="Arial" charset="0"/>
        </a:defRPr>
      </a:lvl9pPr>
    </p:titleStyle>
    <p:bodyStyle>
      <a:lvl1pPr marL="343110" indent="-343110" algn="l" defTabSz="913905" rtl="0" eaLnBrk="1" fontAlgn="base" hangingPunct="1">
        <a:spcBef>
          <a:spcPct val="20000"/>
        </a:spcBef>
        <a:spcAft>
          <a:spcPct val="0"/>
        </a:spcAft>
        <a:buChar char="•"/>
        <a:defRPr sz="3187">
          <a:solidFill>
            <a:schemeClr val="tx1"/>
          </a:solidFill>
          <a:latin typeface="+mn-lt"/>
          <a:ea typeface="+mn-ea"/>
          <a:cs typeface="+mn-cs"/>
        </a:defRPr>
      </a:lvl1pPr>
      <a:lvl2pPr marL="743141" indent="-286189" algn="l" defTabSz="913905" rtl="0" eaLnBrk="1" fontAlgn="base" hangingPunct="1">
        <a:spcBef>
          <a:spcPct val="20000"/>
        </a:spcBef>
        <a:spcAft>
          <a:spcPct val="0"/>
        </a:spcAft>
        <a:buChar char="–"/>
        <a:defRPr sz="2789">
          <a:solidFill>
            <a:schemeClr val="tx1"/>
          </a:solidFill>
          <a:latin typeface="+mn-lt"/>
        </a:defRPr>
      </a:lvl2pPr>
      <a:lvl3pPr marL="1143172" indent="-229267" algn="l" defTabSz="913905" rtl="0" eaLnBrk="1" fontAlgn="base" hangingPunct="1">
        <a:spcBef>
          <a:spcPct val="20000"/>
        </a:spcBef>
        <a:spcAft>
          <a:spcPct val="0"/>
        </a:spcAft>
        <a:buChar char="•"/>
        <a:defRPr sz="2490">
          <a:solidFill>
            <a:schemeClr val="tx1"/>
          </a:solidFill>
          <a:latin typeface="+mn-lt"/>
        </a:defRPr>
      </a:lvl3pPr>
      <a:lvl4pPr marL="1600124" indent="-229267" algn="l" defTabSz="913905" rtl="0" eaLnBrk="1" fontAlgn="base" hangingPunct="1">
        <a:spcBef>
          <a:spcPct val="20000"/>
        </a:spcBef>
        <a:spcAft>
          <a:spcPct val="0"/>
        </a:spcAft>
        <a:buChar char="–"/>
        <a:defRPr sz="1992">
          <a:solidFill>
            <a:schemeClr val="tx1"/>
          </a:solidFill>
          <a:latin typeface="+mn-lt"/>
        </a:defRPr>
      </a:lvl4pPr>
      <a:lvl5pPr marL="2057077" indent="-234010" algn="l" defTabSz="913905" rtl="0" eaLnBrk="1" fontAlgn="base" hangingPunct="1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5pPr>
      <a:lvl6pPr marL="2512448" indent="-234010" algn="l" defTabSz="913905" rtl="0" eaLnBrk="1" fontAlgn="base" hangingPunct="1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6pPr>
      <a:lvl7pPr marL="2967819" indent="-234010" algn="l" defTabSz="913905" rtl="0" eaLnBrk="1" fontAlgn="base" hangingPunct="1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7pPr>
      <a:lvl8pPr marL="3423190" indent="-234010" algn="l" defTabSz="913905" rtl="0" eaLnBrk="1" fontAlgn="base" hangingPunct="1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8pPr>
      <a:lvl9pPr marL="3878561" indent="-234010" algn="l" defTabSz="913905" rtl="0" eaLnBrk="1" fontAlgn="base" hangingPunct="1">
        <a:spcBef>
          <a:spcPct val="20000"/>
        </a:spcBef>
        <a:spcAft>
          <a:spcPct val="0"/>
        </a:spcAft>
        <a:buChar char="»"/>
        <a:defRPr sz="1992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1pPr>
      <a:lvl2pPr marL="455371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2pPr>
      <a:lvl3pPr marL="910742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366114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4pPr>
      <a:lvl5pPr marL="1821485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5pPr>
      <a:lvl6pPr marL="2276856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6pPr>
      <a:lvl7pPr marL="2732227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7pPr>
      <a:lvl8pPr marL="3187598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8pPr>
      <a:lvl9pPr marL="3642970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4" Type="http://schemas.openxmlformats.org/officeDocument/2006/relationships/hyperlink" Target="http://www.hochschulstart.d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rbeitsagentur.de/" TargetMode="Externa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beitsagentur.de/" TargetMode="Externa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arbeitsagentur.de/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abi.de/" TargetMode="External"/><Relationship Id="rId5" Type="http://schemas.openxmlformats.org/officeDocument/2006/relationships/hyperlink" Target="http://www.hochschulkompass.de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studienwahl.de/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55" name="Rectangle 39"/>
          <p:cNvSpPr>
            <a:spLocks noGrp="1" noChangeArrowheads="1"/>
          </p:cNvSpPr>
          <p:nvPr>
            <p:ph type="title"/>
          </p:nvPr>
        </p:nvSpPr>
        <p:spPr>
          <a:xfrm>
            <a:off x="-538164" y="1098048"/>
            <a:ext cx="10334182" cy="331077"/>
          </a:xfrm>
        </p:spPr>
        <p:txBody>
          <a:bodyPr/>
          <a:lstStyle/>
          <a:p>
            <a:pPr algn="ctr"/>
            <a:r>
              <a:rPr lang="de-DE" sz="2390" b="1" dirty="0">
                <a:solidFill>
                  <a:schemeClr val="tx1"/>
                </a:solidFill>
              </a:rPr>
              <a:t>Gut informiert die Berufs- und Studienwahl unterstützen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067944" y="5013176"/>
            <a:ext cx="4941153" cy="78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191" dirty="0">
                <a:solidFill>
                  <a:srgbClr val="FFFFFF"/>
                </a:solidFill>
              </a:rPr>
              <a:t>Siegfried </a:t>
            </a:r>
            <a:r>
              <a:rPr lang="de-DE" sz="2191" dirty="0" smtClean="0">
                <a:solidFill>
                  <a:srgbClr val="FFFFFF"/>
                </a:solidFill>
              </a:rPr>
              <a:t>Walther</a:t>
            </a:r>
          </a:p>
          <a:p>
            <a:pPr algn="ctr" defTabSz="9107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dirty="0" smtClean="0"/>
              <a:t>Berufsberater akademische Berufe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0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89309" cy="331077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Grenzwerte Uni Hamburg (Hochschulstart-Fächer)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53891"/>
              </p:ext>
            </p:extLst>
          </p:nvPr>
        </p:nvGraphicFramePr>
        <p:xfrm>
          <a:off x="179512" y="1340768"/>
          <a:ext cx="8779151" cy="2579609"/>
        </p:xfrm>
        <a:graphic>
          <a:graphicData uri="http://schemas.openxmlformats.org/drawingml/2006/table">
            <a:tbl>
              <a:tblPr/>
              <a:tblGrid>
                <a:gridCol w="1892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4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4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7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Studiengang </a:t>
                      </a:r>
                    </a:p>
                  </a:txBody>
                  <a:tcPr marL="89941" marR="179881" marT="46754" marB="4675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WS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15/16</a:t>
                      </a: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WS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16/17</a:t>
                      </a: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ND/WS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17/18</a:t>
                      </a: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Medizin</a:t>
                      </a:r>
                    </a:p>
                  </a:txBody>
                  <a:tcPr marL="89941" marR="179881" marT="46754" marB="4675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1,0/14 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1,0/14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1,0/16</a:t>
                      </a: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Zahnmedizin</a:t>
                      </a:r>
                    </a:p>
                  </a:txBody>
                  <a:tcPr marL="89941" marR="179881" marT="46754" marB="4675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1,3/12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89941" marR="287809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1,3/12 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1,2/12</a:t>
                      </a:r>
                    </a:p>
                  </a:txBody>
                  <a:tcPr marL="89941" marR="179881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Pharmazie</a:t>
                      </a:r>
                    </a:p>
                  </a:txBody>
                  <a:tcPr marL="89941" marR="179881" marT="46754" marB="4675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1,5/2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89941" marR="287809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1,3/3 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89941" marR="287809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1,5/2</a:t>
                      </a:r>
                    </a:p>
                  </a:txBody>
                  <a:tcPr marL="89941" marR="287809" marT="46754" marB="4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505807" y="4138647"/>
            <a:ext cx="5673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Vergabe der Studienplätze über</a:t>
            </a:r>
          </a:p>
          <a:p>
            <a:r>
              <a:rPr lang="de-DE" sz="2400" b="1" dirty="0" smtClean="0">
                <a:hlinkClick r:id="rId4"/>
              </a:rPr>
              <a:t>www.hochschulstart.de</a:t>
            </a:r>
            <a:r>
              <a:rPr lang="de-DE" sz="2400" b="1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/>
              <a:t>20% nach Abi-Bestnote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/>
              <a:t>20% nach Wartesemester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/>
              <a:t>60% nach hochschuleigenem Auswahlverfahren 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 rot="21377008">
            <a:off x="6156176" y="450912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Hinweis: </a:t>
            </a:r>
          </a:p>
          <a:p>
            <a:r>
              <a:rPr lang="de-DE" dirty="0" smtClean="0"/>
              <a:t>Vergabeverfahren z.Z. im Klageverfahren – ggf. gibt es eine Veränderung ab 2019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5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83992" cy="72008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Grenzwerte </a:t>
            </a:r>
            <a:r>
              <a:rPr lang="de-DE" dirty="0">
                <a:solidFill>
                  <a:schemeClr val="bg1"/>
                </a:solidFill>
              </a:rPr>
              <a:t>HAW - Hamburg </a:t>
            </a:r>
            <a:r>
              <a:rPr lang="de-DE" dirty="0" smtClean="0">
                <a:solidFill>
                  <a:schemeClr val="bg1"/>
                </a:solidFill>
                <a:latin typeface="Forte" pitchFamily="66" charset="0"/>
              </a:rPr>
              <a:t>- </a:t>
            </a:r>
            <a:r>
              <a:rPr lang="de-DE" dirty="0" smtClean="0">
                <a:solidFill>
                  <a:schemeClr val="bg1"/>
                </a:solidFill>
              </a:rPr>
              <a:t>Wintersemester 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                                                                (</a:t>
            </a:r>
            <a:r>
              <a:rPr lang="de-DE" dirty="0">
                <a:solidFill>
                  <a:schemeClr val="bg1"/>
                </a:solidFill>
              </a:rPr>
              <a:t>Auswahl</a:t>
            </a:r>
            <a:r>
              <a:rPr lang="de-DE" dirty="0" smtClean="0">
                <a:solidFill>
                  <a:schemeClr val="bg1"/>
                </a:solidFill>
              </a:rPr>
              <a:t>) 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71417"/>
              </p:ext>
            </p:extLst>
          </p:nvPr>
        </p:nvGraphicFramePr>
        <p:xfrm>
          <a:off x="313529" y="1523712"/>
          <a:ext cx="8648048" cy="4052630"/>
        </p:xfrm>
        <a:graphic>
          <a:graphicData uri="http://schemas.openxmlformats.org/drawingml/2006/table">
            <a:tbl>
              <a:tblPr/>
              <a:tblGrid>
                <a:gridCol w="393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5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Studiengang </a:t>
                      </a:r>
                    </a:p>
                  </a:txBody>
                  <a:tcPr marL="89935" marR="179873" marT="46749" marB="4674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WS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15/16</a:t>
                      </a:r>
                    </a:p>
                  </a:txBody>
                  <a:tcPr marL="89935" marR="179873" marT="46749" marB="46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WS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16/17</a:t>
                      </a:r>
                    </a:p>
                  </a:txBody>
                  <a:tcPr marL="89935" marR="179873" marT="46749" marB="46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WS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17/18</a:t>
                      </a:r>
                    </a:p>
                  </a:txBody>
                  <a:tcPr marL="89935" marR="179873" marT="46749" marB="46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Außenwirtschaft/Intern. </a:t>
                      </a: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89935" marR="179873" marT="46749" marB="46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/ 10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1,9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11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1,8/12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Bibliotheks- und Informations-management</a:t>
                      </a:r>
                    </a:p>
                  </a:txBody>
                  <a:tcPr marL="89935" marR="179873" marT="46749" marB="46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2,9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6 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3,0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/ 6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alle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Kommunikationsdesign</a:t>
                      </a:r>
                    </a:p>
                  </a:txBody>
                  <a:tcPr marL="89935" marR="179873" marT="46749" marB="46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Eignungsprüfung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Eignungsprüfung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Eignungsprüfung 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Ökotrophologie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(auch im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SoSe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89935" marR="179873" marT="46749" marB="46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 /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/ 16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2,0/15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 System (Medieninformatik)</a:t>
                      </a:r>
                    </a:p>
                  </a:txBody>
                  <a:tcPr marL="89935" marR="179873" marT="46749" marB="46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54,2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12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55,2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 10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51,5/10</a:t>
                      </a:r>
                    </a:p>
                  </a:txBody>
                  <a:tcPr marL="89935" marR="179873" marT="46749" marB="46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475656" y="57332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SoSe</a:t>
            </a:r>
            <a:r>
              <a:rPr lang="de-DE" dirty="0" smtClean="0"/>
              <a:t>: Sommersemester 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0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 bwMode="auto">
          <a:xfrm>
            <a:off x="179512" y="332656"/>
            <a:ext cx="8651418" cy="14898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 smtClean="0">
                <a:solidFill>
                  <a:schemeClr val="bg1"/>
                </a:solidFill>
              </a:rPr>
              <a:t>Informationsmanagement</a:t>
            </a: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r>
              <a:rPr lang="de-DE" altLang="de-DE" dirty="0" smtClean="0">
                <a:solidFill>
                  <a:schemeClr val="bg1"/>
                </a:solidFill>
              </a:rPr>
              <a:t>                     </a:t>
            </a:r>
            <a:r>
              <a:rPr lang="de-DE" altLang="de-DE" sz="2789" dirty="0">
                <a:solidFill>
                  <a:schemeClr val="bg1"/>
                </a:solidFill>
              </a:rPr>
              <a:t>Karriere mit </a:t>
            </a:r>
            <a:r>
              <a:rPr lang="de-DE" altLang="de-DE" sz="2789" dirty="0" smtClean="0">
                <a:solidFill>
                  <a:schemeClr val="bg1"/>
                </a:solidFill>
              </a:rPr>
              <a:t>Ausbildung! </a:t>
            </a:r>
            <a:r>
              <a:rPr lang="de-DE" altLang="de-DE" sz="2789" dirty="0"/>
              <a:t/>
            </a:r>
            <a:br>
              <a:rPr lang="de-DE" altLang="de-DE" sz="2789" dirty="0"/>
            </a:br>
            <a:r>
              <a:rPr lang="de-DE" altLang="de-DE" sz="2789" dirty="0"/>
              <a:t/>
            </a:r>
            <a:br>
              <a:rPr lang="de-DE" altLang="de-DE" sz="2789" dirty="0"/>
            </a:br>
            <a:r>
              <a:rPr lang="de-DE" altLang="de-DE" sz="2789" dirty="0"/>
              <a:t>                       </a:t>
            </a:r>
          </a:p>
        </p:txBody>
      </p:sp>
      <p:sp>
        <p:nvSpPr>
          <p:cNvPr id="6451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1206446" y="1661234"/>
            <a:ext cx="6973031" cy="4307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390" dirty="0"/>
              <a:t>schneller zum Ziel, da verkürzte Ausbildungszeiten mit Abi möglich (nur im Bereich der BBiG -  Ausbildungsberufe)  </a:t>
            </a:r>
          </a:p>
          <a:p>
            <a:endParaRPr lang="de-DE" altLang="de-DE" sz="498" dirty="0"/>
          </a:p>
          <a:p>
            <a:r>
              <a:rPr lang="de-DE" altLang="de-DE" sz="2390" dirty="0"/>
              <a:t>danach Studium – ggf. auch „berufsbegleitend“</a:t>
            </a:r>
          </a:p>
          <a:p>
            <a:endParaRPr lang="de-DE" altLang="de-DE" sz="498" dirty="0"/>
          </a:p>
          <a:p>
            <a:r>
              <a:rPr lang="de-DE" altLang="de-DE" sz="2390" dirty="0"/>
              <a:t>Ausbildung + Studium = gute Chancen auf dem Arbeitsmarkt</a:t>
            </a:r>
          </a:p>
          <a:p>
            <a:endParaRPr lang="de-DE" altLang="de-DE" sz="498" dirty="0"/>
          </a:p>
          <a:p>
            <a:r>
              <a:rPr lang="de-DE" altLang="de-DE" sz="2390" dirty="0"/>
              <a:t>finanzieller Aspekt  </a:t>
            </a:r>
          </a:p>
          <a:p>
            <a:r>
              <a:rPr lang="de-DE" altLang="de-DE" sz="2390" dirty="0"/>
              <a:t>frühzeitig sozialversichert  </a:t>
            </a:r>
          </a:p>
          <a:p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887092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 txBox="1">
            <a:spLocks/>
          </p:cNvSpPr>
          <p:nvPr/>
        </p:nvSpPr>
        <p:spPr bwMode="auto">
          <a:xfrm>
            <a:off x="8170667" y="7136289"/>
            <a:ext cx="753703" cy="1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F4204-BC5C-45F0-8BD0-3ADB01F11A05}" type="slidenum">
              <a:rPr lang="de-DE" altLang="de-DE" sz="2388" b="1">
                <a:solidFill>
                  <a:srgbClr val="000000"/>
                </a:solidFill>
              </a:rPr>
              <a:pPr eaLnBrk="1" hangingPunct="1"/>
              <a:t>13</a:t>
            </a:fld>
            <a:endParaRPr lang="de-DE" altLang="de-DE" sz="2388" b="1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5754" y="4327840"/>
            <a:ext cx="2235442" cy="7256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4" tIns="45506" rIns="91014" bIns="45506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de-DE" altLang="de-DE" sz="1593" dirty="0">
                <a:solidFill>
                  <a:schemeClr val="tx1"/>
                </a:solidFill>
                <a:latin typeface="+mn-lt"/>
              </a:rPr>
              <a:t>Versetzungszeugnis</a:t>
            </a:r>
            <a:r>
              <a:rPr lang="de-DE" altLang="de-DE" sz="1194" dirty="0">
                <a:solidFill>
                  <a:schemeClr val="tx1"/>
                </a:solidFill>
              </a:rPr>
              <a:t/>
            </a:r>
            <a:br>
              <a:rPr lang="de-DE" altLang="de-DE" sz="1194" dirty="0">
                <a:solidFill>
                  <a:schemeClr val="tx1"/>
                </a:solidFill>
              </a:rPr>
            </a:br>
            <a:r>
              <a:rPr lang="de-DE" altLang="de-DE" sz="1493" dirty="0">
                <a:solidFill>
                  <a:schemeClr val="tx1"/>
                </a:solidFill>
              </a:rPr>
              <a:t>(</a:t>
            </a:r>
            <a:r>
              <a:rPr lang="de-DE" altLang="de-DE" sz="1493" dirty="0">
                <a:solidFill>
                  <a:schemeClr val="tx1"/>
                </a:solidFill>
                <a:latin typeface="+mn-lt"/>
              </a:rPr>
              <a:t>FHR – </a:t>
            </a:r>
            <a:r>
              <a:rPr lang="de-DE" altLang="de-DE" sz="1493" dirty="0" err="1">
                <a:solidFill>
                  <a:schemeClr val="tx1"/>
                </a:solidFill>
                <a:latin typeface="+mn-lt"/>
              </a:rPr>
              <a:t>schul</a:t>
            </a:r>
            <a:r>
              <a:rPr lang="de-DE" altLang="de-DE" sz="1493" dirty="0">
                <a:solidFill>
                  <a:schemeClr val="tx1"/>
                </a:solidFill>
                <a:latin typeface="+mn-lt"/>
              </a:rPr>
              <a:t>. Teil)</a:t>
            </a:r>
            <a:br>
              <a:rPr lang="de-DE" altLang="de-DE" sz="1493" dirty="0">
                <a:solidFill>
                  <a:schemeClr val="tx1"/>
                </a:solidFill>
                <a:latin typeface="+mn-lt"/>
              </a:rPr>
            </a:br>
            <a:r>
              <a:rPr lang="de-DE" altLang="de-DE" sz="1493" dirty="0">
                <a:solidFill>
                  <a:schemeClr val="tx1"/>
                </a:solidFill>
                <a:latin typeface="+mn-lt"/>
              </a:rPr>
              <a:t>Bewerbungszeugnis 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48007" y="3865808"/>
            <a:ext cx="0" cy="610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787">
              <a:solidFill>
                <a:srgbClr val="000000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978550" y="3672518"/>
            <a:ext cx="23085" cy="73269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787">
              <a:solidFill>
                <a:srgbClr val="000000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326716" y="2933737"/>
            <a:ext cx="0" cy="149931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787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377879" y="2994465"/>
            <a:ext cx="2528149" cy="6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792" b="1" dirty="0" smtClean="0">
                <a:solidFill>
                  <a:srgbClr val="000000"/>
                </a:solidFill>
              </a:rPr>
              <a:t>Vorentlass-</a:t>
            </a:r>
          </a:p>
          <a:p>
            <a:pPr algn="ctr" eaLnBrk="1" hangingPunct="1"/>
            <a:r>
              <a:rPr lang="de-DE" altLang="de-DE" sz="1792" b="1" dirty="0" err="1" smtClean="0">
                <a:solidFill>
                  <a:srgbClr val="000000"/>
                </a:solidFill>
              </a:rPr>
              <a:t>schuljahr</a:t>
            </a:r>
            <a:endParaRPr lang="de-DE" altLang="de-DE" sz="1792" b="1" dirty="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52889" y="2933399"/>
            <a:ext cx="2199489" cy="6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792" b="1" dirty="0" smtClean="0">
                <a:solidFill>
                  <a:srgbClr val="000000"/>
                </a:solidFill>
              </a:rPr>
              <a:t>Entlass-</a:t>
            </a:r>
          </a:p>
          <a:p>
            <a:pPr algn="ctr" eaLnBrk="1" hangingPunct="1"/>
            <a:r>
              <a:rPr lang="de-DE" altLang="de-DE" sz="1792" b="1" dirty="0" err="1" smtClean="0">
                <a:solidFill>
                  <a:srgbClr val="000000"/>
                </a:solidFill>
              </a:rPr>
              <a:t>jahr</a:t>
            </a:r>
            <a:endParaRPr lang="de-DE" altLang="de-DE" sz="1792" b="1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906100" y="5092858"/>
            <a:ext cx="3420616" cy="1379288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>
            <a:glow rad="12700">
              <a:schemeClr val="accent1">
                <a:alpha val="12000"/>
              </a:schemeClr>
            </a:glow>
            <a:softEdge rad="88900"/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792" b="1" dirty="0">
                <a:solidFill>
                  <a:srgbClr val="000000"/>
                </a:solidFill>
              </a:rPr>
              <a:t>Bewerbungsphase beginnt </a:t>
            </a:r>
            <a:r>
              <a:rPr lang="de-DE" altLang="de-DE" sz="1792" b="1" dirty="0" smtClean="0">
                <a:solidFill>
                  <a:srgbClr val="000000"/>
                </a:solidFill>
              </a:rPr>
              <a:t>ab Mai im Abi-Vorjahres für:</a:t>
            </a:r>
            <a:endParaRPr lang="de-DE" altLang="de-DE" sz="1792" b="1" dirty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de-DE" altLang="de-DE" sz="1593" b="1" dirty="0">
                <a:solidFill>
                  <a:srgbClr val="000000"/>
                </a:solidFill>
              </a:rPr>
              <a:t>Duales Studium</a:t>
            </a:r>
          </a:p>
          <a:p>
            <a:pPr algn="ctr" eaLnBrk="1" hangingPunct="1">
              <a:defRPr/>
            </a:pPr>
            <a:r>
              <a:rPr lang="de-DE" altLang="de-DE" sz="1593" b="1" dirty="0">
                <a:solidFill>
                  <a:srgbClr val="000000"/>
                </a:solidFill>
              </a:rPr>
              <a:t>Duale/Betriebliche Ausbildung/</a:t>
            </a:r>
          </a:p>
          <a:p>
            <a:pPr algn="ctr" eaLnBrk="1" hangingPunct="1">
              <a:defRPr/>
            </a:pPr>
            <a:r>
              <a:rPr lang="de-DE" altLang="de-DE" sz="1593" b="1" dirty="0">
                <a:solidFill>
                  <a:srgbClr val="000000"/>
                </a:solidFill>
              </a:rPr>
              <a:t>Öffentlicher Dienst   </a:t>
            </a:r>
            <a:endParaRPr lang="de-DE" altLang="de-DE" sz="1593" b="1" dirty="0">
              <a:solidFill>
                <a:srgbClr val="E2001A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775185" y="4937019"/>
            <a:ext cx="2281654" cy="1133387"/>
          </a:xfrm>
          <a:prstGeom prst="rect">
            <a:avLst/>
          </a:prstGeom>
          <a:solidFill>
            <a:srgbClr val="FFC9CF"/>
          </a:solidFill>
          <a:ln>
            <a:noFill/>
          </a:ln>
          <a:effectLst>
            <a:glow rad="215900">
              <a:schemeClr val="accent1">
                <a:alpha val="24000"/>
              </a:schemeClr>
            </a:glow>
            <a:softEdge rad="381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792" b="1" dirty="0" smtClean="0">
                <a:solidFill>
                  <a:srgbClr val="E2001A"/>
                </a:solidFill>
              </a:rPr>
              <a:t>01.Juni - 15.Juli </a:t>
            </a:r>
            <a:r>
              <a:rPr lang="de-DE" altLang="de-DE" sz="1792" b="1" dirty="0" err="1" smtClean="0">
                <a:solidFill>
                  <a:srgbClr val="E2001A"/>
                </a:solidFill>
              </a:rPr>
              <a:t>j.J</a:t>
            </a:r>
            <a:r>
              <a:rPr lang="de-DE" altLang="de-DE" sz="1792" b="1" dirty="0" smtClean="0">
                <a:solidFill>
                  <a:srgbClr val="E2001A"/>
                </a:solidFill>
              </a:rPr>
              <a:t>.</a:t>
            </a:r>
            <a:r>
              <a:rPr lang="de-DE" altLang="de-DE" sz="2388" b="1" dirty="0" smtClean="0">
                <a:solidFill>
                  <a:srgbClr val="000000"/>
                </a:solidFill>
              </a:rPr>
              <a:t> </a:t>
            </a:r>
            <a:r>
              <a:rPr lang="de-DE" altLang="de-DE" sz="1792" b="1" dirty="0" smtClean="0">
                <a:solidFill>
                  <a:srgbClr val="000000"/>
                </a:solidFill>
              </a:rPr>
              <a:t>Bewerbung</a:t>
            </a:r>
            <a:r>
              <a:rPr lang="de-DE" altLang="de-DE" sz="1792" b="1" dirty="0">
                <a:solidFill>
                  <a:srgbClr val="000000"/>
                </a:solidFill>
              </a:rPr>
              <a:t/>
            </a:r>
            <a:br>
              <a:rPr lang="de-DE" altLang="de-DE" sz="1792" b="1" dirty="0">
                <a:solidFill>
                  <a:srgbClr val="000000"/>
                </a:solidFill>
              </a:rPr>
            </a:br>
            <a:r>
              <a:rPr lang="de-DE" altLang="de-DE" sz="1792" b="1" dirty="0">
                <a:solidFill>
                  <a:srgbClr val="E2001A"/>
                </a:solidFill>
              </a:rPr>
              <a:t>Studium</a:t>
            </a:r>
            <a:r>
              <a:rPr lang="de-DE" altLang="de-DE" sz="1393" b="1" dirty="0">
                <a:solidFill>
                  <a:srgbClr val="E2001A"/>
                </a:solidFill>
              </a:rPr>
              <a:t> </a:t>
            </a:r>
            <a:endParaRPr lang="de-DE" altLang="de-DE" sz="1393" b="1" dirty="0" smtClean="0">
              <a:solidFill>
                <a:srgbClr val="E2001A"/>
              </a:solidFill>
            </a:endParaRPr>
          </a:p>
          <a:p>
            <a:pPr algn="ctr" eaLnBrk="1" hangingPunct="1">
              <a:defRPr/>
            </a:pPr>
            <a:r>
              <a:rPr lang="de-DE" altLang="de-DE" sz="1393" b="1" dirty="0" smtClean="0">
                <a:solidFill>
                  <a:srgbClr val="000000"/>
                </a:solidFill>
              </a:rPr>
              <a:t>(</a:t>
            </a:r>
            <a:r>
              <a:rPr lang="de-DE" altLang="de-DE" sz="1393" b="1" dirty="0">
                <a:solidFill>
                  <a:srgbClr val="000000"/>
                </a:solidFill>
              </a:rPr>
              <a:t>für </a:t>
            </a:r>
            <a:r>
              <a:rPr lang="de-DE" altLang="de-DE" sz="1393" b="1" dirty="0" smtClean="0">
                <a:solidFill>
                  <a:srgbClr val="000000"/>
                </a:solidFill>
              </a:rPr>
              <a:t>Wintersemester)</a:t>
            </a:r>
            <a:endParaRPr lang="de-DE" altLang="de-DE" sz="1393" b="1" dirty="0">
              <a:solidFill>
                <a:srgbClr val="000000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13698" y="1492131"/>
            <a:ext cx="2662457" cy="643894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glow rad="38100">
              <a:schemeClr val="accent1">
                <a:alpha val="20000"/>
              </a:schemeClr>
            </a:glow>
            <a:softEdge rad="38100"/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792" b="1" dirty="0" smtClean="0">
                <a:solidFill>
                  <a:srgbClr val="0000CC"/>
                </a:solidFill>
              </a:rPr>
              <a:t>Beginn Ausbildung</a:t>
            </a:r>
            <a:r>
              <a:rPr lang="de-DE" altLang="de-DE" sz="1792" b="1" dirty="0" smtClean="0">
                <a:solidFill>
                  <a:srgbClr val="000000"/>
                </a:solidFill>
              </a:rPr>
              <a:t>  ab August des Jahres</a:t>
            </a:r>
            <a:endParaRPr lang="de-DE" altLang="de-DE" sz="1792" b="1" dirty="0">
              <a:solidFill>
                <a:srgbClr val="000000"/>
              </a:solidFill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306447" y="2609120"/>
            <a:ext cx="2199489" cy="934609"/>
          </a:xfrm>
          <a:prstGeom prst="rect">
            <a:avLst/>
          </a:prstGeom>
          <a:solidFill>
            <a:srgbClr val="FF7C80">
              <a:alpha val="26000"/>
            </a:srgbClr>
          </a:solidFill>
          <a:ln>
            <a:noFill/>
          </a:ln>
          <a:effectLst>
            <a:glow rad="279400">
              <a:schemeClr val="accent1">
                <a:alpha val="15000"/>
              </a:schemeClr>
            </a:glow>
            <a:softEdge rad="63500"/>
          </a:effec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792" b="1" dirty="0" smtClean="0">
                <a:solidFill>
                  <a:srgbClr val="FF0000"/>
                </a:solidFill>
              </a:rPr>
              <a:t>Beginn Studium</a:t>
            </a:r>
            <a:r>
              <a:rPr lang="de-DE" altLang="de-DE" sz="1792" b="1" dirty="0" smtClean="0">
                <a:solidFill>
                  <a:srgbClr val="000000"/>
                </a:solidFill>
              </a:rPr>
              <a:t> ab September des Jahres</a:t>
            </a:r>
            <a:endParaRPr lang="de-DE" altLang="de-DE" sz="1792" b="1" dirty="0">
              <a:solidFill>
                <a:srgbClr val="000000"/>
              </a:solidFill>
            </a:endParaRP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3161" y="3742322"/>
            <a:ext cx="8997717" cy="843864"/>
          </a:xfrm>
          <a:prstGeom prst="rightArrow">
            <a:avLst>
              <a:gd name="adj1" fmla="val 15283"/>
              <a:gd name="adj2" fmla="val 11266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388" b="1">
              <a:solidFill>
                <a:srgbClr val="000000"/>
              </a:solidFill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534696" y="2339429"/>
            <a:ext cx="1640137" cy="36747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388" b="1" dirty="0">
                <a:solidFill>
                  <a:srgbClr val="FFFFFF"/>
                </a:solidFill>
              </a:rPr>
              <a:t>Abitur </a:t>
            </a:r>
            <a:r>
              <a:rPr lang="de-DE" altLang="de-DE" sz="2388" b="1" dirty="0" smtClean="0">
                <a:solidFill>
                  <a:srgbClr val="FFFFFF"/>
                </a:solidFill>
              </a:rPr>
              <a:t> </a:t>
            </a:r>
            <a:endParaRPr lang="de-DE" altLang="de-DE" sz="2388" b="1" dirty="0">
              <a:solidFill>
                <a:srgbClr val="FFFFFF"/>
              </a:solidFill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390527" y="1769194"/>
            <a:ext cx="2012555" cy="579838"/>
          </a:xfrm>
          <a:prstGeom prst="rect">
            <a:avLst/>
          </a:prstGeom>
          <a:solidFill>
            <a:schemeClr val="bg1">
              <a:lumMod val="75000"/>
              <a:alpha val="37000"/>
            </a:schemeClr>
          </a:solidFill>
          <a:ln>
            <a:noFill/>
          </a:ln>
          <a:effectLst>
            <a:softEdge rad="38100"/>
          </a:effectLst>
        </p:spPr>
        <p:txBody>
          <a:bodyPr wrap="square" lIns="90636" tIns="45320" rIns="90636" bIns="45320">
            <a:spAutoFit/>
          </a:bodyPr>
          <a:lstStyle>
            <a:lvl1pPr defTabSz="931863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E2001A"/>
              </a:buClr>
              <a:defRPr/>
            </a:pPr>
            <a:r>
              <a:rPr lang="de-DE" altLang="de-DE" sz="1593" dirty="0">
                <a:solidFill>
                  <a:srgbClr val="000000"/>
                </a:solidFill>
                <a:latin typeface="+mn-lt"/>
              </a:rPr>
              <a:t>Bewerbung  FSJ/FÖJ/</a:t>
            </a:r>
            <a:r>
              <a:rPr lang="de-DE" altLang="de-DE" sz="1593" dirty="0" err="1">
                <a:solidFill>
                  <a:srgbClr val="000000"/>
                </a:solidFill>
                <a:latin typeface="+mn-lt"/>
              </a:rPr>
              <a:t>BufDi</a:t>
            </a:r>
            <a:r>
              <a:rPr lang="de-DE" altLang="de-DE" sz="1593" dirty="0">
                <a:solidFill>
                  <a:srgbClr val="FF0000"/>
                </a:solidFill>
                <a:latin typeface="+mn-lt"/>
              </a:rPr>
              <a:t> </a:t>
            </a:r>
            <a:endParaRPr lang="de-DE" altLang="de-DE" sz="1593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34816" name="Gerade Verbindung mit Pfeil 34815"/>
          <p:cNvCxnSpPr/>
          <p:nvPr/>
        </p:nvCxnSpPr>
        <p:spPr bwMode="auto">
          <a:xfrm flipH="1">
            <a:off x="1906100" y="1473549"/>
            <a:ext cx="827463" cy="95313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821" name="Gerade Verbindung mit Pfeil 34820"/>
          <p:cNvCxnSpPr/>
          <p:nvPr/>
        </p:nvCxnSpPr>
        <p:spPr bwMode="auto">
          <a:xfrm>
            <a:off x="6020158" y="607744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134226" y="5059231"/>
            <a:ext cx="1864364" cy="106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93" b="1" dirty="0" smtClean="0"/>
              <a:t>!!!Halbjahres-</a:t>
            </a:r>
            <a:endParaRPr lang="de-DE" sz="1593" b="1" dirty="0"/>
          </a:p>
          <a:p>
            <a:pPr algn="ctr"/>
            <a:r>
              <a:rPr lang="de-DE" sz="1593" b="1" dirty="0" smtClean="0"/>
              <a:t>Zeugnis!!!</a:t>
            </a:r>
            <a:endParaRPr lang="de-DE" sz="1593" b="1" dirty="0"/>
          </a:p>
          <a:p>
            <a:pPr algn="ctr"/>
            <a:r>
              <a:rPr lang="de-DE" sz="1593" b="1" dirty="0"/>
              <a:t>= </a:t>
            </a:r>
            <a:r>
              <a:rPr lang="de-DE" sz="1593" b="1" dirty="0" smtClean="0"/>
              <a:t>Bewerbungs-zeugnis?!?</a:t>
            </a:r>
            <a:endParaRPr lang="de-DE" sz="1593" b="1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514060" y="4109014"/>
            <a:ext cx="20443" cy="98418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787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16469" y="520810"/>
            <a:ext cx="6528458" cy="58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187" b="1" dirty="0">
                <a:solidFill>
                  <a:schemeClr val="bg1"/>
                </a:solidFill>
              </a:rPr>
              <a:t>Zeitmanagement </a:t>
            </a:r>
            <a:r>
              <a:rPr lang="de-DE" sz="2390" b="1" dirty="0">
                <a:solidFill>
                  <a:schemeClr val="bg1"/>
                </a:solidFill>
              </a:rPr>
              <a:t>(</a:t>
            </a:r>
            <a:r>
              <a:rPr lang="de-DE" sz="1793" b="1" dirty="0">
                <a:solidFill>
                  <a:schemeClr val="bg1"/>
                </a:solidFill>
              </a:rPr>
              <a:t>Bewerbungsfristen)</a:t>
            </a:r>
            <a:endParaRPr lang="de-DE" sz="4379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90169" y="1501482"/>
            <a:ext cx="8519607" cy="4751557"/>
          </a:xfrm>
        </p:spPr>
        <p:txBody>
          <a:bodyPr>
            <a:noAutofit/>
          </a:bodyPr>
          <a:lstStyle/>
          <a:p>
            <a:pPr>
              <a:spcAft>
                <a:spcPts val="526"/>
              </a:spcAft>
              <a:buNone/>
            </a:pPr>
            <a:r>
              <a:rPr lang="de-DE" sz="2789" dirty="0"/>
              <a:t>generell:</a:t>
            </a:r>
          </a:p>
          <a:p>
            <a:pPr>
              <a:spcAft>
                <a:spcPts val="526"/>
              </a:spcAft>
            </a:pPr>
            <a:r>
              <a:rPr lang="de-DE" sz="1992" dirty="0"/>
              <a:t>Es gibt keine perfekte Entscheidung!</a:t>
            </a:r>
          </a:p>
          <a:p>
            <a:pPr marL="0" indent="0" algn="ctr">
              <a:spcAft>
                <a:spcPts val="526"/>
              </a:spcAft>
              <a:buNone/>
            </a:pPr>
            <a:r>
              <a:rPr lang="de-DE" sz="1992" dirty="0"/>
              <a:t>„…seien Sie mutig und nehmen Sie die Herausforderung an!“</a:t>
            </a:r>
          </a:p>
          <a:p>
            <a:pPr marL="0" indent="0" algn="ctr">
              <a:spcAft>
                <a:spcPts val="526"/>
              </a:spcAft>
              <a:buNone/>
            </a:pPr>
            <a:endParaRPr lang="de-DE" sz="1992" dirty="0"/>
          </a:p>
          <a:p>
            <a:pPr marL="0" indent="0" algn="l">
              <a:spcAft>
                <a:spcPts val="526"/>
              </a:spcAft>
              <a:buNone/>
            </a:pPr>
            <a:r>
              <a:rPr lang="de-DE" sz="2789" dirty="0"/>
              <a:t>denn: </a:t>
            </a:r>
          </a:p>
          <a:p>
            <a:pPr>
              <a:spcAft>
                <a:spcPts val="526"/>
              </a:spcAft>
            </a:pPr>
            <a:r>
              <a:rPr lang="de-DE" sz="1992" dirty="0"/>
              <a:t> Jede Entscheidung hat seinen Sinn - man merkt es erst später!</a:t>
            </a:r>
          </a:p>
          <a:p>
            <a:pPr algn="l">
              <a:spcAft>
                <a:spcPts val="526"/>
              </a:spcAft>
            </a:pPr>
            <a:r>
              <a:rPr lang="de-DE" sz="1992" dirty="0"/>
              <a:t> Mit einem Studium/einer Ausbildung gerät man nicht in eine Sackgasse,    sondern eine größere Vielfalt beruflicher Optionen entsteht!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90169" y="640153"/>
            <a:ext cx="7689309" cy="662153"/>
          </a:xfrm>
        </p:spPr>
        <p:txBody>
          <a:bodyPr/>
          <a:lstStyle/>
          <a:p>
            <a:r>
              <a:rPr lang="de-DE" sz="2789" dirty="0">
                <a:solidFill>
                  <a:schemeClr val="bg1"/>
                </a:solidFill>
              </a:rPr>
              <a:t>Entscheidungsmanagement</a:t>
            </a:r>
            <a:r>
              <a:rPr lang="de-DE" sz="2390" dirty="0"/>
              <a:t/>
            </a:r>
            <a:br>
              <a:rPr lang="de-DE" sz="2390" dirty="0"/>
            </a:br>
            <a:endParaRPr lang="de-DE" sz="1992" dirty="0"/>
          </a:p>
        </p:txBody>
      </p:sp>
    </p:spTree>
    <p:extLst>
      <p:ext uri="{BB962C8B-B14F-4D97-AF65-F5344CB8AC3E}">
        <p14:creationId xmlns:p14="http://schemas.microsoft.com/office/powerpoint/2010/main" val="33217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78250" y="474665"/>
            <a:ext cx="7689309" cy="386256"/>
          </a:xfrm>
        </p:spPr>
        <p:txBody>
          <a:bodyPr/>
          <a:lstStyle/>
          <a:p>
            <a:pPr eaLnBrk="1" hangingPunct="1"/>
            <a:r>
              <a:rPr lang="de-DE" sz="2789" dirty="0">
                <a:solidFill>
                  <a:schemeClr val="bg1"/>
                </a:solidFill>
              </a:rPr>
              <a:t>Warum zur Berufsberatung? </a:t>
            </a:r>
            <a:r>
              <a:rPr lang="de-DE" sz="2390" dirty="0" smtClean="0">
                <a:solidFill>
                  <a:schemeClr val="bg1"/>
                </a:solidFill>
              </a:rPr>
              <a:t> </a:t>
            </a:r>
            <a:endParaRPr lang="de-DE" sz="2390" dirty="0">
              <a:solidFill>
                <a:schemeClr val="bg1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0346" y="1772816"/>
            <a:ext cx="8337637" cy="4320480"/>
          </a:xfrm>
          <a:prstGeom prst="rect">
            <a:avLst/>
          </a:prstGeo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Studien-/Berufsfelder herausarbeiten und </a:t>
            </a:r>
            <a:r>
              <a:rPr lang="de-DE" dirty="0"/>
              <a:t>in den nächsten </a:t>
            </a:r>
            <a:r>
              <a:rPr lang="de-DE" dirty="0" smtClean="0"/>
              <a:t>Schritten passende Studiengänge/Ausbildungsmöglichkeiten </a:t>
            </a:r>
          </a:p>
          <a:p>
            <a:pPr marL="0" indent="0">
              <a:buNone/>
            </a:pPr>
            <a:endParaRPr lang="de-DE" sz="800" dirty="0" smtClean="0"/>
          </a:p>
          <a:p>
            <a:r>
              <a:rPr lang="de-DE" sz="1992" dirty="0"/>
              <a:t>eine langfristig tragfähige und realistische Berufs- und Studienentscheidung </a:t>
            </a:r>
            <a:r>
              <a:rPr lang="de-DE" dirty="0" smtClean="0"/>
              <a:t>ermöglichen</a:t>
            </a:r>
          </a:p>
          <a:p>
            <a:pPr marL="0" indent="0">
              <a:buNone/>
            </a:pPr>
            <a:endParaRPr lang="de-DE" sz="800" dirty="0"/>
          </a:p>
          <a:p>
            <a:pPr eaLnBrk="1" hangingPunct="1"/>
            <a:r>
              <a:rPr lang="de-DE" dirty="0" smtClean="0"/>
              <a:t>A</a:t>
            </a:r>
            <a:r>
              <a:rPr lang="de-DE" sz="1992" dirty="0"/>
              <a:t>lternativen </a:t>
            </a:r>
            <a:r>
              <a:rPr lang="de-DE" dirty="0" smtClean="0"/>
              <a:t>aufbauen</a:t>
            </a:r>
          </a:p>
          <a:p>
            <a:pPr lvl="1" eaLnBrk="1" hangingPunct="1"/>
            <a:r>
              <a:rPr lang="de-DE" sz="1693" dirty="0"/>
              <a:t> </a:t>
            </a:r>
            <a:r>
              <a:rPr lang="de-DE" sz="1693" dirty="0" smtClean="0"/>
              <a:t>(Studienplatzvergabe</a:t>
            </a:r>
            <a:r>
              <a:rPr lang="de-DE" sz="1693" dirty="0"/>
              <a:t>, Ausbildungsplatzangebot, Überbrückung</a:t>
            </a:r>
            <a:r>
              <a:rPr lang="de-DE" sz="1693" dirty="0" smtClean="0"/>
              <a:t>)</a:t>
            </a:r>
          </a:p>
          <a:p>
            <a:pPr lvl="1" eaLnBrk="1" hangingPunct="1"/>
            <a:endParaRPr lang="de-DE" sz="800" dirty="0"/>
          </a:p>
          <a:p>
            <a:pPr eaLnBrk="1" hangingPunct="1"/>
            <a:r>
              <a:rPr lang="de-DE" sz="1992" dirty="0"/>
              <a:t>Unterstützung in der Vermittlung in </a:t>
            </a:r>
            <a:r>
              <a:rPr lang="de-DE" sz="1992" dirty="0" smtClean="0"/>
              <a:t>Sonderausbildungen, Duale </a:t>
            </a:r>
            <a:r>
              <a:rPr lang="de-DE" sz="1992" dirty="0"/>
              <a:t>Studiengänge und betriebliche Ausbildungen  </a:t>
            </a:r>
            <a:r>
              <a:rPr lang="de-DE" sz="1992" dirty="0" smtClean="0"/>
              <a:t>sowie in Ausbildungen des öffentlichen Dienstes</a:t>
            </a:r>
            <a:endParaRPr lang="de-DE" sz="1992" dirty="0"/>
          </a:p>
        </p:txBody>
      </p:sp>
    </p:spTree>
    <p:extLst>
      <p:ext uri="{BB962C8B-B14F-4D97-AF65-F5344CB8AC3E}">
        <p14:creationId xmlns:p14="http://schemas.microsoft.com/office/powerpoint/2010/main" val="22811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 bwMode="auto">
          <a:xfrm>
            <a:off x="251520" y="188640"/>
            <a:ext cx="8648924" cy="8150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N</a:t>
            </a:r>
            <a:r>
              <a:rPr lang="de-DE" altLang="de-DE" dirty="0" smtClean="0">
                <a:solidFill>
                  <a:schemeClr val="bg1"/>
                </a:solidFill>
              </a:rPr>
              <a:t>ach dem </a:t>
            </a:r>
            <a:r>
              <a:rPr lang="de-DE" altLang="de-DE" sz="3200" dirty="0" smtClean="0">
                <a:solidFill>
                  <a:schemeClr val="bg1"/>
                </a:solidFill>
              </a:rPr>
              <a:t>Abi?</a:t>
            </a:r>
            <a:r>
              <a:rPr lang="de-DE" altLang="de-DE" dirty="0" smtClean="0">
                <a:solidFill>
                  <a:schemeClr val="bg1"/>
                </a:solidFill>
              </a:rPr>
              <a:t> Um was sollten Sie sich kümmern?</a:t>
            </a:r>
            <a:r>
              <a:rPr lang="de-DE" altLang="de-DE" sz="2788" dirty="0">
                <a:solidFill>
                  <a:schemeClr val="tx1"/>
                </a:solidFill>
              </a:rPr>
              <a:t/>
            </a:r>
            <a:br>
              <a:rPr lang="de-DE" altLang="de-DE" sz="2788" dirty="0">
                <a:solidFill>
                  <a:schemeClr val="tx1"/>
                </a:solidFill>
              </a:rPr>
            </a:br>
            <a:r>
              <a:rPr lang="de-DE" altLang="de-DE" sz="2788" dirty="0">
                <a:solidFill>
                  <a:schemeClr val="tx1"/>
                </a:solidFill>
              </a:rPr>
              <a:t/>
            </a:r>
            <a:br>
              <a:rPr lang="de-DE" altLang="de-DE" sz="2788" dirty="0">
                <a:solidFill>
                  <a:schemeClr val="tx1"/>
                </a:solidFill>
              </a:rPr>
            </a:br>
            <a:r>
              <a:rPr lang="de-DE" altLang="de-DE" sz="2788" dirty="0">
                <a:solidFill>
                  <a:schemeClr val="tx1"/>
                </a:solidFill>
              </a:rPr>
              <a:t>                       </a:t>
            </a:r>
          </a:p>
        </p:txBody>
      </p:sp>
      <p:sp>
        <p:nvSpPr>
          <p:cNvPr id="6451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1207418" y="1661744"/>
            <a:ext cx="6971021" cy="43058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altLang="de-DE" sz="2400" u="sng" dirty="0" smtClean="0"/>
              <a:t>Beispiele: </a:t>
            </a:r>
          </a:p>
          <a:p>
            <a:pPr marL="0" indent="0">
              <a:buNone/>
            </a:pPr>
            <a:endParaRPr lang="de-DE" altLang="de-DE" sz="500" dirty="0" smtClean="0"/>
          </a:p>
          <a:p>
            <a:r>
              <a:rPr lang="de-DE" altLang="de-DE" sz="2400" dirty="0" smtClean="0"/>
              <a:t>Krankenversicherung? </a:t>
            </a:r>
          </a:p>
          <a:p>
            <a:r>
              <a:rPr lang="de-DE" altLang="de-DE" sz="2400" dirty="0" smtClean="0"/>
              <a:t>Arbeitslosenversicherung? </a:t>
            </a:r>
          </a:p>
          <a:p>
            <a:r>
              <a:rPr lang="de-DE" altLang="de-DE" sz="2400" dirty="0" smtClean="0"/>
              <a:t>Rentenversicherung?</a:t>
            </a:r>
          </a:p>
          <a:p>
            <a:r>
              <a:rPr lang="de-DE" altLang="de-DE" sz="2400" dirty="0" smtClean="0"/>
              <a:t>Kinder-/Familiengeld?</a:t>
            </a:r>
          </a:p>
          <a:p>
            <a:pPr lvl="1"/>
            <a:r>
              <a:rPr lang="de-DE" altLang="de-DE" sz="2001" dirty="0" smtClean="0"/>
              <a:t>Voraussetzungen für den weiteren Bezug klären? </a:t>
            </a:r>
            <a:endParaRPr lang="de-DE" altLang="de-DE" sz="2001" dirty="0"/>
          </a:p>
          <a:p>
            <a:r>
              <a:rPr lang="de-DE" altLang="de-DE" sz="2400" dirty="0" smtClean="0"/>
              <a:t>Halbwaisenrente? </a:t>
            </a:r>
          </a:p>
        </p:txBody>
      </p:sp>
    </p:spTree>
    <p:extLst>
      <p:ext uri="{BB962C8B-B14F-4D97-AF65-F5344CB8AC3E}">
        <p14:creationId xmlns:p14="http://schemas.microsoft.com/office/powerpoint/2010/main" val="15800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907704" y="1340768"/>
            <a:ext cx="5472608" cy="40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1" rIns="91403" bIns="45701">
            <a:spAutoFit/>
          </a:bodyPr>
          <a:lstStyle>
            <a:lvl1pP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-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3199" dirty="0">
                <a:latin typeface="Calibri" panose="020F0502020204030204" pitchFamily="34" charset="0"/>
                <a:cs typeface="Calibri" panose="020F0502020204030204" pitchFamily="34" charset="0"/>
              </a:rPr>
              <a:t>Anmeldung zur Berufsberatung</a:t>
            </a:r>
            <a:r>
              <a:rPr lang="de-DE" altLang="de-DE" sz="3199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056" indent="-457056"/>
            <a:r>
              <a:rPr lang="de-DE" altLang="de-DE" sz="3199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0800 4 5555 </a:t>
            </a:r>
            <a:r>
              <a:rPr lang="de-DE" altLang="de-DE" sz="3199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  <a:p>
            <a:pPr marL="457056" indent="-457056"/>
            <a:endParaRPr lang="de-DE" altLang="de-DE" sz="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056" indent="-457056"/>
            <a:r>
              <a:rPr lang="de-DE" altLang="de-DE" sz="3199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www.arbeitsagentur.de</a:t>
            </a:r>
            <a:endParaRPr lang="de-DE" altLang="de-DE" sz="3199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056" indent="-457056"/>
            <a:r>
              <a:rPr lang="de-DE" altLang="de-DE" sz="3199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altLang="de-DE" sz="3199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ersönlich in den Agenturen für Arbeit vor Ort</a:t>
            </a:r>
          </a:p>
          <a:p>
            <a:pPr>
              <a:buNone/>
            </a:pPr>
            <a:endParaRPr lang="de-DE" altLang="de-DE" sz="29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de-DE" altLang="de-DE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1199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7311" y="476672"/>
            <a:ext cx="7561233" cy="3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1528" indent="-341528">
              <a:spcBef>
                <a:spcPct val="80000"/>
              </a:spcBef>
              <a:buSzPct val="80000"/>
            </a:pPr>
            <a:r>
              <a:rPr lang="de-DE" sz="2800" b="1" dirty="0">
                <a:solidFill>
                  <a:schemeClr val="bg1"/>
                </a:solidFill>
              </a:rPr>
              <a:t>Kontakt zur Berufsberatung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05885" y="4740635"/>
            <a:ext cx="2591541" cy="138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999" b="1" dirty="0"/>
              <a:t>Siegfried Walther </a:t>
            </a:r>
          </a:p>
          <a:p>
            <a:pPr algn="ctr"/>
            <a:r>
              <a:rPr lang="de-DE" sz="1600" dirty="0"/>
              <a:t>Berufsberater für Abiturienten und </a:t>
            </a:r>
            <a:r>
              <a:rPr lang="de-DE" sz="1600" dirty="0" smtClean="0"/>
              <a:t>Hochschüler/akademische Berufe </a:t>
            </a:r>
            <a:endParaRPr lang="de-DE" sz="1600" dirty="0"/>
          </a:p>
        </p:txBody>
      </p:sp>
      <p:sp>
        <p:nvSpPr>
          <p:cNvPr id="5" name="Rechteck 4"/>
          <p:cNvSpPr/>
          <p:nvPr/>
        </p:nvSpPr>
        <p:spPr>
          <a:xfrm>
            <a:off x="2187979" y="4928767"/>
            <a:ext cx="3637632" cy="70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999" b="1" dirty="0">
                <a:latin typeface="CorporateS-Bold"/>
              </a:rPr>
              <a:t>Bundesagentur für </a:t>
            </a:r>
            <a:r>
              <a:rPr lang="de-DE" sz="1999" b="1" dirty="0" smtClean="0">
                <a:latin typeface="CorporateS-Bold"/>
              </a:rPr>
              <a:t>Arbeit</a:t>
            </a:r>
          </a:p>
          <a:p>
            <a:r>
              <a:rPr lang="de-DE" sz="1999" b="1" dirty="0">
                <a:latin typeface="CorporateS-Bold"/>
              </a:rPr>
              <a:t> </a:t>
            </a:r>
            <a:r>
              <a:rPr lang="de-DE" sz="1999" b="1" dirty="0" smtClean="0">
                <a:latin typeface="CorporateS-Bold"/>
              </a:rPr>
              <a:t>                             </a:t>
            </a:r>
            <a:r>
              <a:rPr lang="de-DE" sz="1399" dirty="0" smtClean="0">
                <a:solidFill>
                  <a:schemeClr val="accent1"/>
                </a:solidFill>
                <a:latin typeface="ArialMT"/>
              </a:rPr>
              <a:t>bringt </a:t>
            </a:r>
            <a:r>
              <a:rPr lang="de-DE" sz="1399" dirty="0">
                <a:solidFill>
                  <a:schemeClr val="accent1"/>
                </a:solidFill>
                <a:latin typeface="ArialMT"/>
              </a:rPr>
              <a:t>weiter</a:t>
            </a:r>
            <a:r>
              <a:rPr lang="de-DE" sz="1399" dirty="0">
                <a:latin typeface="ArialMT"/>
              </a:rPr>
              <a:t>.</a:t>
            </a:r>
            <a:endParaRPr lang="de-DE" sz="1999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90" y="5058110"/>
            <a:ext cx="495227" cy="4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971600" y="404664"/>
            <a:ext cx="4796383" cy="51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89" b="1" dirty="0">
                <a:solidFill>
                  <a:schemeClr val="bg1"/>
                </a:solidFill>
              </a:rPr>
              <a:t>Aktuelle Lage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37660" y="2084220"/>
            <a:ext cx="7934203" cy="3451603"/>
          </a:xfrm>
          <a:prstGeom prst="rect">
            <a:avLst/>
          </a:prstGeom>
        </p:spPr>
        <p:txBody>
          <a:bodyPr/>
          <a:lstStyle/>
          <a:p>
            <a:pPr marL="343110" indent="-343110" defTabSz="913905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de-DE" sz="2789" b="1" kern="0" dirty="0">
                <a:solidFill>
                  <a:srgbClr val="FF0000"/>
                </a:solidFill>
              </a:rPr>
              <a:t>allgemein steigende Abgangszahlen mit Abitur</a:t>
            </a:r>
          </a:p>
          <a:p>
            <a:pPr marL="343110" indent="-343110" defTabSz="913905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de-DE" sz="2789" b="1" kern="0" dirty="0">
                <a:solidFill>
                  <a:srgbClr val="FF0000"/>
                </a:solidFill>
              </a:rPr>
              <a:t>ca. 10.000 Studiengänge </a:t>
            </a:r>
            <a:r>
              <a:rPr lang="de-DE" sz="2390" b="1" kern="0" dirty="0">
                <a:solidFill>
                  <a:srgbClr val="FF0000"/>
                </a:solidFill>
              </a:rPr>
              <a:t>(grundständig)</a:t>
            </a:r>
          </a:p>
          <a:p>
            <a:pPr marL="455371" indent="-455371" defTabSz="91390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2789" b="1" kern="0" dirty="0">
                <a:solidFill>
                  <a:srgbClr val="FF0000"/>
                </a:solidFill>
              </a:rPr>
              <a:t>ca.  600 Ausbildungen </a:t>
            </a:r>
            <a:r>
              <a:rPr lang="de-DE" sz="2390" b="1" kern="0" dirty="0">
                <a:solidFill>
                  <a:srgbClr val="FF0000"/>
                </a:solidFill>
              </a:rPr>
              <a:t>(schulisch/betrieblich)</a:t>
            </a:r>
          </a:p>
          <a:p>
            <a:pPr marL="455371" indent="-455371" defTabSz="91390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2789" b="1" kern="0" dirty="0">
                <a:solidFill>
                  <a:srgbClr val="FF0000"/>
                </a:solidFill>
              </a:rPr>
              <a:t>Alternativen zum Studium entwickeln </a:t>
            </a:r>
            <a:r>
              <a:rPr lang="de-DE" sz="2789" b="1" kern="0" dirty="0" smtClean="0">
                <a:solidFill>
                  <a:srgbClr val="FF0000"/>
                </a:solidFill>
              </a:rPr>
              <a:t>– mit Ausbildung </a:t>
            </a:r>
            <a:r>
              <a:rPr lang="de-DE" sz="2789" b="1" kern="0" dirty="0">
                <a:solidFill>
                  <a:srgbClr val="FF0000"/>
                </a:solidFill>
              </a:rPr>
              <a:t>Karriere im </a:t>
            </a:r>
            <a:r>
              <a:rPr lang="de-DE" sz="2789" b="1" kern="0" dirty="0" smtClean="0">
                <a:solidFill>
                  <a:srgbClr val="FF0000"/>
                </a:solidFill>
              </a:rPr>
              <a:t>Betrieb machen!</a:t>
            </a:r>
            <a:endParaRPr lang="de-DE" sz="2789" b="1" kern="0" dirty="0">
              <a:solidFill>
                <a:srgbClr val="FF0000"/>
              </a:solidFill>
            </a:endParaRPr>
          </a:p>
          <a:p>
            <a:pPr lvl="2" defTabSz="913905" eaLnBrk="0" hangingPunct="0">
              <a:spcBef>
                <a:spcPct val="20000"/>
              </a:spcBef>
              <a:defRPr/>
            </a:pPr>
            <a:endParaRPr lang="de-DE" sz="2789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475656" y="2420888"/>
            <a:ext cx="8219288" cy="1954272"/>
          </a:xfrm>
        </p:spPr>
        <p:txBody>
          <a:bodyPr/>
          <a:lstStyle/>
          <a:p>
            <a:r>
              <a:rPr lang="de-DE" dirty="0" smtClean="0"/>
              <a:t> Persönlichkeitsmanagement  </a:t>
            </a:r>
          </a:p>
          <a:p>
            <a:pPr algn="l"/>
            <a:r>
              <a:rPr lang="de-DE" dirty="0" smtClean="0"/>
              <a:t> Informationsmanagement</a:t>
            </a:r>
          </a:p>
          <a:p>
            <a:pPr algn="l"/>
            <a:r>
              <a:rPr lang="de-DE" dirty="0" smtClean="0"/>
              <a:t> </a:t>
            </a:r>
            <a:r>
              <a:rPr lang="de-DE" dirty="0"/>
              <a:t>Zeitmanagement  </a:t>
            </a:r>
          </a:p>
          <a:p>
            <a:pPr algn="l"/>
            <a:r>
              <a:rPr lang="de-DE" dirty="0" smtClean="0"/>
              <a:t> Entscheidungsmanagement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528" y="404664"/>
            <a:ext cx="7934203" cy="52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89" b="1" dirty="0">
                <a:solidFill>
                  <a:schemeClr val="bg1"/>
                </a:solidFill>
              </a:rPr>
              <a:t>Studien- &amp;</a:t>
            </a:r>
            <a:r>
              <a:rPr lang="de-DE" sz="2789" b="1" dirty="0" smtClean="0">
                <a:solidFill>
                  <a:schemeClr val="bg1"/>
                </a:solidFill>
              </a:rPr>
              <a:t> </a:t>
            </a:r>
            <a:r>
              <a:rPr lang="de-DE" sz="2789" b="1" dirty="0">
                <a:solidFill>
                  <a:schemeClr val="bg1"/>
                </a:solidFill>
              </a:rPr>
              <a:t>Berufswahl in </a:t>
            </a:r>
            <a:r>
              <a:rPr lang="de-DE" sz="2789" b="1" dirty="0" smtClean="0">
                <a:solidFill>
                  <a:schemeClr val="bg1"/>
                </a:solidFill>
              </a:rPr>
              <a:t>Kurzform</a:t>
            </a:r>
            <a:endParaRPr lang="de-DE" sz="2789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659" y="438598"/>
            <a:ext cx="7727981" cy="728757"/>
          </a:xfrm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Persönlichkeitsmanagement 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16964" y="1431919"/>
            <a:ext cx="4566469" cy="116711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0105">
              <a:spcAft>
                <a:spcPts val="598"/>
              </a:spcAft>
              <a:buSzPct val="80000"/>
              <a:defRPr/>
            </a:pPr>
            <a:r>
              <a:rPr lang="de-DE" sz="2400" b="1" kern="0" dirty="0">
                <a:solidFill>
                  <a:srgbClr val="000000"/>
                </a:solidFill>
              </a:rPr>
              <a:t>Selbstreflektion</a:t>
            </a:r>
          </a:p>
          <a:p>
            <a:pPr marL="285750" indent="-285750" defTabSz="910105">
              <a:spcAft>
                <a:spcPts val="598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de-DE" sz="1792" kern="0" dirty="0" smtClean="0">
                <a:solidFill>
                  <a:srgbClr val="000000"/>
                </a:solidFill>
              </a:rPr>
              <a:t>Was will ich?</a:t>
            </a:r>
          </a:p>
          <a:p>
            <a:pPr marL="285750" indent="-285750" defTabSz="910105">
              <a:spcAft>
                <a:spcPts val="598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de-DE" sz="1792" kern="0" dirty="0" smtClean="0">
                <a:solidFill>
                  <a:srgbClr val="000000"/>
                </a:solidFill>
              </a:rPr>
              <a:t>Was kann ich? </a:t>
            </a:r>
            <a:endParaRPr lang="de-DE" sz="1792" kern="0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008959" y="1585365"/>
            <a:ext cx="3729043" cy="2050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0105">
              <a:lnSpc>
                <a:spcPct val="80000"/>
              </a:lnSpc>
              <a:spcBef>
                <a:spcPct val="60000"/>
              </a:spcBef>
              <a:buSzPct val="80000"/>
              <a:defRPr/>
            </a:pPr>
            <a:r>
              <a:rPr lang="de-DE" sz="2400" b="1" kern="0" dirty="0">
                <a:solidFill>
                  <a:srgbClr val="000000"/>
                </a:solidFill>
              </a:rPr>
              <a:t>Fremdeinschätzung</a:t>
            </a:r>
          </a:p>
          <a:p>
            <a:pPr defTabSz="910105">
              <a:lnSpc>
                <a:spcPct val="80000"/>
              </a:lnSpc>
              <a:spcBef>
                <a:spcPct val="60000"/>
              </a:spcBef>
              <a:buSzPct val="80000"/>
              <a:defRPr/>
            </a:pPr>
            <a:r>
              <a:rPr lang="de-DE" sz="1792" kern="0" dirty="0">
                <a:solidFill>
                  <a:srgbClr val="000000"/>
                </a:solidFill>
              </a:rPr>
              <a:t>Eltern, </a:t>
            </a:r>
            <a:r>
              <a:rPr lang="de-DE" sz="1792" kern="0" dirty="0" smtClean="0">
                <a:solidFill>
                  <a:srgbClr val="000000"/>
                </a:solidFill>
              </a:rPr>
              <a:t>Großeltern, Freunde</a:t>
            </a:r>
            <a:r>
              <a:rPr lang="de-DE" sz="1792" kern="0" dirty="0">
                <a:solidFill>
                  <a:srgbClr val="000000"/>
                </a:solidFill>
              </a:rPr>
              <a:t>, Lehrer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09145" y="3091107"/>
            <a:ext cx="8442561" cy="2486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6425">
              <a:spcBef>
                <a:spcPct val="0"/>
              </a:spcBef>
              <a:spcAft>
                <a:spcPts val="598"/>
              </a:spcAft>
              <a:defRPr/>
            </a:pPr>
            <a:r>
              <a:rPr lang="de-DE" sz="2400" b="1" kern="0" dirty="0" smtClean="0">
                <a:solidFill>
                  <a:srgbClr val="000000"/>
                </a:solidFill>
              </a:rPr>
              <a:t>Unterstützung durch Berufs- </a:t>
            </a:r>
            <a:r>
              <a:rPr lang="de-DE" sz="2400" b="1" kern="0" dirty="0">
                <a:solidFill>
                  <a:srgbClr val="000000"/>
                </a:solidFill>
              </a:rPr>
              <a:t>und </a:t>
            </a:r>
            <a:r>
              <a:rPr lang="de-DE" sz="2400" b="1" kern="0" dirty="0" smtClean="0">
                <a:solidFill>
                  <a:srgbClr val="000000"/>
                </a:solidFill>
              </a:rPr>
              <a:t>Studienwahltests</a:t>
            </a:r>
          </a:p>
          <a:p>
            <a:pPr defTabSz="916425">
              <a:spcBef>
                <a:spcPct val="0"/>
              </a:spcBef>
              <a:spcAft>
                <a:spcPts val="598"/>
              </a:spcAft>
              <a:defRPr/>
            </a:pPr>
            <a:endParaRPr lang="de-DE" sz="800" b="1" kern="0" dirty="0">
              <a:solidFill>
                <a:srgbClr val="000000"/>
              </a:solidFill>
            </a:endParaRPr>
          </a:p>
          <a:p>
            <a:pPr defTabSz="916425">
              <a:spcBef>
                <a:spcPct val="0"/>
              </a:spcBef>
              <a:defRPr/>
            </a:pPr>
            <a:r>
              <a:rPr lang="de-DE" sz="1792" kern="0" dirty="0">
                <a:solidFill>
                  <a:srgbClr val="000000"/>
                </a:solidFill>
              </a:rPr>
              <a:t>Allg. Tests 	</a:t>
            </a:r>
            <a:r>
              <a:rPr lang="de-DE" sz="1792" kern="0" dirty="0" smtClean="0">
                <a:solidFill>
                  <a:srgbClr val="000000"/>
                </a:solidFill>
              </a:rPr>
              <a:t>„Abi-Testpaket“  (Interessentest</a:t>
            </a:r>
            <a:r>
              <a:rPr lang="de-DE" sz="1792" kern="0" dirty="0">
                <a:solidFill>
                  <a:srgbClr val="000000"/>
                </a:solidFill>
              </a:rPr>
              <a:t>, </a:t>
            </a:r>
            <a:r>
              <a:rPr lang="de-DE" sz="1792" kern="0" dirty="0" smtClean="0">
                <a:solidFill>
                  <a:srgbClr val="000000"/>
                </a:solidFill>
              </a:rPr>
              <a:t>Berufswahltest) </a:t>
            </a:r>
            <a:endParaRPr lang="de-DE" sz="1792" kern="0" dirty="0">
              <a:solidFill>
                <a:srgbClr val="000000"/>
              </a:solidFill>
            </a:endParaRPr>
          </a:p>
          <a:p>
            <a:pPr defTabSz="916425">
              <a:spcBef>
                <a:spcPct val="0"/>
              </a:spcBef>
              <a:defRPr/>
            </a:pPr>
            <a:r>
              <a:rPr lang="de-DE" sz="1792" kern="0" dirty="0">
                <a:solidFill>
                  <a:srgbClr val="000000"/>
                </a:solidFill>
              </a:rPr>
              <a:t>		= wo stehe ich und was passt zu mir?</a:t>
            </a:r>
          </a:p>
          <a:p>
            <a:pPr defTabSz="916425">
              <a:spcBef>
                <a:spcPts val="1194"/>
              </a:spcBef>
              <a:defRPr/>
            </a:pPr>
            <a:r>
              <a:rPr lang="de-DE" sz="1792" kern="0" dirty="0">
                <a:solidFill>
                  <a:srgbClr val="000000"/>
                </a:solidFill>
              </a:rPr>
              <a:t>Spezielle Tests 	Studienfeldbezogener Test </a:t>
            </a:r>
            <a:r>
              <a:rPr lang="de-DE" sz="1792" kern="0" dirty="0" smtClean="0">
                <a:solidFill>
                  <a:srgbClr val="000000"/>
                </a:solidFill>
              </a:rPr>
              <a:t>(SFBT)</a:t>
            </a:r>
            <a:endParaRPr lang="de-DE" sz="1792" kern="0" dirty="0">
              <a:solidFill>
                <a:srgbClr val="000000"/>
              </a:solidFill>
            </a:endParaRPr>
          </a:p>
          <a:p>
            <a:pPr defTabSz="916425">
              <a:spcBef>
                <a:spcPct val="0"/>
              </a:spcBef>
              <a:defRPr/>
            </a:pPr>
            <a:r>
              <a:rPr lang="de-DE" sz="1792" kern="0" dirty="0">
                <a:solidFill>
                  <a:srgbClr val="000000"/>
                </a:solidFill>
              </a:rPr>
              <a:t>		= passt genau das zu mir?</a:t>
            </a:r>
          </a:p>
        </p:txBody>
      </p:sp>
      <p:sp>
        <p:nvSpPr>
          <p:cNvPr id="8" name="Textfeld 7"/>
          <p:cNvSpPr txBox="1"/>
          <p:nvPr/>
        </p:nvSpPr>
        <p:spPr>
          <a:xfrm rot="20853861">
            <a:off x="4574668" y="5016017"/>
            <a:ext cx="3500702" cy="916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793" b="1" dirty="0">
                <a:solidFill>
                  <a:srgbClr val="FF0000"/>
                </a:solidFill>
              </a:rPr>
              <a:t>!!! NEU !!!</a:t>
            </a:r>
          </a:p>
          <a:p>
            <a:pPr algn="ctr"/>
            <a:r>
              <a:rPr lang="de-DE" sz="1793" b="1" dirty="0">
                <a:solidFill>
                  <a:srgbClr val="FF0000"/>
                </a:solidFill>
              </a:rPr>
              <a:t>Selbst-Erkundungs-Tool (SET)</a:t>
            </a:r>
          </a:p>
          <a:p>
            <a:pPr algn="ctr"/>
            <a:r>
              <a:rPr lang="de-DE" sz="1793" b="1" dirty="0">
                <a:solidFill>
                  <a:srgbClr val="FF0000"/>
                </a:solidFill>
              </a:rPr>
              <a:t> www.arbeitsagentur .de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6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 bwMode="auto">
          <a:xfrm>
            <a:off x="339956" y="557566"/>
            <a:ext cx="7689308" cy="332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mtClean="0">
                <a:solidFill>
                  <a:schemeClr val="bg1"/>
                </a:solidFill>
              </a:rPr>
              <a:t>Testangebote der Berufsberatung </a:t>
            </a:r>
            <a:br>
              <a:rPr lang="de-DE" altLang="de-DE" smtClean="0">
                <a:solidFill>
                  <a:schemeClr val="bg1"/>
                </a:solidFill>
              </a:rPr>
            </a:br>
            <a:endParaRPr lang="de-DE" altLang="de-DE" smtClean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88627" y="1430380"/>
            <a:ext cx="7652941" cy="40775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de-DE" sz="1992" b="1" dirty="0"/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r>
              <a:rPr lang="de-DE" sz="1992" b="1" dirty="0"/>
              <a:t>… sind wissenschaftlich fundiert.  </a:t>
            </a:r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r>
              <a:rPr lang="de-DE" sz="1992" b="1" dirty="0"/>
              <a:t>… werden durch eigene Test-Psychologen laufend überprüft und angepasst. </a:t>
            </a:r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r>
              <a:rPr lang="de-DE" sz="1992" b="1" dirty="0"/>
              <a:t>… sind alle kostenfrei.</a:t>
            </a:r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endParaRPr lang="de-DE" sz="1992" b="1" dirty="0"/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r>
              <a:rPr lang="de-DE" sz="1992" b="1" dirty="0"/>
              <a:t>Die SET finden Sie unter  </a:t>
            </a:r>
            <a:r>
              <a:rPr lang="de-DE" sz="1992" b="1" dirty="0">
                <a:hlinkClick r:id="rId2"/>
              </a:rPr>
              <a:t>www.arbeitsagentur.de</a:t>
            </a:r>
            <a:r>
              <a:rPr lang="de-DE" sz="1992" b="1" dirty="0"/>
              <a:t>  –&gt; Schule/Ausbildung und Studium.</a:t>
            </a:r>
          </a:p>
          <a:p>
            <a:pPr>
              <a:defRPr/>
            </a:pPr>
            <a:endParaRPr lang="de-DE" sz="1992" b="1" dirty="0"/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r>
              <a:rPr lang="de-DE" sz="1992" b="1" dirty="0"/>
              <a:t>Das Abi-Testpaket und der SFBT wird über </a:t>
            </a:r>
            <a:r>
              <a:rPr lang="de-DE" sz="1992" b="1" dirty="0" smtClean="0"/>
              <a:t>Ihre Berufsberaterin – Ihren Berufsberater </a:t>
            </a:r>
            <a:r>
              <a:rPr lang="de-DE" sz="1992" b="1" dirty="0"/>
              <a:t>eingeleitet. </a:t>
            </a:r>
            <a:endParaRPr lang="de-DE" sz="1992" b="1" dirty="0" smtClean="0"/>
          </a:p>
          <a:p>
            <a:pPr marL="341528" indent="-341528">
              <a:buFont typeface="Arial" panose="020B0604020202020204" pitchFamily="34" charset="0"/>
              <a:buChar char="•"/>
              <a:defRPr/>
            </a:pPr>
            <a:r>
              <a:rPr lang="de-DE" sz="1992" b="1" dirty="0" smtClean="0"/>
              <a:t>SFBT können auch in Ihrer Schule stattfinden……!</a:t>
            </a:r>
            <a:endParaRPr lang="de-DE" sz="1992" b="1" dirty="0"/>
          </a:p>
          <a:p>
            <a:pPr algn="ctr">
              <a:defRPr/>
            </a:pPr>
            <a:endParaRPr lang="de-DE" sz="1992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40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467544" y="1444292"/>
            <a:ext cx="8132513" cy="28565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80000"/>
              </a:spcBef>
              <a:buSzPct val="80000"/>
            </a:pPr>
            <a:endParaRPr lang="de-DE" sz="1594" dirty="0">
              <a:solidFill>
                <a:srgbClr val="000000"/>
              </a:solidFill>
            </a:endParaRPr>
          </a:p>
          <a:p>
            <a:pPr marL="379476" indent="-379476">
              <a:spcBef>
                <a:spcPct val="80000"/>
              </a:spcBef>
              <a:buSzPct val="80000"/>
              <a:buFontTx/>
              <a:buChar char="•"/>
            </a:pPr>
            <a:r>
              <a:rPr lang="de-DE" sz="1594" b="1" dirty="0">
                <a:solidFill>
                  <a:srgbClr val="000000"/>
                </a:solidFill>
              </a:rPr>
              <a:t>Berufs- und Studienberatung</a:t>
            </a:r>
          </a:p>
          <a:p>
            <a:pPr marL="379476" indent="-379476">
              <a:spcBef>
                <a:spcPct val="80000"/>
              </a:spcBef>
              <a:buSzPct val="80000"/>
              <a:buFontTx/>
              <a:buChar char="•"/>
            </a:pPr>
            <a:r>
              <a:rPr lang="de-DE" sz="1594" dirty="0">
                <a:solidFill>
                  <a:srgbClr val="000000"/>
                </a:solidFill>
              </a:rPr>
              <a:t>Berufstätige &amp; Azubis/Studenten fragen</a:t>
            </a:r>
          </a:p>
          <a:p>
            <a:pPr marL="379476" indent="-379476">
              <a:spcBef>
                <a:spcPct val="80000"/>
              </a:spcBef>
              <a:buSzPct val="80000"/>
              <a:buFontTx/>
              <a:buChar char="•"/>
            </a:pPr>
            <a:r>
              <a:rPr lang="de-DE" sz="1594" b="1" dirty="0">
                <a:solidFill>
                  <a:srgbClr val="000000"/>
                </a:solidFill>
              </a:rPr>
              <a:t>Praktika </a:t>
            </a:r>
            <a:r>
              <a:rPr lang="de-DE" sz="1594" dirty="0">
                <a:solidFill>
                  <a:srgbClr val="000000"/>
                </a:solidFill>
              </a:rPr>
              <a:t>(schulisch und privat) durchführen </a:t>
            </a:r>
          </a:p>
          <a:p>
            <a:pPr marL="379476" indent="-379476">
              <a:spcBef>
                <a:spcPct val="80000"/>
              </a:spcBef>
              <a:buSzPct val="80000"/>
              <a:buFontTx/>
              <a:buChar char="•"/>
            </a:pPr>
            <a:r>
              <a:rPr lang="de-DE" sz="1594" dirty="0">
                <a:solidFill>
                  <a:srgbClr val="000000"/>
                </a:solidFill>
              </a:rPr>
              <a:t>Beratungsangebote der Hochschulen nutzen </a:t>
            </a:r>
          </a:p>
          <a:p>
            <a:pPr marL="379476" indent="-379476">
              <a:spcBef>
                <a:spcPct val="80000"/>
              </a:spcBef>
              <a:buSzPct val="80000"/>
              <a:buFontTx/>
              <a:buChar char="•"/>
            </a:pPr>
            <a:r>
              <a:rPr lang="de-DE" sz="1594" dirty="0">
                <a:solidFill>
                  <a:srgbClr val="000000"/>
                </a:solidFill>
              </a:rPr>
              <a:t>Info-Tage, Messen, Berufsbörsen aufsuchen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8782" y="545041"/>
            <a:ext cx="8160643" cy="29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1528" indent="-341528">
              <a:spcBef>
                <a:spcPct val="80000"/>
              </a:spcBef>
              <a:buSzPct val="80000"/>
            </a:pPr>
            <a:r>
              <a:rPr lang="de-DE" sz="2800" b="1" dirty="0">
                <a:solidFill>
                  <a:srgbClr val="FFFFFF"/>
                </a:solidFill>
              </a:rPr>
              <a:t>Informationsmanagement</a:t>
            </a:r>
            <a:r>
              <a:rPr lang="de-DE" sz="2390" b="1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6" name="Rechteck 5"/>
          <p:cNvSpPr/>
          <p:nvPr/>
        </p:nvSpPr>
        <p:spPr>
          <a:xfrm>
            <a:off x="2496555" y="4346304"/>
            <a:ext cx="5717667" cy="193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476" indent="-379476">
              <a:spcBef>
                <a:spcPts val="1195"/>
              </a:spcBef>
              <a:buSzPct val="80000"/>
              <a:buFontTx/>
              <a:buChar char="•"/>
            </a:pPr>
            <a:r>
              <a:rPr lang="de-DE" sz="1594" dirty="0">
                <a:solidFill>
                  <a:srgbClr val="000000"/>
                </a:solidFill>
                <a:hlinkClick r:id="rId3"/>
              </a:rPr>
              <a:t>www.arbeitsagentur.de</a:t>
            </a:r>
            <a:r>
              <a:rPr lang="de-DE" sz="1594" dirty="0">
                <a:solidFill>
                  <a:srgbClr val="000000"/>
                </a:solidFill>
              </a:rPr>
              <a:t>  -&gt;  </a:t>
            </a:r>
            <a:r>
              <a:rPr lang="de-DE" sz="1594" dirty="0" err="1" smtClean="0">
                <a:solidFill>
                  <a:srgbClr val="000000"/>
                </a:solidFill>
              </a:rPr>
              <a:t>berufenet</a:t>
            </a:r>
            <a:r>
              <a:rPr lang="de-DE" sz="1594" dirty="0" smtClean="0">
                <a:solidFill>
                  <a:srgbClr val="000000"/>
                </a:solidFill>
              </a:rPr>
              <a:t> </a:t>
            </a:r>
            <a:endParaRPr lang="de-DE" sz="1594" dirty="0">
              <a:solidFill>
                <a:srgbClr val="000000"/>
              </a:solidFill>
            </a:endParaRPr>
          </a:p>
          <a:p>
            <a:pPr marL="834847" lvl="1" indent="-379476">
              <a:spcBef>
                <a:spcPts val="1195"/>
              </a:spcBef>
              <a:buSzPct val="80000"/>
              <a:buFontTx/>
              <a:buChar char="•"/>
            </a:pPr>
            <a:r>
              <a:rPr lang="de-DE" sz="1594" dirty="0">
                <a:solidFill>
                  <a:srgbClr val="000000"/>
                </a:solidFill>
                <a:hlinkClick r:id="rId4"/>
              </a:rPr>
              <a:t>www.studienwahl.de</a:t>
            </a:r>
            <a:r>
              <a:rPr lang="de-DE" sz="1594" dirty="0">
                <a:solidFill>
                  <a:srgbClr val="000000"/>
                </a:solidFill>
              </a:rPr>
              <a:t> </a:t>
            </a:r>
            <a:endParaRPr lang="de-DE" sz="1594" dirty="0" smtClean="0">
              <a:solidFill>
                <a:srgbClr val="000000"/>
              </a:solidFill>
            </a:endParaRPr>
          </a:p>
          <a:p>
            <a:pPr marL="834847" lvl="1" indent="-379476">
              <a:spcBef>
                <a:spcPts val="1195"/>
              </a:spcBef>
              <a:buSzPct val="80000"/>
              <a:buFontTx/>
              <a:buChar char="•"/>
            </a:pPr>
            <a:r>
              <a:rPr lang="de-DE" sz="1594" dirty="0" smtClean="0">
                <a:solidFill>
                  <a:srgbClr val="000000"/>
                </a:solidFill>
                <a:hlinkClick r:id="rId5"/>
              </a:rPr>
              <a:t>www.hochschulkompass.de</a:t>
            </a:r>
            <a:r>
              <a:rPr lang="de-DE" sz="1594" dirty="0" smtClean="0">
                <a:solidFill>
                  <a:srgbClr val="000000"/>
                </a:solidFill>
              </a:rPr>
              <a:t> </a:t>
            </a:r>
            <a:endParaRPr lang="de-DE" sz="1594" dirty="0">
              <a:solidFill>
                <a:srgbClr val="000000"/>
              </a:solidFill>
            </a:endParaRPr>
          </a:p>
          <a:p>
            <a:pPr marL="834847" lvl="1" indent="-379476">
              <a:spcBef>
                <a:spcPts val="1195"/>
              </a:spcBef>
              <a:buSzPct val="80000"/>
              <a:buFontTx/>
              <a:buChar char="•"/>
            </a:pPr>
            <a:r>
              <a:rPr lang="de-DE" sz="1594" dirty="0">
                <a:solidFill>
                  <a:srgbClr val="000000"/>
                </a:solidFill>
                <a:hlinkClick r:id="rId6"/>
              </a:rPr>
              <a:t>www.abi.de</a:t>
            </a:r>
            <a:endParaRPr lang="de-DE" sz="1594" dirty="0">
              <a:solidFill>
                <a:srgbClr val="000000"/>
              </a:solidFill>
            </a:endParaRPr>
          </a:p>
          <a:p>
            <a:pPr marL="379476" indent="-379476">
              <a:spcBef>
                <a:spcPts val="1195"/>
              </a:spcBef>
              <a:buSzPct val="80000"/>
              <a:buFontTx/>
              <a:buChar char="•"/>
            </a:pPr>
            <a:r>
              <a:rPr lang="de-DE" sz="1594" dirty="0" smtClean="0">
                <a:solidFill>
                  <a:srgbClr val="000000"/>
                </a:solidFill>
              </a:rPr>
              <a:t>u.v.m</a:t>
            </a:r>
            <a:r>
              <a:rPr lang="de-DE" sz="1594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2" name="Grafik 11" descr="BI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48173">
            <a:off x="7618700" y="3192996"/>
            <a:ext cx="565835" cy="411516"/>
          </a:xfrm>
          <a:prstGeom prst="rect">
            <a:avLst/>
          </a:prstGeom>
        </p:spPr>
      </p:pic>
      <p:pic>
        <p:nvPicPr>
          <p:cNvPr id="13" name="Grafik 12" descr="BerufeNet-Emble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19652">
            <a:off x="6906212" y="2008360"/>
            <a:ext cx="1468359" cy="266140"/>
          </a:xfrm>
          <a:prstGeom prst="rect">
            <a:avLst/>
          </a:prstGeom>
        </p:spPr>
      </p:pic>
      <p:pic>
        <p:nvPicPr>
          <p:cNvPr id="14" name="Grafik 13" descr="abi.d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301899">
            <a:off x="6889405" y="2431500"/>
            <a:ext cx="649334" cy="3100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69242">
            <a:off x="5701867" y="2340713"/>
            <a:ext cx="948220" cy="12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684" y="185318"/>
            <a:ext cx="7727980" cy="728967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</a:rPr>
              <a:t>Informationsmanagement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>
                <a:solidFill>
                  <a:schemeClr val="bg1"/>
                </a:solidFill>
              </a:rPr>
              <a:t> Wege nach dem Abitur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708998" y="3282310"/>
            <a:ext cx="1827537" cy="1141880"/>
          </a:xfrm>
          <a:prstGeom prst="ellipse">
            <a:avLst/>
          </a:prstGeom>
          <a:solidFill>
            <a:srgbClr val="E2001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359" tIns="45680" rIns="91359" bIns="45680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0105">
              <a:spcBef>
                <a:spcPct val="0"/>
              </a:spcBef>
              <a:buClrTx/>
              <a:buSzTx/>
              <a:buNone/>
              <a:defRPr/>
            </a:pPr>
            <a:r>
              <a:rPr lang="de-DE" altLang="de-DE" sz="2388" b="1" kern="0" dirty="0">
                <a:solidFill>
                  <a:srgbClr val="000000"/>
                </a:solidFill>
                <a:latin typeface="Comic Sans MS" pitchFamily="66" charset="0"/>
              </a:rPr>
              <a:t>Abitur</a:t>
            </a:r>
            <a:endParaRPr lang="de-DE" altLang="de-DE" sz="2388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4643389" y="1699537"/>
            <a:ext cx="0" cy="15986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643389" y="4433705"/>
            <a:ext cx="0" cy="19031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 flipV="1">
            <a:off x="2485881" y="2132500"/>
            <a:ext cx="1522947" cy="12941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1694267" y="3786641"/>
            <a:ext cx="197983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981407" y="4277392"/>
            <a:ext cx="2055977" cy="15225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716365" y="1988180"/>
            <a:ext cx="1833819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Betriebliche/Duale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Berufsausbildung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5363616" y="1988178"/>
            <a:ext cx="1675241" cy="15225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579368" y="3786641"/>
            <a:ext cx="20559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364860" y="4210725"/>
            <a:ext cx="2055977" cy="17508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80" rIns="91359" bIns="45680" anchor="ctr"/>
          <a:lstStyle/>
          <a:p>
            <a:pPr defTabSz="910105">
              <a:defRPr/>
            </a:pPr>
            <a:endParaRPr lang="de-DE" sz="1792" kern="0">
              <a:solidFill>
                <a:srgbClr val="000000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939480" y="2995254"/>
            <a:ext cx="1757181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Schulische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Berufsausbildung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939479" y="4002330"/>
            <a:ext cx="1522947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Sonder-ausbildungen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739185" y="5239449"/>
            <a:ext cx="2132125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duales Studium (BA, FH; ÖD)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701634" y="5296461"/>
            <a:ext cx="1669366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Studium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Fachhochschule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37044" y="4095647"/>
            <a:ext cx="1144077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Studium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Universität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551521" y="2967692"/>
            <a:ext cx="1832527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Überbrückung Inland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988272" y="1965470"/>
            <a:ext cx="1463402" cy="5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0" rIns="91359" bIns="4568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Überbrückung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93" dirty="0">
                <a:solidFill>
                  <a:srgbClr val="000000"/>
                </a:solidFill>
                <a:latin typeface="Arial"/>
              </a:rPr>
              <a:t>Ausland</a:t>
            </a:r>
            <a:endParaRPr lang="de-DE" altLang="de-DE" sz="1194" dirty="0">
              <a:solidFill>
                <a:srgbClr val="00000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5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el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58252"/>
              </p:ext>
            </p:extLst>
          </p:nvPr>
        </p:nvGraphicFramePr>
        <p:xfrm>
          <a:off x="441476" y="1558100"/>
          <a:ext cx="8285841" cy="3464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5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072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Auswahlverfahren</a:t>
                      </a:r>
                    </a:p>
                  </a:txBody>
                  <a:tcPr marL="91076" marR="91076" marT="45538" marB="4553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564">
                <a:tc>
                  <a:txBody>
                    <a:bodyPr/>
                    <a:lstStyle/>
                    <a:p>
                      <a:pPr marL="273050" indent="-273050" eaLnBrk="1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de-DE" sz="1800" dirty="0" smtClean="0"/>
                        <a:t>örtlich zulassungsfrei </a:t>
                      </a:r>
                    </a:p>
                    <a:p>
                      <a:pPr marL="273050" indent="-273050" eaLnBrk="1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None/>
                      </a:pPr>
                      <a:r>
                        <a:rPr lang="de-DE" sz="1600" i="1" dirty="0" smtClean="0"/>
                        <a:t>	</a:t>
                      </a:r>
                      <a:r>
                        <a:rPr lang="de-DE" sz="1600" i="1" dirty="0" smtClean="0">
                          <a:solidFill>
                            <a:srgbClr val="C00000"/>
                          </a:solidFill>
                        </a:rPr>
                        <a:t>= weniger Bewerber als Plätze</a:t>
                      </a:r>
                      <a:endParaRPr lang="de-DE" sz="1600" i="1" dirty="0" smtClean="0"/>
                    </a:p>
                  </a:txBody>
                  <a:tcPr marL="91076" marR="91076" marT="45538" marB="4553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694"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arabicPeriod" startAt="2"/>
                      </a:pPr>
                      <a:r>
                        <a:rPr lang="de-DE" sz="1800" dirty="0" smtClean="0"/>
                        <a:t>örtliche zulassungsbeschränkt </a:t>
                      </a:r>
                    </a:p>
                    <a:p>
                      <a:pPr marL="273050" indent="-273050" eaLnBrk="1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None/>
                      </a:pPr>
                      <a:r>
                        <a:rPr lang="de-DE" sz="1800" dirty="0" smtClean="0"/>
                        <a:t>	</a:t>
                      </a:r>
                      <a:r>
                        <a:rPr lang="de-DE" sz="1600" i="1" dirty="0" smtClean="0">
                          <a:solidFill>
                            <a:srgbClr val="C00000"/>
                          </a:solidFill>
                        </a:rPr>
                        <a:t>= mehr Bewerber als Plätze</a:t>
                      </a:r>
                      <a:endParaRPr lang="de-DE" sz="1800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076" marR="91076" marT="45538" marB="4553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488"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arabicPeriod" startAt="3"/>
                      </a:pPr>
                      <a:r>
                        <a:rPr lang="de-DE" sz="1800" dirty="0" smtClean="0"/>
                        <a:t>bundesweit zulassungsbeschränkt</a:t>
                      </a:r>
                    </a:p>
                    <a:p>
                      <a:pPr marL="273050" indent="-273050" eaLnBrk="1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None/>
                      </a:pPr>
                      <a:r>
                        <a:rPr lang="de-DE" sz="1600" i="1" dirty="0" smtClean="0">
                          <a:solidFill>
                            <a:srgbClr val="C00000"/>
                          </a:solidFill>
                        </a:rPr>
                        <a:t>	= bundesweit mehr Bewerber als Plätze</a:t>
                      </a:r>
                    </a:p>
                  </a:txBody>
                  <a:tcPr marL="91076" marR="91076" marT="45538" marB="4553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41747"/>
            <a:ext cx="8262189" cy="71733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bg1"/>
                </a:solidFill>
              </a:rPr>
              <a:t>Informationsmanagement</a:t>
            </a:r>
            <a:r>
              <a:rPr lang="de-DE" sz="2789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Studienzulassung – </a:t>
            </a:r>
            <a:r>
              <a:rPr lang="de-DE" dirty="0">
                <a:solidFill>
                  <a:schemeClr val="bg1"/>
                </a:solidFill>
              </a:rPr>
              <a:t>Warum sind die Abi-Noten wichtig?</a:t>
            </a:r>
            <a:endParaRPr lang="de-DE" dirty="0" smtClean="0">
              <a:solidFill>
                <a:schemeClr val="bg1"/>
              </a:solidFill>
            </a:endParaRPr>
          </a:p>
        </p:txBody>
      </p:sp>
      <p:graphicFrame>
        <p:nvGraphicFramePr>
          <p:cNvPr id="41" name="Tabelle 40"/>
          <p:cNvGraphicFramePr>
            <a:graphicFrameLocks noGrp="1"/>
          </p:cNvGraphicFramePr>
          <p:nvPr/>
        </p:nvGraphicFramePr>
        <p:xfrm>
          <a:off x="443094" y="5180385"/>
          <a:ext cx="8284224" cy="1324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3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49">
                <a:tc gridSpan="4">
                  <a:txBody>
                    <a:bodyPr/>
                    <a:lstStyle/>
                    <a:p>
                      <a:pPr algn="ctr" defTabSz="9175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/>
                        <a:t>Auswahlkriterien </a:t>
                      </a:r>
                      <a:r>
                        <a:rPr lang="de-DE" sz="1600" b="0" dirty="0" smtClean="0"/>
                        <a:t>(zulassungsbeschränkt)</a:t>
                      </a:r>
                    </a:p>
                  </a:txBody>
                  <a:tcPr marL="91076" marR="91076" marT="45538" marB="4553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384">
                <a:tc>
                  <a:txBody>
                    <a:bodyPr/>
                    <a:lstStyle/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dirty="0" smtClean="0">
                          <a:solidFill>
                            <a:schemeClr val="tx1"/>
                          </a:solidFill>
                        </a:rPr>
                        <a:t>Durchschnittsnote (NC)</a:t>
                      </a:r>
                    </a:p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dirty="0" smtClean="0">
                          <a:solidFill>
                            <a:schemeClr val="tx1"/>
                          </a:solidFill>
                        </a:rPr>
                        <a:t>Wartezeit</a:t>
                      </a:r>
                    </a:p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smtClean="0">
                          <a:solidFill>
                            <a:schemeClr val="tx1"/>
                          </a:solidFill>
                        </a:rPr>
                        <a:t>Vorpraktikum</a:t>
                      </a:r>
                      <a:endParaRPr lang="de-DE" sz="1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79284" marR="0" marT="45538" marB="4553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smtClean="0">
                          <a:solidFill>
                            <a:schemeClr val="tx1"/>
                          </a:solidFill>
                        </a:rPr>
                        <a:t>Fachnoten</a:t>
                      </a:r>
                    </a:p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smtClean="0">
                          <a:solidFill>
                            <a:schemeClr val="tx1"/>
                          </a:solidFill>
                        </a:rPr>
                        <a:t>Sprachnachweis</a:t>
                      </a:r>
                      <a:endParaRPr lang="de-DE" sz="14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smtClean="0">
                          <a:solidFill>
                            <a:schemeClr val="tx1"/>
                          </a:solidFill>
                        </a:rPr>
                        <a:t>Eignungsprüfung (Kunst/Musik/Sport)</a:t>
                      </a:r>
                      <a:endParaRPr lang="de-DE" sz="1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79284" marR="0" marT="45538" marB="45538">
                    <a:lnL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dirty="0" smtClean="0">
                          <a:solidFill>
                            <a:schemeClr val="tx1"/>
                          </a:solidFill>
                        </a:rPr>
                        <a:t>Auswahltest</a:t>
                      </a:r>
                    </a:p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dirty="0" smtClean="0">
                          <a:solidFill>
                            <a:schemeClr val="tx1"/>
                          </a:solidFill>
                        </a:rPr>
                        <a:t>Auswahlgespräch</a:t>
                      </a:r>
                    </a:p>
                    <a:p>
                      <a:pPr algn="l" defTabSz="9175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de-DE" sz="1400" b="0" i="0" dirty="0" smtClean="0">
                          <a:solidFill>
                            <a:schemeClr val="tx1"/>
                          </a:solidFill>
                        </a:rPr>
                        <a:t>Motivationsschreiben</a:t>
                      </a:r>
                      <a:r>
                        <a:rPr lang="de-DE" sz="1400" b="0" i="0" baseline="0" dirty="0" smtClean="0">
                          <a:solidFill>
                            <a:schemeClr val="tx1"/>
                          </a:solidFill>
                        </a:rPr>
                        <a:t> ….</a:t>
                      </a:r>
                      <a:endParaRPr lang="de-DE" sz="1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79284" marR="0" marT="45538" marB="45538">
                    <a:lnL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9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021" y="476672"/>
            <a:ext cx="7689309" cy="331077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Grenzwerte (NC)</a:t>
            </a:r>
            <a:r>
              <a:rPr lang="de-DE" dirty="0">
                <a:solidFill>
                  <a:schemeClr val="bg1"/>
                </a:solidFill>
              </a:rPr>
              <a:t> - Uni Hamburg (Auswahl)</a:t>
            </a:r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58021"/>
              </p:ext>
            </p:extLst>
          </p:nvPr>
        </p:nvGraphicFramePr>
        <p:xfrm>
          <a:off x="647078" y="1916832"/>
          <a:ext cx="7968053" cy="3274129"/>
        </p:xfrm>
        <a:graphic>
          <a:graphicData uri="http://schemas.openxmlformats.org/drawingml/2006/table">
            <a:tbl>
              <a:tblPr/>
              <a:tblGrid>
                <a:gridCol w="2444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7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Studiengang </a:t>
                      </a:r>
                    </a:p>
                  </a:txBody>
                  <a:tcPr marL="179884" marR="179884" marT="46753" marB="467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ND/WS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13/14</a:t>
                      </a:r>
                    </a:p>
                  </a:txBody>
                  <a:tcPr marL="179884" marR="179884" marT="46753" marB="46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ND/WS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14/15</a:t>
                      </a:r>
                    </a:p>
                  </a:txBody>
                  <a:tcPr marL="179884" marR="179884" marT="46753" marB="46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ND/WS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15/16</a:t>
                      </a:r>
                    </a:p>
                  </a:txBody>
                  <a:tcPr marL="179884" marR="179884" marT="46753" marB="46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ND/WS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16/17</a:t>
                      </a:r>
                    </a:p>
                  </a:txBody>
                  <a:tcPr marL="179884" marR="179884" marT="46753" marB="46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ND/WS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17/18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884" marR="179884" marT="46753" marB="46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Rechtswissenschaft </a:t>
                      </a:r>
                    </a:p>
                  </a:txBody>
                  <a:tcPr marL="179884" marR="0" marT="35963" marB="359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2,2 / 4      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2,3 / 6      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2,2 / 4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2,2 / 5</a:t>
                      </a:r>
                      <a:endParaRPr lang="de-DE" sz="1600" b="1" dirty="0"/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2,1/</a:t>
                      </a:r>
                      <a:r>
                        <a:rPr lang="de-DE" sz="1600" b="1" baseline="0" dirty="0" smtClean="0"/>
                        <a:t> 10</a:t>
                      </a:r>
                      <a:endParaRPr lang="de-DE" sz="1600" b="1" dirty="0"/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BWL</a:t>
                      </a:r>
                    </a:p>
                  </a:txBody>
                  <a:tcPr marL="179884" marR="0" marT="35963" marB="359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2,1 / 8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2,1 / 9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2,1/10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2,2/8</a:t>
                      </a:r>
                      <a:endParaRPr lang="de-DE" sz="1600" b="1" dirty="0"/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2,2/10</a:t>
                      </a:r>
                      <a:endParaRPr lang="de-DE" sz="1600" b="1" dirty="0"/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 </a:t>
                      </a:r>
                    </a:p>
                  </a:txBody>
                  <a:tcPr marL="179884" marR="0" marT="35963" marB="359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2,9/2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alle</a:t>
                      </a:r>
                      <a:r>
                        <a:rPr lang="de-DE" sz="1600" b="1" baseline="0" dirty="0" smtClean="0"/>
                        <a:t> </a:t>
                      </a:r>
                      <a:endParaRPr lang="de-DE" sz="1600" b="1" dirty="0"/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alle</a:t>
                      </a:r>
                      <a:endParaRPr lang="de-DE" sz="1600" b="1" dirty="0"/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Wirtschaftsinformatik</a:t>
                      </a:r>
                    </a:p>
                  </a:txBody>
                  <a:tcPr marL="179884" marR="0" marT="35963" marB="359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2,7 / 6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2,7 / 6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2,2/8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2,4/10</a:t>
                      </a:r>
                      <a:endParaRPr lang="de-DE" sz="1600" b="1" dirty="0"/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2,0/8</a:t>
                      </a:r>
                      <a:endParaRPr lang="de-DE" sz="1600" b="1" dirty="0"/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Psychologie</a:t>
                      </a:r>
                    </a:p>
                  </a:txBody>
                  <a:tcPr marL="179884" marR="0" marT="35963" marB="359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 / 10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 / 10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1,4/10</a:t>
                      </a:r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1,4/10</a:t>
                      </a:r>
                      <a:endParaRPr lang="de-DE" sz="1600" b="1" dirty="0"/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1,4/10</a:t>
                      </a:r>
                      <a:endParaRPr lang="de-DE" sz="1600" b="1" dirty="0"/>
                    </a:p>
                  </a:txBody>
                  <a:tcPr marL="179884" marR="287812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Geschichte</a:t>
                      </a:r>
                    </a:p>
                  </a:txBody>
                  <a:tcPr marL="179884" marR="0" marT="35963" marB="359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2,3/6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2,4/6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alle</a:t>
                      </a:r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alle</a:t>
                      </a:r>
                      <a:endParaRPr lang="de-DE" sz="1600" b="1" dirty="0"/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alle</a:t>
                      </a:r>
                      <a:endParaRPr lang="de-DE" sz="1600" b="1" dirty="0"/>
                    </a:p>
                  </a:txBody>
                  <a:tcPr marL="179884" marR="89941" marT="35963" marB="35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979712" y="544522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NC: Numerus Clausus </a:t>
            </a:r>
          </a:p>
          <a:p>
            <a:r>
              <a:rPr lang="de-DE" dirty="0" smtClean="0"/>
              <a:t>ND: Notendurchschnitt Abiturzeugnis </a:t>
            </a:r>
          </a:p>
          <a:p>
            <a:r>
              <a:rPr lang="de-DE" dirty="0" smtClean="0"/>
              <a:t>WS: Wartesemester 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9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Nur Tit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Nur Tite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Nur Titel"/>
</p:tagLst>
</file>

<file path=ppt/theme/theme1.xml><?xml version="1.0" encoding="utf-8"?>
<a:theme xmlns:a="http://schemas.openxmlformats.org/drawingml/2006/main" name="Inhaltsfolie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folie mit kleiner Fläche und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3_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nhaltsfolie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Inhaltsfolie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X_AA_CD_Vorlag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Bildschirmpräsentation (4:3)</PresentationFormat>
  <Paragraphs>269</Paragraphs>
  <Slides>17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17</vt:i4>
      </vt:variant>
    </vt:vector>
  </HeadingPairs>
  <TitlesOfParts>
    <vt:vector size="34" baseType="lpstr">
      <vt:lpstr>ＭＳ Ｐゴシック</vt:lpstr>
      <vt:lpstr>Arial</vt:lpstr>
      <vt:lpstr>Arial Narrow</vt:lpstr>
      <vt:lpstr>ArialMT</vt:lpstr>
      <vt:lpstr>Calibri</vt:lpstr>
      <vt:lpstr>Comic Sans MS</vt:lpstr>
      <vt:lpstr>CorporateS-Bold</vt:lpstr>
      <vt:lpstr>Forte</vt:lpstr>
      <vt:lpstr>Symbol</vt:lpstr>
      <vt:lpstr>Times New Roman</vt:lpstr>
      <vt:lpstr>Wingdings</vt:lpstr>
      <vt:lpstr>Inhaltsfolie</vt:lpstr>
      <vt:lpstr>Titelfolie mit kleiner Fläche und Bild</vt:lpstr>
      <vt:lpstr>23_Inhaltsfolien</vt:lpstr>
      <vt:lpstr>1_Inhaltsfolie</vt:lpstr>
      <vt:lpstr>2_Inhaltsfolie</vt:lpstr>
      <vt:lpstr>X_AA_CD_Vorlage</vt:lpstr>
      <vt:lpstr>Gut informiert die Berufs- und Studienwahl unterstützen     </vt:lpstr>
      <vt:lpstr>PowerPoint-Präsentation</vt:lpstr>
      <vt:lpstr>PowerPoint-Präsentation</vt:lpstr>
      <vt:lpstr>Persönlichkeitsmanagement </vt:lpstr>
      <vt:lpstr>Testangebote der Berufsberatung  </vt:lpstr>
      <vt:lpstr>PowerPoint-Präsentation</vt:lpstr>
      <vt:lpstr>Informationsmanagement  Wege nach dem Abitur</vt:lpstr>
      <vt:lpstr>Informationsmanagement  Studienzulassung – Warum sind die Abi-Noten wichtig?</vt:lpstr>
      <vt:lpstr>Grenzwerte (NC) - Uni Hamburg (Auswahl)</vt:lpstr>
      <vt:lpstr>Grenzwerte Uni Hamburg (Hochschulstart-Fächer)</vt:lpstr>
      <vt:lpstr>Grenzwerte HAW - Hamburg - Wintersemester                                                                    (Auswahl)  </vt:lpstr>
      <vt:lpstr>Informationsmanagement                      Karriere mit Ausbildung!                          </vt:lpstr>
      <vt:lpstr>Versetzungszeugnis (FHR – schul. Teil) Bewerbungszeugnis </vt:lpstr>
      <vt:lpstr>Entscheidungsmanagement </vt:lpstr>
      <vt:lpstr>Warum zur Berufsberatung?  </vt:lpstr>
      <vt:lpstr> Nach dem Abi? Um was sollten Sie sich kümmern?                       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Walther Siegfried</cp:lastModifiedBy>
  <cp:revision>182</cp:revision>
  <cp:lastPrinted>2018-08-13T08:51:19Z</cp:lastPrinted>
  <dcterms:created xsi:type="dcterms:W3CDTF">2015-05-10T18:26:04Z</dcterms:created>
  <dcterms:modified xsi:type="dcterms:W3CDTF">2018-09-20T13:01:00Z</dcterms:modified>
</cp:coreProperties>
</file>