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4" r:id="rId3"/>
  </p:sldMasterIdLst>
  <p:notesMasterIdLst>
    <p:notesMasterId r:id="rId27"/>
  </p:notesMasterIdLst>
  <p:sldIdLst>
    <p:sldId id="310" r:id="rId4"/>
    <p:sldId id="311" r:id="rId5"/>
    <p:sldId id="312" r:id="rId6"/>
    <p:sldId id="313" r:id="rId7"/>
    <p:sldId id="314" r:id="rId8"/>
    <p:sldId id="315" r:id="rId9"/>
    <p:sldId id="334" r:id="rId10"/>
    <p:sldId id="316" r:id="rId11"/>
    <p:sldId id="317" r:id="rId12"/>
    <p:sldId id="321" r:id="rId13"/>
    <p:sldId id="322" r:id="rId14"/>
    <p:sldId id="323" r:id="rId15"/>
    <p:sldId id="318" r:id="rId16"/>
    <p:sldId id="333" r:id="rId17"/>
    <p:sldId id="319" r:id="rId18"/>
    <p:sldId id="320" r:id="rId19"/>
    <p:sldId id="324" r:id="rId20"/>
    <p:sldId id="325" r:id="rId21"/>
    <p:sldId id="326" r:id="rId22"/>
    <p:sldId id="327" r:id="rId23"/>
    <p:sldId id="328" r:id="rId24"/>
    <p:sldId id="330" r:id="rId25"/>
    <p:sldId id="332" r:id="rId2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CBE9"/>
    <a:srgbClr val="33B8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4103" autoAdjust="0"/>
  </p:normalViewPr>
  <p:slideViewPr>
    <p:cSldViewPr>
      <p:cViewPr varScale="1">
        <p:scale>
          <a:sx n="70" d="100"/>
          <a:sy n="70" d="100"/>
        </p:scale>
        <p:origin x="126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67CCC0-F5A6-4F06-871C-EB4F1DA0484B}" type="datetimeFigureOut">
              <a:rPr lang="de-DE" smtClean="0"/>
              <a:pPr/>
              <a:t>14.01.2020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118CD-4012-4227-8B1C-B1CFA83A525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7819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0118CD-4012-4227-8B1C-B1CFA83A5256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1066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DC0FF-3EC6-448B-A43D-DB1D43EAFCDC}" type="datetimeFigureOut">
              <a:rPr lang="de-DE" smtClean="0"/>
              <a:pPr/>
              <a:t>14.01.2020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8DF1-E62C-4B34-8DD9-083453126DC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DC0FF-3EC6-448B-A43D-DB1D43EAFCDC}" type="datetimeFigureOut">
              <a:rPr lang="de-DE" smtClean="0"/>
              <a:pPr/>
              <a:t>14.01.2020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8DF1-E62C-4B34-8DD9-083453126DC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DC0FF-3EC6-448B-A43D-DB1D43EAFCDC}" type="datetimeFigureOut">
              <a:rPr lang="de-DE" smtClean="0"/>
              <a:pPr/>
              <a:t>14.01.2020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8DF1-E62C-4B34-8DD9-083453126DC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B4879-2FDD-4DDE-855F-2C842DCB11BA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2841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3C800-BEAE-4419-823A-C725833EE1D6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6463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1B98F-D421-43BF-99DB-99ED98215926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8562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7B3B0-6492-42CF-BCD9-B1D834569FDF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5592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B77CD-0BAA-4F0B-9962-3732035C060B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6256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012F3-997C-4D3A-9DA3-267F39E32A2F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8712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CE687-CAA8-4CAA-B1C5-2DB930A618CF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5453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7F452-1B37-4C03-8C4D-CD25C7D6275C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745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DC0FF-3EC6-448B-A43D-DB1D43EAFCDC}" type="datetimeFigureOut">
              <a:rPr lang="de-DE" smtClean="0"/>
              <a:pPr/>
              <a:t>14.01.2020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8DF1-E62C-4B34-8DD9-083453126DC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FABD4-C3EC-4AB7-8E82-28D02ED717C3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7751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04643A-F5FE-4E3F-8FF3-828DBD809E8E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6525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70AB2-2CD6-4FE3-A491-871E734DAE9F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8906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el, Inhal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D00B6-6004-4CF9-B009-2D0E5030335C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4201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DA8D3-B83E-4CA9-B2CF-D474E1E1134A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7649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B4879-2FDD-4DDE-855F-2C842DCB11BA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2638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3C800-BEAE-4419-823A-C725833EE1D6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5033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1B98F-D421-43BF-99DB-99ED98215926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6718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7B3B0-6492-42CF-BCD9-B1D834569FDF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4224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B77CD-0BAA-4F0B-9962-3732035C060B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484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DC0FF-3EC6-448B-A43D-DB1D43EAFCDC}" type="datetimeFigureOut">
              <a:rPr lang="de-DE" smtClean="0"/>
              <a:pPr/>
              <a:t>14.01.2020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8DF1-E62C-4B34-8DD9-083453126DC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012F3-997C-4D3A-9DA3-267F39E32A2F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804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CE687-CAA8-4CAA-B1C5-2DB930A618CF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71167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7F452-1B37-4C03-8C4D-CD25C7D6275C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3257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FABD4-C3EC-4AB7-8E82-28D02ED717C3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83591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04643A-F5FE-4E3F-8FF3-828DBD809E8E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90104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70AB2-2CD6-4FE3-A491-871E734DAE9F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0889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el, Inhal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D00B6-6004-4CF9-B009-2D0E5030335C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27223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DA8D3-B83E-4CA9-B2CF-D474E1E1134A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363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DC0FF-3EC6-448B-A43D-DB1D43EAFCDC}" type="datetimeFigureOut">
              <a:rPr lang="de-DE" smtClean="0"/>
              <a:pPr/>
              <a:t>14.01.2020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8DF1-E62C-4B34-8DD9-083453126DC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DC0FF-3EC6-448B-A43D-DB1D43EAFCDC}" type="datetimeFigureOut">
              <a:rPr lang="de-DE" smtClean="0"/>
              <a:pPr/>
              <a:t>14.01.2020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8DF1-E62C-4B34-8DD9-083453126DC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DC0FF-3EC6-448B-A43D-DB1D43EAFCDC}" type="datetimeFigureOut">
              <a:rPr lang="de-DE" smtClean="0"/>
              <a:pPr/>
              <a:t>14.01.2020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8DF1-E62C-4B34-8DD9-083453126DC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DC0FF-3EC6-448B-A43D-DB1D43EAFCDC}" type="datetimeFigureOut">
              <a:rPr lang="de-DE" smtClean="0"/>
              <a:pPr/>
              <a:t>14.01.2020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8DF1-E62C-4B34-8DD9-083453126DC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DC0FF-3EC6-448B-A43D-DB1D43EAFCDC}" type="datetimeFigureOut">
              <a:rPr lang="de-DE" smtClean="0"/>
              <a:pPr/>
              <a:t>14.01.2020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8DF1-E62C-4B34-8DD9-083453126DC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DC0FF-3EC6-448B-A43D-DB1D43EAFCDC}" type="datetimeFigureOut">
              <a:rPr lang="de-DE" smtClean="0"/>
              <a:pPr/>
              <a:t>14.01.2020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8DF1-E62C-4B34-8DD9-083453126DC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DC0FF-3EC6-448B-A43D-DB1D43EAFCDC}" type="datetimeFigureOut">
              <a:rPr lang="de-DE" smtClean="0"/>
              <a:pPr/>
              <a:t>14.01.2020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58DF1-E62C-4B34-8DD9-083453126DC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E7BB8E-C8AA-44D6-A730-C951F5A42BAA}" type="slidenum">
              <a:rPr lang="de-DE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069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E7BB8E-C8AA-44D6-A730-C951F5A42BAA}" type="slidenum">
              <a:rPr lang="de-DE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259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Profiloberstufe 2020 / 2021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 fontScale="70000" lnSpcReduction="20000"/>
          </a:bodyPr>
          <a:lstStyle/>
          <a:p>
            <a:pPr marL="0" indent="0">
              <a:buNone/>
              <a:defRPr/>
            </a:pPr>
            <a:r>
              <a:rPr lang="de-DE" sz="2800" b="1" u="sng" dirty="0"/>
              <a:t>Themen:</a:t>
            </a:r>
          </a:p>
          <a:p>
            <a:pPr marL="457200" indent="-457200">
              <a:buFontTx/>
              <a:buAutoNum type="arabicPeriod"/>
              <a:defRPr/>
            </a:pPr>
            <a:r>
              <a:rPr lang="de-DE" sz="2800" dirty="0"/>
              <a:t>Einleitung: Profile</a:t>
            </a:r>
          </a:p>
          <a:p>
            <a:pPr marL="457200" indent="-457200">
              <a:buFontTx/>
              <a:buAutoNum type="arabicPeriod"/>
              <a:defRPr/>
            </a:pPr>
            <a:r>
              <a:rPr lang="de-DE" sz="2800" dirty="0"/>
              <a:t>Aufnahme in die Oberstufe (1/2)</a:t>
            </a:r>
          </a:p>
          <a:p>
            <a:pPr marL="457200" indent="-457200">
              <a:buFontTx/>
              <a:buAutoNum type="arabicPeriod"/>
              <a:defRPr/>
            </a:pPr>
            <a:r>
              <a:rPr lang="de-DE" sz="2800" dirty="0"/>
              <a:t>Organisation der Oberstufe</a:t>
            </a:r>
          </a:p>
          <a:p>
            <a:pPr marL="457200" indent="-457200">
              <a:buFontTx/>
              <a:buAutoNum type="arabicPeriod"/>
              <a:defRPr/>
            </a:pPr>
            <a:r>
              <a:rPr lang="de-DE" sz="2800" dirty="0"/>
              <a:t>Erwerb verschiedener Schulabschlüsse</a:t>
            </a:r>
          </a:p>
          <a:p>
            <a:pPr marL="457200" indent="-457200">
              <a:buFontTx/>
              <a:buAutoNum type="arabicPeriod"/>
              <a:defRPr/>
            </a:pPr>
            <a:r>
              <a:rPr lang="de-DE" sz="2800" dirty="0"/>
              <a:t>Schulischer Teil der Fachhochschulreife</a:t>
            </a:r>
          </a:p>
          <a:p>
            <a:pPr marL="457200" indent="-457200">
              <a:buFontTx/>
              <a:buAutoNum type="arabicPeriod"/>
              <a:defRPr/>
            </a:pPr>
            <a:r>
              <a:rPr lang="de-DE" sz="2800" dirty="0"/>
              <a:t>Profile 2020/2021</a:t>
            </a:r>
          </a:p>
          <a:p>
            <a:pPr marL="457200" indent="-457200">
              <a:buFontTx/>
              <a:buAutoNum type="arabicPeriod"/>
              <a:defRPr/>
            </a:pPr>
            <a:r>
              <a:rPr lang="de-DE" sz="2800" dirty="0"/>
              <a:t>Vorstellung der verschiedenen Profile</a:t>
            </a:r>
          </a:p>
          <a:p>
            <a:pPr marL="457200" indent="-457200">
              <a:buFontTx/>
              <a:buAutoNum type="arabicPeriod"/>
              <a:defRPr/>
            </a:pPr>
            <a:r>
              <a:rPr lang="de-DE" sz="2800" dirty="0"/>
              <a:t>Erwerb der Latina</a:t>
            </a:r>
          </a:p>
          <a:p>
            <a:pPr marL="457200" indent="-457200">
              <a:buFontTx/>
              <a:buAutoNum type="arabicPeriod"/>
              <a:defRPr/>
            </a:pPr>
            <a:r>
              <a:rPr lang="de-DE" sz="2800" dirty="0"/>
              <a:t>Erreichen verschiedener Sprachniveaus</a:t>
            </a:r>
          </a:p>
          <a:p>
            <a:pPr marL="457200" indent="-457200">
              <a:buFontTx/>
              <a:buAutoNum type="arabicPeriod"/>
              <a:defRPr/>
            </a:pPr>
            <a:r>
              <a:rPr lang="de-DE" sz="2800" dirty="0"/>
              <a:t>Leistungsbewertung</a:t>
            </a:r>
          </a:p>
          <a:p>
            <a:pPr marL="457200" indent="-457200">
              <a:buFontTx/>
              <a:buAutoNum type="arabicPeriod"/>
              <a:defRPr/>
            </a:pPr>
            <a:r>
              <a:rPr lang="de-DE" sz="2800" dirty="0"/>
              <a:t>Versäumnisse</a:t>
            </a:r>
          </a:p>
          <a:p>
            <a:pPr marL="457200" indent="-457200">
              <a:buFontTx/>
              <a:buAutoNum type="arabicPeriod"/>
              <a:defRPr/>
            </a:pPr>
            <a:r>
              <a:rPr lang="de-DE" sz="2800" dirty="0"/>
              <a:t>Wahl der Prüfungsfächer (1/2)</a:t>
            </a:r>
          </a:p>
          <a:p>
            <a:pPr marL="457200" indent="-457200">
              <a:buFontTx/>
              <a:buAutoNum type="arabicPeriod"/>
              <a:defRPr/>
            </a:pPr>
            <a:r>
              <a:rPr lang="de-DE" sz="2800" dirty="0"/>
              <a:t>Abitur: Gesamtqualifikation (1/2/3)</a:t>
            </a:r>
          </a:p>
          <a:p>
            <a:endParaRPr lang="de-DE" sz="3000" dirty="0"/>
          </a:p>
        </p:txBody>
      </p:sp>
      <p:pic>
        <p:nvPicPr>
          <p:cNvPr id="7" name="Picture 2" descr="f-logo-norm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6837" y="5724525"/>
            <a:ext cx="2697163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117018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de-DE" altLang="de-DE" sz="2800" b="1" dirty="0"/>
              <a:t>Gesellschaftswissenschaftliches Profil: G</a:t>
            </a:r>
            <a:r>
              <a:rPr lang="de-DE" altLang="de-DE" sz="2800" b="1" u="sng" dirty="0"/>
              <a:t>eografie</a:t>
            </a:r>
            <a:endParaRPr lang="de-DE" sz="2800" b="1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5616210"/>
              </p:ext>
            </p:extLst>
          </p:nvPr>
        </p:nvGraphicFramePr>
        <p:xfrm>
          <a:off x="457200" y="836712"/>
          <a:ext cx="8229600" cy="56460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85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 1.1 + 1.2</a:t>
                      </a:r>
                    </a:p>
                  </a:txBody>
                  <a:tcPr marL="91403" marR="91403" marT="45726" marB="457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Q 1.1 + 1.2</a:t>
                      </a:r>
                    </a:p>
                  </a:txBody>
                  <a:tcPr marL="91493" marR="91493" marT="45692" marB="4569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Q 2.1 + 2.2</a:t>
                      </a:r>
                    </a:p>
                  </a:txBody>
                  <a:tcPr marL="91413" marR="91413" marT="45730" marB="4573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44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Deutsch (3) KF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Mathematik (3) KF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Englisch (3) KF</a:t>
                      </a:r>
                    </a:p>
                  </a:txBody>
                  <a:tcPr marL="91403" marR="91403" marT="45726" marB="4572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Deutsch (4) KF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Mathematik (4) KF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Englisch (4) KF</a:t>
                      </a:r>
                    </a:p>
                  </a:txBody>
                  <a:tcPr marL="91493" marR="91493" marT="45692" marB="45692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Deutsch (4) KF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Mathematik (4) KF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Englisch (4) KF</a:t>
                      </a:r>
                    </a:p>
                  </a:txBody>
                  <a:tcPr marL="91413" marR="91413" marT="45730" marB="4573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 weitere Fremdsprache:</a:t>
                      </a:r>
                      <a:b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F, L, </a:t>
                      </a:r>
                      <a:r>
                        <a:rPr kumimoji="0" lang="de-DE" sz="16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Spa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(3/4)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6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de-DE" sz="16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(2)</a:t>
                      </a:r>
                    </a:p>
                  </a:txBody>
                  <a:tcPr marL="91403" marR="91403" marT="45726" marB="4572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[Fremdsprache</a:t>
                      </a:r>
                      <a:b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fortgeführt (3/4)]*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de-DE" sz="16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de-DE" sz="16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(2)</a:t>
                      </a:r>
                    </a:p>
                  </a:txBody>
                  <a:tcPr marL="91493" marR="91493" marT="45692" marB="45692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[Fremdsprache</a:t>
                      </a:r>
                      <a:b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fortgeführt (3/4)]*</a:t>
                      </a:r>
                    </a:p>
                  </a:txBody>
                  <a:tcPr marL="91413" marR="91413" marT="45730" marB="4573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de-DE" sz="18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Geografie</a:t>
                      </a:r>
                      <a:r>
                        <a:rPr kumimoji="0" lang="de-D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(3) = PGF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 (3)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6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WiPo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(3)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Religion/Philosophie (2)</a:t>
                      </a:r>
                    </a:p>
                  </a:txBody>
                  <a:tcPr marL="91403" marR="91403" marT="45726" marB="4572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de-DE" sz="18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Geografie</a:t>
                      </a:r>
                      <a:r>
                        <a:rPr kumimoji="0" lang="de-D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(4) = PGF</a:t>
                      </a:r>
                      <a:endParaRPr kumimoji="0" lang="de-DE" sz="18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 (2)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6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WiPo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(2)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Rel./Phil. (2) </a:t>
                      </a:r>
                      <a:endParaRPr kumimoji="0" lang="de-DE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93" marR="91493" marT="45692" marB="45692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de-DE" sz="18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Geografie</a:t>
                      </a:r>
                      <a:r>
                        <a:rPr kumimoji="0" lang="de-D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(4) = PGF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 (2)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6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WiPo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(2)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Rel./Phil. (2)</a:t>
                      </a:r>
                    </a:p>
                  </a:txBody>
                  <a:tcPr marL="91413" marR="91413" marT="45730" marB="4573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64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Bio (3)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6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Chem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de-DE" sz="16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Phys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/Informatik (3)</a:t>
                      </a:r>
                      <a:endParaRPr kumimoji="0" lang="de-DE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03" marR="91403" marT="45726" marB="4572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Bio (3)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Chem./Phys./Inf.</a:t>
                      </a:r>
                      <a:b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de-DE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(Fortführung aus E Jg.) </a:t>
                      </a:r>
                      <a:br>
                        <a:rPr kumimoji="0" lang="de-DE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6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oder*</a:t>
                      </a:r>
                      <a:endParaRPr kumimoji="0" lang="de-DE" sz="1200" b="1" i="0" u="sng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Bio (3)</a:t>
                      </a:r>
                      <a:r>
                        <a:rPr kumimoji="0" lang="de-DE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 weitere FS* (3/4) aus E Jg.</a:t>
                      </a:r>
                    </a:p>
                  </a:txBody>
                  <a:tcPr marL="91493" marR="91493" marT="45692" marB="45692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Fächer werden aus Q1 </a:t>
                      </a:r>
                      <a:b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weitergeführt</a:t>
                      </a:r>
                    </a:p>
                  </a:txBody>
                  <a:tcPr marL="91413" marR="91413" marT="45730" marB="4573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8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Sport (2) (+ </a:t>
                      </a:r>
                      <a:r>
                        <a:rPr kumimoji="0" lang="de-DE" sz="16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SpTh</a:t>
                      </a:r>
                      <a:r>
                        <a:rPr kumimoji="0" lang="de-DE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1)</a:t>
                      </a:r>
                      <a:endParaRPr kumimoji="0" lang="de-DE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03" marR="91403" marT="45726" marB="4572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Sport (2) (+ </a:t>
                      </a:r>
                      <a:r>
                        <a:rPr kumimoji="0" lang="de-DE" sz="16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SpTh</a:t>
                      </a:r>
                      <a:r>
                        <a:rPr kumimoji="0" lang="de-DE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2)</a:t>
                      </a:r>
                      <a:endParaRPr kumimoji="0" lang="de-DE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93" marR="91493" marT="45692" marB="45692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Sport (2) (+ </a:t>
                      </a:r>
                      <a:r>
                        <a:rPr kumimoji="0" lang="de-DE" sz="16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SpTh</a:t>
                      </a:r>
                      <a:r>
                        <a:rPr kumimoji="0" lang="de-DE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2)</a:t>
                      </a:r>
                      <a:endParaRPr kumimoji="0" lang="de-DE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13" marR="91413" marT="45730" marB="4573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014419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de-DE" altLang="de-DE" sz="2800" b="1" dirty="0"/>
              <a:t>Sprachliches Profil: </a:t>
            </a:r>
            <a:r>
              <a:rPr lang="de-DE" altLang="de-DE" sz="2800" b="1" u="sng" dirty="0"/>
              <a:t>Englisch</a:t>
            </a:r>
            <a:endParaRPr lang="de-DE" sz="2800" b="1" u="sng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6644624"/>
              </p:ext>
            </p:extLst>
          </p:nvPr>
        </p:nvGraphicFramePr>
        <p:xfrm>
          <a:off x="457200" y="836712"/>
          <a:ext cx="8229600" cy="4720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85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 1.1 + 1.2</a:t>
                      </a:r>
                    </a:p>
                  </a:txBody>
                  <a:tcPr marL="91403" marR="91403" marT="45726" marB="457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Q 1.1 + 1.2</a:t>
                      </a:r>
                    </a:p>
                  </a:txBody>
                  <a:tcPr marL="91493" marR="91493" marT="45692" marB="4569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Q 2.1 + 2.2</a:t>
                      </a:r>
                    </a:p>
                  </a:txBody>
                  <a:tcPr marL="91413" marR="91413" marT="45730" marB="4573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44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Deutsch (3) KF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Mathematik (3) KF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Französisch/Latein (3) KF</a:t>
                      </a: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Deutsch (4) KF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Mathematik (4) KF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Französisch/Latein (4) KF</a:t>
                      </a:r>
                    </a:p>
                  </a:txBody>
                  <a:tcPr marL="91394" marR="91394" marT="45712" marB="45712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Deutsch (4) KF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Mathematik (4) KF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Französisch/Latein (4) KF</a:t>
                      </a:r>
                    </a:p>
                  </a:txBody>
                  <a:tcPr marL="91461" marR="91461" marT="45714" marB="45714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de-DE" sz="16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Englisch</a:t>
                      </a:r>
                      <a:r>
                        <a:rPr kumimoji="0" 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(3) = PGF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Spanisch (3/4)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6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Mu /DSP (2)</a:t>
                      </a: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de-DE" sz="16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Englisch</a:t>
                      </a:r>
                      <a:r>
                        <a:rPr kumimoji="0" 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(4) = PGF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Spanisch (3/4)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6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Mu / DSP (2) </a:t>
                      </a:r>
                      <a:endParaRPr kumimoji="0" lang="de-DE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394" marR="91394" marT="45712" marB="45712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de-DE" sz="16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Englisch</a:t>
                      </a:r>
                      <a:r>
                        <a:rPr kumimoji="0" 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(4) = PGF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Spanisch (3/4)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</a:txBody>
                  <a:tcPr marL="91461" marR="91461" marT="45714" marB="45714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11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Geschichte (2)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de-DE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WiPo</a:t>
                      </a:r>
                      <a:r>
                        <a:rPr kumimoji="0" 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(2)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de-DE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Geo</a:t>
                      </a:r>
                      <a:r>
                        <a:rPr kumimoji="0" 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(2)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Religion/Philosophie (2)</a:t>
                      </a: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Geschichte (2)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6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WiPo</a:t>
                      </a:r>
                      <a:r>
                        <a:rPr kumimoji="0" lang="de-DE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(2) </a:t>
                      </a:r>
                      <a:r>
                        <a:rPr kumimoji="0" lang="de-DE" sz="10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(Verstärkungsstunden</a:t>
                      </a:r>
                      <a:r>
                        <a:rPr kumimoji="0" lang="de-DE" sz="12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6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</a:t>
                      </a:r>
                      <a:r>
                        <a:rPr kumimoji="0" lang="de-DE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Rel./Phil. (2) 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de-DE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394" marR="91394" marT="45712" marB="45712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Geschichte (2)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Geo</a:t>
                      </a: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(2)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Rel./Phil (2) </a:t>
                      </a:r>
                      <a:b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endParaRPr kumimoji="0" lang="de-DE" sz="1600" b="1" i="1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61" marR="91461" marT="45714" marB="45714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Bio (3)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Chem</a:t>
                      </a: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de-DE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Phys</a:t>
                      </a: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/Informatik (3)</a:t>
                      </a:r>
                      <a:endParaRPr kumimoji="0" lang="de-DE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de-DE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Bio (3</a:t>
                      </a:r>
                      <a:r>
                        <a:rPr kumimoji="0" lang="de-D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0" lang="de-DE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394" marR="91394" marT="45712" marB="45712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8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Bio (3)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12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61" marR="91461" marT="45714" marB="45714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8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Sport (2) (+ </a:t>
                      </a:r>
                      <a:r>
                        <a:rPr kumimoji="0" lang="de-DE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SpTh</a:t>
                      </a: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1)</a:t>
                      </a:r>
                      <a:endParaRPr kumimoji="0" lang="de-DE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Sport (2) (+ </a:t>
                      </a:r>
                      <a:r>
                        <a:rPr kumimoji="0" lang="de-DE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SpTh</a:t>
                      </a: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2)</a:t>
                      </a:r>
                      <a:endParaRPr kumimoji="0" lang="de-DE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394" marR="91394" marT="45712" marB="45712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Sport (2) (+ </a:t>
                      </a:r>
                      <a:r>
                        <a:rPr kumimoji="0" lang="de-DE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SpTh</a:t>
                      </a: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2)</a:t>
                      </a:r>
                      <a:endParaRPr kumimoji="0" lang="de-DE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61" marR="91461" marT="45714" marB="45714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27301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de-DE" altLang="de-DE" sz="2800" b="1" dirty="0"/>
              <a:t>Ästhetisches Profil:  </a:t>
            </a:r>
            <a:r>
              <a:rPr lang="de-DE" altLang="de-DE" sz="2800" b="1" u="sng" dirty="0"/>
              <a:t>Kunst</a:t>
            </a:r>
            <a:endParaRPr lang="de-DE" sz="2800" b="1" u="sng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8654408"/>
              </p:ext>
            </p:extLst>
          </p:nvPr>
        </p:nvGraphicFramePr>
        <p:xfrm>
          <a:off x="457200" y="692696"/>
          <a:ext cx="8229600" cy="5811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85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 1.1 + 1.2</a:t>
                      </a:r>
                    </a:p>
                  </a:txBody>
                  <a:tcPr marL="91403" marR="91403" marT="45726" marB="457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Q 1.1 + 1.2</a:t>
                      </a:r>
                    </a:p>
                  </a:txBody>
                  <a:tcPr marL="91493" marR="91493" marT="45692" marB="4569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Q 2.1 + 2.2</a:t>
                      </a:r>
                    </a:p>
                  </a:txBody>
                  <a:tcPr marL="91413" marR="91413" marT="45730" marB="4573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44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Deutsch (3) KF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Mathematik (3) KF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Englisch (3) KF</a:t>
                      </a:r>
                    </a:p>
                  </a:txBody>
                  <a:tcPr marL="91496" marR="91496" marT="45732" marB="45732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Deutsch (4) KF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Mathematik (4) KF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Englisch (4) KF</a:t>
                      </a:r>
                    </a:p>
                  </a:txBody>
                  <a:tcPr marL="91422" marR="91422" marT="45722" marB="45722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Deutsch (4) KF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Mathematik (4) KF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Englisch (4) KF</a:t>
                      </a:r>
                    </a:p>
                  </a:txBody>
                  <a:tcPr marL="91457" marR="91457" marT="45739" marB="45739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 weitere Fremdsprache:</a:t>
                      </a:r>
                      <a:b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F, L, </a:t>
                      </a:r>
                      <a:r>
                        <a:rPr kumimoji="0" lang="de-DE" sz="16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Spa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(3/4)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de-DE" sz="1600" b="1" i="0" u="sng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Kunst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(3) = PGF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DSP</a:t>
                      </a:r>
                    </a:p>
                  </a:txBody>
                  <a:tcPr marL="91496" marR="91496" marT="45732" marB="45732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[Fremdsprache</a:t>
                      </a:r>
                      <a:b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fortgeführt (3/4)]*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600" b="1" i="0" u="sng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Kunst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(4) = PGF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DSP</a:t>
                      </a:r>
                    </a:p>
                  </a:txBody>
                  <a:tcPr marL="91422" marR="91422" marT="45722" marB="45722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[Fremdsprache</a:t>
                      </a:r>
                      <a:b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fortgeführt (3/4)]*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de-DE" sz="1600" b="1" i="0" u="sng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Kunst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(4) = PGF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DSP</a:t>
                      </a:r>
                    </a:p>
                  </a:txBody>
                  <a:tcPr marL="91457" marR="91457" marT="45739" marB="45739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32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Geschichte (2)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6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6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WiPo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Religion/Philosophie (2)</a:t>
                      </a:r>
                    </a:p>
                  </a:txBody>
                  <a:tcPr marL="91496" marR="91496" marT="45732" marB="45732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Geschichte (2)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6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WiPo</a:t>
                      </a:r>
                      <a:r>
                        <a:rPr kumimoji="0" lang="de-DE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(2) </a:t>
                      </a:r>
                      <a:r>
                        <a:rPr kumimoji="0" lang="de-DE" sz="12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(Verstärkungsstunden)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6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</a:t>
                      </a:r>
                      <a:endParaRPr kumimoji="0" lang="de-DE" sz="16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Rel./Phil. (2)</a:t>
                      </a:r>
                      <a:endParaRPr kumimoji="0" lang="de-DE" sz="12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2" marR="91422" marT="45722" marB="45722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Geschichte (2)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6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(2) </a:t>
                      </a:r>
                    </a:p>
                  </a:txBody>
                  <a:tcPr marL="91457" marR="91457" marT="45739" marB="45739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64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Bio (3)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de-DE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Chem</a:t>
                      </a: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de-DE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Phys</a:t>
                      </a: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/Informatik (3)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1496" marR="91496" marT="45732" marB="45732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Bio (3)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Chem./Phys./Inf.</a:t>
                      </a:r>
                      <a:b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(Fortführung aus E Jg.) </a:t>
                      </a:r>
                      <a:b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de-DE" sz="16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oder*</a:t>
                      </a:r>
                      <a:endParaRPr kumimoji="0" lang="de-DE" sz="1200" b="1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Bio (3)</a:t>
                      </a: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1 weitere FS* (3/4) aus E Jg.</a:t>
                      </a:r>
                      <a:endParaRPr kumimoji="0" lang="de-DE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2" marR="91422" marT="45722" marB="45722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Fächer werden aus Q1 </a:t>
                      </a:r>
                      <a:b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weitergeführt</a:t>
                      </a:r>
                      <a:endParaRPr kumimoji="0" lang="de-DE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7" marR="91457" marT="45739" marB="45739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8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Sport (2) </a:t>
                      </a: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(+ </a:t>
                      </a:r>
                      <a:r>
                        <a:rPr kumimoji="0" lang="de-DE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SpTh</a:t>
                      </a: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1)</a:t>
                      </a:r>
                      <a:endParaRPr kumimoji="0" lang="de-DE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96" marR="91496" marT="45732" marB="45732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Sport (2) </a:t>
                      </a: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(+ </a:t>
                      </a:r>
                      <a:r>
                        <a:rPr kumimoji="0" lang="de-DE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SpTh</a:t>
                      </a: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2)</a:t>
                      </a:r>
                      <a:endParaRPr kumimoji="0" lang="de-DE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22" marR="91422" marT="45722" marB="45722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Sport (2) </a:t>
                      </a: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(+ </a:t>
                      </a:r>
                      <a:r>
                        <a:rPr kumimoji="0" lang="de-DE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SpTh</a:t>
                      </a: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2)</a:t>
                      </a:r>
                      <a:endParaRPr kumimoji="0" lang="de-DE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57" marR="91457" marT="45739" marB="45739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41117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de-DE" b="1" dirty="0"/>
              <a:t>Erwerb der Latina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de-DE" altLang="de-DE" sz="2800" b="1" dirty="0"/>
              <a:t>Kleines  Latinum:</a:t>
            </a:r>
            <a:br>
              <a:rPr lang="de-DE" altLang="de-DE" sz="2800" b="1" dirty="0"/>
            </a:br>
            <a:r>
              <a:rPr lang="de-DE" altLang="de-DE" sz="2800" dirty="0"/>
              <a:t>Unterricht in Latein von Klasse 6 - 9</a:t>
            </a:r>
            <a:br>
              <a:rPr lang="de-DE" altLang="de-DE" sz="2800" dirty="0"/>
            </a:br>
            <a:endParaRPr lang="de-DE" altLang="de-DE" sz="2800" dirty="0"/>
          </a:p>
          <a:p>
            <a:r>
              <a:rPr lang="de-DE" altLang="de-DE" sz="2800" b="1" dirty="0"/>
              <a:t>Latinum:</a:t>
            </a:r>
            <a:r>
              <a:rPr lang="de-DE" altLang="de-DE" sz="2800" dirty="0"/>
              <a:t/>
            </a:r>
            <a:br>
              <a:rPr lang="de-DE" altLang="de-DE" sz="2800" dirty="0"/>
            </a:br>
            <a:r>
              <a:rPr lang="de-DE" altLang="de-DE" sz="2800" dirty="0"/>
              <a:t>Unterricht in Latein von Klasse 6 bis Ende E-Phase</a:t>
            </a:r>
            <a:br>
              <a:rPr lang="de-DE" altLang="de-DE" sz="2800" dirty="0"/>
            </a:br>
            <a:endParaRPr lang="de-DE" altLang="de-DE" sz="2800" dirty="0"/>
          </a:p>
          <a:p>
            <a:r>
              <a:rPr lang="de-DE" altLang="de-DE" sz="2800" b="1" dirty="0"/>
              <a:t>Großes Latinum:</a:t>
            </a:r>
            <a:r>
              <a:rPr lang="de-DE" altLang="de-DE" sz="2800" dirty="0"/>
              <a:t/>
            </a:r>
            <a:br>
              <a:rPr lang="de-DE" altLang="de-DE" sz="2800" dirty="0"/>
            </a:br>
            <a:r>
              <a:rPr lang="de-DE" altLang="de-DE" sz="2800" dirty="0"/>
              <a:t>Unterricht in Latein von Klasse 6 bis zum Abitur </a:t>
            </a:r>
          </a:p>
          <a:p>
            <a:endParaRPr lang="de-DE" sz="3000" dirty="0"/>
          </a:p>
        </p:txBody>
      </p:sp>
      <p:pic>
        <p:nvPicPr>
          <p:cNvPr id="7" name="Picture 2" descr="f-logo-norm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6837" y="5724525"/>
            <a:ext cx="2697163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989813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ln>
            <a:noFill/>
          </a:ln>
        </p:spPr>
        <p:txBody>
          <a:bodyPr>
            <a:noAutofit/>
          </a:bodyPr>
          <a:lstStyle/>
          <a:p>
            <a:pPr algn="l"/>
            <a:r>
              <a:rPr lang="de-DE" sz="3600" b="1" dirty="0"/>
              <a:t>Erreichen verschiedener Sprachniveaus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196752"/>
            <a:ext cx="8352928" cy="5069160"/>
          </a:xfrm>
        </p:spPr>
        <p:txBody>
          <a:bodyPr>
            <a:normAutofit/>
          </a:bodyPr>
          <a:lstStyle/>
          <a:p>
            <a:r>
              <a:rPr lang="de-DE" sz="1800" dirty="0"/>
              <a:t>Das am Ende der Qualifikationsphase (Q2.2) in den Fremdsprachen auf der Grundlage des </a:t>
            </a:r>
            <a:r>
              <a:rPr lang="de-DE" sz="1800" b="1" u="sng" dirty="0"/>
              <a:t>„Gemeinsamen Europäischen Referenzrahmens für Sprachen“ </a:t>
            </a:r>
            <a:r>
              <a:rPr lang="de-DE" sz="1800" dirty="0"/>
              <a:t>(</a:t>
            </a:r>
            <a:r>
              <a:rPr lang="de-DE" sz="1800" b="1" dirty="0"/>
              <a:t>GER</a:t>
            </a:r>
            <a:r>
              <a:rPr lang="de-DE" sz="1800" dirty="0"/>
              <a:t>) erreichte Niveau wird entsprechend den Bildungsstandards für die Allgemeine Hochschulreife oder den „Einheitlichen Prüfungsanforderungen in der Abiturprüfung“ (EPA) auf dem Abiturzeugnis ausgewiesen, sofern </a:t>
            </a:r>
            <a:r>
              <a:rPr lang="de-DE" sz="1800" u="sng" dirty="0"/>
              <a:t>in den letzten beiden Schulhalbjahren der Qualifikationsphase (Q2.1/Q2.2)</a:t>
            </a:r>
            <a:r>
              <a:rPr lang="de-DE" sz="1800" dirty="0"/>
              <a:t> </a:t>
            </a:r>
            <a:br>
              <a:rPr lang="de-DE" sz="1800" dirty="0"/>
            </a:br>
            <a:r>
              <a:rPr lang="de-DE" sz="1800" b="1" dirty="0">
                <a:solidFill>
                  <a:srgbClr val="FF0000"/>
                </a:solidFill>
              </a:rPr>
              <a:t>in der Summe mindestens 10 Punkte</a:t>
            </a:r>
            <a:r>
              <a:rPr lang="de-DE" sz="1800" dirty="0"/>
              <a:t> erreicht wurden.</a:t>
            </a:r>
            <a:br>
              <a:rPr lang="de-DE" sz="1800" dirty="0"/>
            </a:br>
            <a:r>
              <a:rPr lang="de-DE" dirty="0">
                <a:solidFill>
                  <a:srgbClr val="000000"/>
                </a:solidFill>
                <a:latin typeface="Arial"/>
              </a:rPr>
              <a:t>	</a:t>
            </a:r>
          </a:p>
          <a:p>
            <a:endParaRPr lang="de-DE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327476"/>
              </p:ext>
            </p:extLst>
          </p:nvPr>
        </p:nvGraphicFramePr>
        <p:xfrm>
          <a:off x="899592" y="3284984"/>
          <a:ext cx="6096000" cy="259534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5628">
                <a:tc rowSpan="2">
                  <a:txBody>
                    <a:bodyPr/>
                    <a:lstStyle/>
                    <a:p>
                      <a:pPr algn="ctr"/>
                      <a:r>
                        <a:rPr lang="de-DE" sz="4000" u="none" strike="noStrike" kern="1200" baseline="0" dirty="0"/>
                        <a:t>GER </a:t>
                      </a:r>
                      <a:r>
                        <a:rPr lang="de-DE" sz="1400" u="none" strike="noStrike" kern="1200" baseline="0" dirty="0"/>
                        <a:t>  </a:t>
                      </a:r>
                    </a:p>
                    <a:p>
                      <a:endParaRPr lang="de-DE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de-DE" sz="1400" u="none" strike="noStrike" baseline="0" dirty="0"/>
                        <a:t>Erhöhtes</a:t>
                      </a:r>
                      <a:br>
                        <a:rPr lang="de-DE" sz="1400" u="none" strike="noStrike" baseline="0" dirty="0"/>
                      </a:br>
                      <a:r>
                        <a:rPr lang="de-DE" sz="1400" u="none" strike="noStrike" baseline="0" dirty="0"/>
                        <a:t>Anforderungsniveau </a:t>
                      </a:r>
                    </a:p>
                    <a:p>
                      <a:r>
                        <a:rPr lang="de-DE" sz="1400" u="none" strike="noStrike" baseline="0" dirty="0"/>
                        <a:t>(Kernfach, Profilfach) </a:t>
                      </a:r>
                    </a:p>
                    <a:p>
                      <a:r>
                        <a:rPr lang="de-DE" sz="1400" u="none" strike="noStrike" baseline="0" dirty="0"/>
                        <a:t>  </a:t>
                      </a:r>
                    </a:p>
                    <a:p>
                      <a:endParaRPr lang="de-DE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u="none" strike="noStrike" baseline="0" dirty="0"/>
                        <a:t>Grundlegendes Anforderungsniveau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17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u="none" strike="noStrike" baseline="0" dirty="0"/>
                        <a:t>aus der </a:t>
                      </a:r>
                      <a:br>
                        <a:rPr lang="de-DE" sz="1200" b="1" u="none" strike="noStrike" baseline="0" dirty="0"/>
                      </a:br>
                      <a:r>
                        <a:rPr lang="de-DE" sz="1200" b="1" u="none" strike="noStrike" baseline="0" dirty="0"/>
                        <a:t>Sek. I  fort-</a:t>
                      </a:r>
                      <a:br>
                        <a:rPr lang="de-DE" sz="1200" b="1" u="none" strike="noStrike" baseline="0" dirty="0"/>
                      </a:br>
                      <a:r>
                        <a:rPr lang="de-DE" sz="1200" b="1" u="none" strike="noStrike" baseline="0" dirty="0"/>
                        <a:t>geführt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 der Sek. II neu </a:t>
                      </a:r>
                      <a:r>
                        <a:rPr lang="de-DE" sz="1200" b="1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be-gonnen</a:t>
                      </a:r>
                      <a:r>
                        <a:rPr lang="de-DE" sz="1200" b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de-DE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422">
                <a:tc>
                  <a:txBody>
                    <a:bodyPr/>
                    <a:lstStyle/>
                    <a:p>
                      <a:r>
                        <a:rPr lang="de-DE" sz="1600" b="1" i="1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Englisch</a:t>
                      </a:r>
                      <a:r>
                        <a:rPr lang="de-DE" sz="1600" b="0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1" i="1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B2/C1 </a:t>
                      </a:r>
                      <a:r>
                        <a:rPr lang="de-DE" sz="1600" b="0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 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sz="1600" b="1" i="1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      B2</a:t>
                      </a:r>
                      <a:r>
                        <a:rPr lang="de-DE" sz="1600" b="0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 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de-DE" sz="1600" b="1" i="1" u="none" strike="noStrike" kern="1200" baseline="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Französisch, Spanisch *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1" i="1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/>
                      </a:r>
                      <a:br>
                        <a:rPr lang="de-DE" sz="1600" b="1" i="1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de-DE" sz="1600" b="1" i="1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B2 </a:t>
                      </a:r>
                      <a:r>
                        <a:rPr lang="de-DE" sz="1600" b="0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 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sz="1600" b="1" i="1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/>
                      </a:r>
                      <a:br>
                        <a:rPr lang="de-DE" sz="1600" b="1" i="1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de-DE" sz="1600" b="1" i="1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      B2           B1*</a:t>
                      </a:r>
                      <a:endParaRPr lang="de-DE" sz="1600" b="0" i="0" u="none" strike="noStrike" baseline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877272"/>
            <a:ext cx="2693987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0980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de-DE" altLang="de-DE" b="1" dirty="0"/>
              <a:t>Leistungsbewertung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r>
              <a:rPr lang="de-DE" altLang="de-DE" sz="2800" b="1" dirty="0"/>
              <a:t>Klassenarbeiten</a:t>
            </a:r>
            <a:r>
              <a:rPr lang="de-DE" altLang="de-DE" sz="2800" dirty="0"/>
              <a:t> dauern, wenn nicht anders festgelegt, grundsätzlich </a:t>
            </a:r>
            <a:br>
              <a:rPr lang="de-DE" altLang="de-DE" sz="2800" dirty="0"/>
            </a:br>
            <a:r>
              <a:rPr lang="de-DE" altLang="de-DE" sz="2800" dirty="0"/>
              <a:t>90 Minuten.</a:t>
            </a:r>
          </a:p>
          <a:p>
            <a:r>
              <a:rPr lang="de-DE" altLang="de-DE" sz="2800" dirty="0"/>
              <a:t>In der </a:t>
            </a:r>
            <a:r>
              <a:rPr lang="de-DE" altLang="de-DE" sz="2800" b="1" dirty="0"/>
              <a:t>Einführungsphase (E-Jg.) </a:t>
            </a:r>
            <a:r>
              <a:rPr lang="de-DE" altLang="de-DE" sz="2800" dirty="0"/>
              <a:t>werden 28 Leistungsnachweise erbracht, davon mindestens 20 Klassenarbeiten. </a:t>
            </a:r>
          </a:p>
          <a:p>
            <a:r>
              <a:rPr lang="de-DE" altLang="de-DE" sz="2800" dirty="0"/>
              <a:t>Im </a:t>
            </a:r>
            <a:r>
              <a:rPr lang="de-DE" altLang="de-DE" sz="2800" b="1" dirty="0"/>
              <a:t>ersten Jahr der Qualifikationsphase (Q1) </a:t>
            </a:r>
            <a:r>
              <a:rPr lang="de-DE" altLang="de-DE" sz="2800" dirty="0"/>
              <a:t>werden 28 Leistungsnachweise erbracht, davon mindestens 17 Klassenarbeiten.</a:t>
            </a:r>
          </a:p>
          <a:p>
            <a:r>
              <a:rPr lang="de-DE" altLang="de-DE" sz="2800" dirty="0"/>
              <a:t>Im </a:t>
            </a:r>
            <a:r>
              <a:rPr lang="de-DE" altLang="de-DE" sz="2800" b="1" dirty="0"/>
              <a:t>zweiten Jahr der Qualifikationsphase (Q2) </a:t>
            </a:r>
            <a:r>
              <a:rPr lang="de-DE" altLang="de-DE" sz="2800" dirty="0"/>
              <a:t>werden 18 Leistungsnachweise erbracht, davon mindestens 15 Klassenarbeiten.</a:t>
            </a:r>
          </a:p>
          <a:p>
            <a:r>
              <a:rPr lang="de-DE" altLang="de-DE" sz="2800" dirty="0"/>
              <a:t>In den Fächern, die in der Einführungsphase auf ein </a:t>
            </a:r>
            <a:r>
              <a:rPr lang="de-DE" altLang="de-DE" sz="2800" b="1" u="sng" dirty="0"/>
              <a:t>erhöhtes Anforderungsniveau</a:t>
            </a:r>
            <a:r>
              <a:rPr lang="de-DE" altLang="de-DE" sz="2800" u="sng" dirty="0"/>
              <a:t> (3-stündig) </a:t>
            </a:r>
            <a:r>
              <a:rPr lang="de-DE" altLang="de-DE" sz="2800" dirty="0"/>
              <a:t>hinführen und in der Qualifikationsphase auf </a:t>
            </a:r>
            <a:r>
              <a:rPr lang="de-DE" altLang="de-DE" sz="2800" b="1" u="sng" dirty="0"/>
              <a:t>erhöhtem Niveau </a:t>
            </a:r>
            <a:r>
              <a:rPr lang="de-DE" altLang="de-DE" sz="2800" u="sng" dirty="0"/>
              <a:t>(4-stündig) </a:t>
            </a:r>
            <a:r>
              <a:rPr lang="de-DE" altLang="de-DE" sz="2800" dirty="0"/>
              <a:t>unterrichtet werden </a:t>
            </a:r>
            <a:r>
              <a:rPr lang="de-DE" altLang="de-DE" sz="2800" b="1" dirty="0"/>
              <a:t>(KF und PGF)</a:t>
            </a:r>
            <a:r>
              <a:rPr lang="de-DE" altLang="de-DE" sz="2800" dirty="0"/>
              <a:t>,</a:t>
            </a:r>
            <a:r>
              <a:rPr lang="de-DE" altLang="de-DE" sz="2800" b="1" dirty="0"/>
              <a:t> </a:t>
            </a:r>
            <a:r>
              <a:rPr lang="de-DE" altLang="de-DE" sz="2800" dirty="0"/>
              <a:t>werden in der Einführungsphase und in den ersten drei Halbjahren der Qualifikationsphase (Q1.1- Q 2.1) </a:t>
            </a:r>
            <a:r>
              <a:rPr lang="de-DE" altLang="de-DE" sz="2800" u="sng" dirty="0"/>
              <a:t>mindestens je eine Klassenarbeit</a:t>
            </a:r>
            <a:r>
              <a:rPr lang="de-DE" altLang="de-DE" sz="2800" dirty="0"/>
              <a:t> geschrieben.</a:t>
            </a:r>
          </a:p>
          <a:p>
            <a:r>
              <a:rPr lang="de-DE" altLang="de-DE" sz="2800" dirty="0"/>
              <a:t>Jeder Schüler/jede Schülerin muss im Laufe der </a:t>
            </a:r>
            <a:r>
              <a:rPr lang="de-DE" altLang="de-DE" sz="2800" b="1" dirty="0"/>
              <a:t>Qualifikationsphase</a:t>
            </a:r>
            <a:r>
              <a:rPr lang="de-DE" altLang="de-DE" sz="2800" dirty="0"/>
              <a:t> </a:t>
            </a:r>
            <a:r>
              <a:rPr lang="de-DE" altLang="de-DE" sz="2800" u="sng" dirty="0"/>
              <a:t>in zwei verschiedenen Fächern</a:t>
            </a:r>
            <a:r>
              <a:rPr lang="de-DE" altLang="de-DE" sz="2800" dirty="0"/>
              <a:t> eine </a:t>
            </a:r>
            <a:r>
              <a:rPr lang="de-DE" altLang="de-DE" sz="2800" b="1" dirty="0"/>
              <a:t>KEL</a:t>
            </a:r>
            <a:r>
              <a:rPr lang="de-DE" altLang="de-DE" sz="2800" dirty="0"/>
              <a:t> (= eine einer Klassenarbeit gleichwertige Leistung) erbringen.</a:t>
            </a:r>
            <a:endParaRPr lang="de-DE" sz="3000" dirty="0"/>
          </a:p>
        </p:txBody>
      </p:sp>
      <p:pic>
        <p:nvPicPr>
          <p:cNvPr id="7" name="Picture 2" descr="f-logo-norm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6837" y="5724525"/>
            <a:ext cx="2697163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1722881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de-DE" sz="4000" b="1" dirty="0"/>
              <a:t>Versäumnis</a:t>
            </a:r>
            <a:endParaRPr lang="de-DE" sz="4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>
              <a:defRPr/>
            </a:pPr>
            <a:r>
              <a:rPr lang="de-DE" sz="2800" b="1" dirty="0"/>
              <a:t>Bei vorsätzlichem Entzug der Leistungsfeststellung erfolgt die Bewertung mit  00 Punkten.</a:t>
            </a:r>
          </a:p>
          <a:p>
            <a:pPr marL="457200" lvl="1" indent="0">
              <a:buNone/>
              <a:defRPr/>
            </a:pPr>
            <a:r>
              <a:rPr lang="de-DE" sz="2400" dirty="0"/>
              <a:t>[Dies trifft auf Klassenarbeiten, Referate und KEL</a:t>
            </a:r>
            <a:br>
              <a:rPr lang="de-DE" sz="2400" dirty="0"/>
            </a:br>
            <a:r>
              <a:rPr lang="de-DE" sz="2400" dirty="0"/>
              <a:t>(= </a:t>
            </a:r>
            <a:r>
              <a:rPr lang="de-DE" sz="2400" b="1" dirty="0"/>
              <a:t>K</a:t>
            </a:r>
            <a:r>
              <a:rPr lang="de-DE" sz="2400" dirty="0"/>
              <a:t>lassenarbeits</a:t>
            </a:r>
            <a:r>
              <a:rPr lang="de-DE" sz="2400" b="1" dirty="0"/>
              <a:t>e</a:t>
            </a:r>
            <a:r>
              <a:rPr lang="de-DE" sz="2400" dirty="0"/>
              <a:t>rsatz</a:t>
            </a:r>
            <a:r>
              <a:rPr lang="de-DE" sz="2400" b="1" dirty="0"/>
              <a:t>l</a:t>
            </a:r>
            <a:r>
              <a:rPr lang="de-DE" sz="2400" dirty="0"/>
              <a:t>eistung) zu, </a:t>
            </a:r>
            <a:br>
              <a:rPr lang="de-DE" sz="2400" dirty="0"/>
            </a:br>
            <a:r>
              <a:rPr lang="de-DE" sz="2400" dirty="0"/>
              <a:t>bis 7:45h muss eine Entschuldigung/Anruf von den Erziehungsberechtigten im Sekretariat vorliegen!] </a:t>
            </a:r>
          </a:p>
          <a:p>
            <a:endParaRPr lang="de-DE" sz="3000" dirty="0"/>
          </a:p>
        </p:txBody>
      </p:sp>
      <p:pic>
        <p:nvPicPr>
          <p:cNvPr id="7" name="Picture 2" descr="f-logo-norm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6837" y="5724525"/>
            <a:ext cx="2697163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25399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de-DE" altLang="de-DE" b="1" dirty="0">
                <a:solidFill>
                  <a:srgbClr val="000000"/>
                </a:solidFill>
              </a:rPr>
              <a:t>Wahl der Prüfungsfächer (1)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r>
              <a:rPr lang="de-DE" altLang="de-DE" sz="2800" dirty="0"/>
              <a:t>Jeder Prüfling muss </a:t>
            </a:r>
            <a:r>
              <a:rPr lang="de-DE" altLang="de-DE" sz="2800" b="1" dirty="0"/>
              <a:t>vier</a:t>
            </a:r>
            <a:r>
              <a:rPr lang="de-DE" altLang="de-DE" sz="2800" dirty="0"/>
              <a:t>, in einigen Fällen auch </a:t>
            </a:r>
            <a:r>
              <a:rPr lang="de-DE" altLang="de-DE" sz="2800" b="1" dirty="0"/>
              <a:t>fünf</a:t>
            </a:r>
            <a:r>
              <a:rPr lang="de-DE" altLang="de-DE" sz="2800" dirty="0"/>
              <a:t> Prüfungen, ablegen.</a:t>
            </a:r>
            <a:br>
              <a:rPr lang="de-DE" altLang="de-DE" sz="2800" dirty="0"/>
            </a:br>
            <a:r>
              <a:rPr lang="de-DE" altLang="de-DE" sz="2800" dirty="0"/>
              <a:t>In </a:t>
            </a:r>
            <a:r>
              <a:rPr lang="de-DE" altLang="de-DE" sz="2800" b="1" dirty="0"/>
              <a:t>zwei</a:t>
            </a:r>
            <a:r>
              <a:rPr lang="de-DE" altLang="de-DE" sz="2800" dirty="0"/>
              <a:t> der drei </a:t>
            </a:r>
            <a:r>
              <a:rPr lang="de-DE" altLang="de-DE" sz="2800" b="1" dirty="0"/>
              <a:t>Kernfächer</a:t>
            </a:r>
            <a:r>
              <a:rPr lang="de-DE" altLang="de-DE" sz="2800" dirty="0"/>
              <a:t> (</a:t>
            </a:r>
            <a:r>
              <a:rPr lang="de-DE" altLang="de-DE" sz="2800" b="1" dirty="0"/>
              <a:t>schriftliche</a:t>
            </a:r>
            <a:r>
              <a:rPr lang="de-DE" altLang="de-DE" sz="2800" dirty="0"/>
              <a:t>, zentrale Prüfung) und dem </a:t>
            </a:r>
            <a:r>
              <a:rPr lang="de-DE" altLang="de-DE" sz="2800" b="1" dirty="0"/>
              <a:t>Profil gebenden Fach</a:t>
            </a:r>
            <a:r>
              <a:rPr lang="de-DE" altLang="de-DE" sz="2800" dirty="0"/>
              <a:t> (PGF) (</a:t>
            </a:r>
            <a:r>
              <a:rPr lang="de-DE" altLang="de-DE" sz="2800" b="1" dirty="0"/>
              <a:t>schriftliche</a:t>
            </a:r>
            <a:r>
              <a:rPr lang="de-DE" altLang="de-DE" sz="2800" dirty="0"/>
              <a:t>, dezentrale Prüfung) muss jeder sich prüfen lassen. Das </a:t>
            </a:r>
            <a:r>
              <a:rPr lang="de-DE" altLang="de-DE" sz="2800" b="1" dirty="0"/>
              <a:t>vierte und fünfte </a:t>
            </a:r>
            <a:r>
              <a:rPr lang="de-DE" altLang="de-DE" sz="2800" dirty="0"/>
              <a:t>Prüfungsfach wird </a:t>
            </a:r>
            <a:r>
              <a:rPr lang="de-DE" altLang="de-DE" sz="2800" b="1" dirty="0"/>
              <a:t>mündlich</a:t>
            </a:r>
            <a:r>
              <a:rPr lang="de-DE" altLang="de-DE" sz="2800" dirty="0"/>
              <a:t> geprüft.</a:t>
            </a:r>
          </a:p>
          <a:p>
            <a:r>
              <a:rPr lang="de-DE" altLang="de-DE" sz="2800" u="sng" dirty="0"/>
              <a:t>Alle Prüfungsfächer </a:t>
            </a:r>
            <a:r>
              <a:rPr lang="de-DE" altLang="de-DE" sz="2800" dirty="0"/>
              <a:t>müssen die folgenden drei </a:t>
            </a:r>
            <a:r>
              <a:rPr lang="de-DE" altLang="de-DE" sz="2800" b="1" dirty="0"/>
              <a:t>Aufgabenfelder (AF) </a:t>
            </a:r>
            <a:r>
              <a:rPr lang="de-DE" altLang="de-DE" sz="2800" u="sng" dirty="0"/>
              <a:t>abdecken</a:t>
            </a:r>
            <a:r>
              <a:rPr lang="de-DE" altLang="de-DE" sz="2800" b="1" dirty="0"/>
              <a:t>:</a:t>
            </a:r>
            <a:r>
              <a:rPr lang="de-DE" altLang="de-DE" sz="2800" dirty="0"/>
              <a:t/>
            </a:r>
            <a:br>
              <a:rPr lang="de-DE" altLang="de-DE" sz="2800" dirty="0"/>
            </a:br>
            <a:r>
              <a:rPr lang="de-DE" altLang="de-DE" sz="2800" dirty="0"/>
              <a:t>1. SPK/ 2. GSW/ 3. MNW – hier ist auch </a:t>
            </a:r>
            <a:r>
              <a:rPr lang="de-DE" altLang="de-DE" sz="2800" u="sng" dirty="0"/>
              <a:t>Informatik</a:t>
            </a:r>
            <a:r>
              <a:rPr lang="de-DE" altLang="de-DE" sz="2800" dirty="0"/>
              <a:t> möglich.</a:t>
            </a:r>
          </a:p>
          <a:p>
            <a:r>
              <a:rPr lang="de-DE" altLang="de-DE" sz="2800" b="1" dirty="0"/>
              <a:t>Durchgängige Belegung der Fächer </a:t>
            </a:r>
            <a:r>
              <a:rPr lang="de-DE" altLang="de-DE" sz="2800" dirty="0"/>
              <a:t>(E1.1– Q2.2)</a:t>
            </a:r>
          </a:p>
          <a:p>
            <a:r>
              <a:rPr lang="de-DE" altLang="de-DE" sz="2800" b="1" u="sng" dirty="0"/>
              <a:t>Sport</a:t>
            </a:r>
            <a:r>
              <a:rPr lang="de-DE" altLang="de-DE" sz="2800" dirty="0"/>
              <a:t> kann nur als viertes Prüfungsfach gewählt werden und deckt </a:t>
            </a:r>
            <a:r>
              <a:rPr lang="de-DE" altLang="de-DE" sz="2800" u="sng" dirty="0"/>
              <a:t>kein</a:t>
            </a:r>
            <a:r>
              <a:rPr lang="de-DE" altLang="de-DE" sz="2800" dirty="0"/>
              <a:t> Aufgabenfeld ab. Im E.-Jg. wird neben dem </a:t>
            </a:r>
            <a:r>
              <a:rPr lang="de-DE" altLang="de-DE" sz="2800" b="1" dirty="0"/>
              <a:t>praktischen Sportunterricht</a:t>
            </a:r>
            <a:r>
              <a:rPr lang="de-DE" altLang="de-DE" sz="2800" dirty="0"/>
              <a:t> (2 Std.) zusätzlich </a:t>
            </a:r>
            <a:r>
              <a:rPr lang="de-DE" altLang="de-DE" sz="2800" b="1" u="sng" dirty="0"/>
              <a:t>eine</a:t>
            </a:r>
            <a:r>
              <a:rPr lang="de-DE" altLang="de-DE" sz="2800" u="sng" dirty="0"/>
              <a:t> Stunde </a:t>
            </a:r>
            <a:r>
              <a:rPr lang="de-DE" altLang="de-DE" sz="2800" b="1" u="sng" dirty="0"/>
              <a:t>Sporttheorie</a:t>
            </a:r>
            <a:r>
              <a:rPr lang="de-DE" altLang="de-DE" sz="2800" u="sng" dirty="0"/>
              <a:t> </a:t>
            </a:r>
            <a:r>
              <a:rPr lang="de-DE" altLang="de-DE" sz="2800" dirty="0"/>
              <a:t>erteilt und in Q1.1 – Q 2.2 sind es dann </a:t>
            </a:r>
            <a:r>
              <a:rPr lang="de-DE" altLang="de-DE" sz="2800" b="1" u="sng" dirty="0"/>
              <a:t>zwei</a:t>
            </a:r>
            <a:r>
              <a:rPr lang="de-DE" altLang="de-DE" sz="2800" u="sng" dirty="0"/>
              <a:t> Stunden</a:t>
            </a:r>
            <a:r>
              <a:rPr lang="de-DE" altLang="de-DE" sz="2800" dirty="0"/>
              <a:t>.</a:t>
            </a:r>
            <a:br>
              <a:rPr lang="de-DE" altLang="de-DE" sz="2800" dirty="0"/>
            </a:br>
            <a:r>
              <a:rPr lang="de-DE" altLang="de-DE" sz="2800" dirty="0"/>
              <a:t>Die Abiturprüfung besteht aus einem </a:t>
            </a:r>
            <a:r>
              <a:rPr lang="de-DE" altLang="de-DE" sz="2800" b="1" dirty="0"/>
              <a:t>praktischen Teil </a:t>
            </a:r>
            <a:r>
              <a:rPr lang="de-DE" altLang="de-DE" sz="2800" dirty="0"/>
              <a:t>und einer </a:t>
            </a:r>
            <a:r>
              <a:rPr lang="de-DE" altLang="de-DE" sz="2800" b="1" dirty="0"/>
              <a:t>mündlichen</a:t>
            </a:r>
            <a:r>
              <a:rPr lang="de-DE" altLang="de-DE" sz="2800" dirty="0"/>
              <a:t> Prüfung.</a:t>
            </a:r>
            <a:endParaRPr lang="de-DE" sz="3000" dirty="0"/>
          </a:p>
        </p:txBody>
      </p:sp>
      <p:pic>
        <p:nvPicPr>
          <p:cNvPr id="7" name="Picture 2" descr="f-logo-norm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6837" y="5724525"/>
            <a:ext cx="2697163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4723427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altLang="de-DE" b="1" dirty="0"/>
              <a:t>Wahl der Prüfungsfächer  (2)</a:t>
            </a:r>
            <a:r>
              <a:rPr lang="de-DE" altLang="de-DE" dirty="0"/>
              <a:t/>
            </a:r>
            <a:br>
              <a:rPr lang="de-DE" altLang="de-DE" dirty="0"/>
            </a:br>
            <a:r>
              <a:rPr lang="de-DE" altLang="de-DE" sz="3600" dirty="0"/>
              <a:t>(mögliche Kombinationen) </a:t>
            </a:r>
            <a:endParaRPr lang="de-DE" dirty="0"/>
          </a:p>
        </p:txBody>
      </p:sp>
      <p:pic>
        <p:nvPicPr>
          <p:cNvPr id="7" name="Picture 2" descr="f-logo-norm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6837" y="5724525"/>
            <a:ext cx="2697163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385106"/>
              </p:ext>
            </p:extLst>
          </p:nvPr>
        </p:nvGraphicFramePr>
        <p:xfrm>
          <a:off x="457200" y="1828641"/>
          <a:ext cx="7992894" cy="311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0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09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09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09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0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09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09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092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092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092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7092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7092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7092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Sprachliches Profil</a:t>
                      </a:r>
                      <a:br>
                        <a:rPr kumimoji="0" lang="de-D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</a:br>
                      <a:endParaRPr kumimoji="0" lang="de-DE" sz="1200" b="1" i="1" u="sng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horzOverflow="overflow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sng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horzOverflow="overflow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sng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horzOverflow="overflow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Gesellschafts- wissenschaftliches Profil</a:t>
                      </a:r>
                    </a:p>
                  </a:txBody>
                  <a:tcPr marL="91426" marR="91426" horzOverflow="overflow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horzOverflow="overflow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horzOverflow="overflow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Natur- wissenschaftliches Profil</a:t>
                      </a:r>
                    </a:p>
                  </a:txBody>
                  <a:tcPr marL="91426" marR="91426" horzOverflow="overflow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horzOverflow="overflow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horzOverflow="overflow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Ästhetisches Profil</a:t>
                      </a:r>
                    </a:p>
                  </a:txBody>
                  <a:tcPr marL="91426" marR="91426" horzOverflow="overflow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horzOverflow="overflow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KF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P1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F/L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</a:t>
                      </a:r>
                    </a:p>
                  </a:txBody>
                  <a:tcPr marL="91426" marR="91426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KF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P2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F/L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M</a:t>
                      </a:r>
                    </a:p>
                  </a:txBody>
                  <a:tcPr marL="91426" marR="91426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PGF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P3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</a:t>
                      </a:r>
                      <a:endParaRPr kumimoji="0" lang="de-DE" sz="1400" b="0" i="1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</a:t>
                      </a:r>
                      <a:endParaRPr kumimoji="0" lang="de-DE" sz="1400" b="0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</a:t>
                      </a:r>
                      <a:endParaRPr kumimoji="0" lang="de-DE" sz="1400" b="0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Geo</a:t>
                      </a: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Geo</a:t>
                      </a: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Geo</a:t>
                      </a: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Bio</a:t>
                      </a: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Bio</a:t>
                      </a:r>
                      <a:b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Bio</a:t>
                      </a:r>
                      <a:b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Ku</a:t>
                      </a: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Ku</a:t>
                      </a: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Ku</a:t>
                      </a: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P4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AF</a:t>
                      </a:r>
                      <a:b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 AF</a:t>
                      </a:r>
                      <a:b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de-D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(Sport)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 AF</a:t>
                      </a:r>
                      <a:b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kumimoji="0" lang="de-D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Sport</a:t>
                      </a: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 AF</a:t>
                      </a:r>
                      <a:b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kumimoji="0" lang="de-D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Sport</a:t>
                      </a: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frei-</a:t>
                      </a:r>
                      <a:b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wähl-bar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frei-</a:t>
                      </a:r>
                      <a:b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wähl-bar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 AF</a:t>
                      </a:r>
                      <a:b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de-D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(Sport)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 AF</a:t>
                      </a:r>
                      <a:b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de-D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(Sport)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 AF</a:t>
                      </a:r>
                      <a:b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de-D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(Sport)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AF</a:t>
                      </a:r>
                      <a:br>
                        <a:rPr kumimoji="0" lang="de-DE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 AF</a:t>
                      </a:r>
                      <a:b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de-DE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(Sport)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 AF</a:t>
                      </a:r>
                      <a:b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de-DE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(Sport)</a:t>
                      </a:r>
                    </a:p>
                  </a:txBody>
                  <a:tcPr marL="91426" marR="91426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P5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 AF</a:t>
                      </a:r>
                      <a:b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frei-</a:t>
                      </a:r>
                      <a:b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willig</a:t>
                      </a:r>
                      <a:b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de-D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(2. AF)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frei-</a:t>
                      </a:r>
                      <a:b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willig</a:t>
                      </a:r>
                      <a:b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de-D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(2. AF)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frei-</a:t>
                      </a:r>
                      <a:b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willig</a:t>
                      </a:r>
                      <a:b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de-D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(3. AF)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frei-</a:t>
                      </a:r>
                      <a:b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willig</a:t>
                      </a:r>
                      <a:b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frei-</a:t>
                      </a:r>
                      <a:b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willig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frei-</a:t>
                      </a:r>
                      <a:b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willig</a:t>
                      </a:r>
                      <a:b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de-D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(2. AF)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frei-</a:t>
                      </a:r>
                      <a:b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willig</a:t>
                      </a:r>
                      <a:b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de-D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(2. AF)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frei-</a:t>
                      </a:r>
                      <a:b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willig</a:t>
                      </a:r>
                      <a:b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de-D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(2. AF)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 AF</a:t>
                      </a:r>
                      <a:b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frei-</a:t>
                      </a:r>
                      <a:b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willig</a:t>
                      </a:r>
                      <a:b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de-D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(2. AF)</a:t>
                      </a:r>
                    </a:p>
                  </a:txBody>
                  <a:tcPr marL="91426" marR="9142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frei-</a:t>
                      </a:r>
                      <a:b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willig</a:t>
                      </a:r>
                      <a:b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de-D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(2. AF)</a:t>
                      </a:r>
                    </a:p>
                  </a:txBody>
                  <a:tcPr marL="91426" marR="91426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" name="Textfeld 1"/>
          <p:cNvSpPr txBox="1">
            <a:spLocks noChangeArrowheads="1"/>
          </p:cNvSpPr>
          <p:nvPr/>
        </p:nvSpPr>
        <p:spPr bwMode="auto">
          <a:xfrm>
            <a:off x="457200" y="5396869"/>
            <a:ext cx="370454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 dirty="0">
                <a:solidFill>
                  <a:srgbClr val="000000"/>
                </a:solidFill>
                <a:latin typeface="+mn-lt"/>
              </a:rPr>
              <a:t>1. Aufgabenfeld (AF): sprachlich-literarisch-künstlerisch</a:t>
            </a:r>
            <a:endParaRPr lang="de-DE" altLang="de-DE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2" name="Textfeld 2"/>
          <p:cNvSpPr txBox="1">
            <a:spLocks noChangeArrowheads="1"/>
          </p:cNvSpPr>
          <p:nvPr/>
        </p:nvSpPr>
        <p:spPr bwMode="auto">
          <a:xfrm>
            <a:off x="457200" y="5673868"/>
            <a:ext cx="350243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 dirty="0">
                <a:solidFill>
                  <a:srgbClr val="000000"/>
                </a:solidFill>
                <a:latin typeface="+mn-lt"/>
              </a:rPr>
              <a:t>2. Aufgabenfeld (AF): gesellschaftswissenschaftlich</a:t>
            </a:r>
            <a:r>
              <a:rPr lang="de-DE" altLang="de-DE" sz="1200" dirty="0">
                <a:solidFill>
                  <a:srgbClr val="000000"/>
                </a:solidFill>
                <a:latin typeface="+mn-lt"/>
              </a:rPr>
              <a:t> </a:t>
            </a:r>
          </a:p>
        </p:txBody>
      </p:sp>
      <p:sp>
        <p:nvSpPr>
          <p:cNvPr id="13" name="Textfeld 3"/>
          <p:cNvSpPr txBox="1">
            <a:spLocks noChangeArrowheads="1"/>
          </p:cNvSpPr>
          <p:nvPr/>
        </p:nvSpPr>
        <p:spPr bwMode="auto">
          <a:xfrm>
            <a:off x="457200" y="5928011"/>
            <a:ext cx="60015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 dirty="0">
                <a:solidFill>
                  <a:srgbClr val="000000"/>
                </a:solidFill>
                <a:latin typeface="+mn-lt"/>
              </a:rPr>
              <a:t>3. Aufgabenfeld (AF): mathematisch-naturwissenschaftlich: hier gehört auch </a:t>
            </a:r>
            <a:r>
              <a:rPr lang="de-DE" altLang="de-DE" sz="1200" b="1" u="sng" dirty="0">
                <a:solidFill>
                  <a:srgbClr val="000000"/>
                </a:solidFill>
                <a:latin typeface="+mn-lt"/>
              </a:rPr>
              <a:t>Informatik</a:t>
            </a:r>
            <a:r>
              <a:rPr lang="de-DE" altLang="de-DE" sz="1200" b="1" dirty="0">
                <a:solidFill>
                  <a:srgbClr val="000000"/>
                </a:solidFill>
                <a:latin typeface="+mn-lt"/>
              </a:rPr>
              <a:t> zu</a:t>
            </a:r>
          </a:p>
        </p:txBody>
      </p:sp>
    </p:spTree>
    <p:extLst>
      <p:ext uri="{BB962C8B-B14F-4D97-AF65-F5344CB8AC3E}">
        <p14:creationId xmlns:p14="http://schemas.microsoft.com/office/powerpoint/2010/main" val="415983710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de-DE" b="1" dirty="0"/>
              <a:t>Abitur: Gesamtqualifikation (1)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31224" cy="452596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de-DE" altLang="de-DE" sz="2800" b="1" dirty="0"/>
              <a:t>Block  I: </a:t>
            </a:r>
            <a:r>
              <a:rPr lang="de-DE" altLang="de-DE" sz="2800" dirty="0"/>
              <a:t>Halbjahresleistungen aus der</a:t>
            </a:r>
            <a:br>
              <a:rPr lang="de-DE" altLang="de-DE" sz="2800" dirty="0"/>
            </a:br>
            <a:r>
              <a:rPr lang="de-DE" altLang="de-DE" sz="2800" dirty="0"/>
              <a:t>               Qualifikationsphase Q1.1 – Q2.2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altLang="de-DE" b="1" dirty="0"/>
              <a:t> 36</a:t>
            </a:r>
            <a:r>
              <a:rPr lang="de-DE" altLang="de-DE" dirty="0"/>
              <a:t> Einzelergebnisse mit </a:t>
            </a:r>
            <a:r>
              <a:rPr lang="de-DE" altLang="de-DE" b="1" dirty="0"/>
              <a:t>mindestens 200 </a:t>
            </a:r>
            <a:r>
              <a:rPr lang="de-DE" altLang="de-DE" dirty="0"/>
              <a:t>Punkten</a:t>
            </a:r>
            <a:br>
              <a:rPr lang="de-DE" altLang="de-DE" dirty="0"/>
            </a:br>
            <a:r>
              <a:rPr lang="de-DE" altLang="de-DE" dirty="0"/>
              <a:t>      (max. </a:t>
            </a:r>
            <a:r>
              <a:rPr lang="de-DE" altLang="de-DE"/>
              <a:t>600 Pkt</a:t>
            </a:r>
            <a:r>
              <a:rPr lang="de-DE" altLang="de-DE" dirty="0"/>
              <a:t>.)                           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altLang="de-DE" b="1" dirty="0"/>
              <a:t> 29</a:t>
            </a:r>
            <a:r>
              <a:rPr lang="de-DE" altLang="de-DE" dirty="0"/>
              <a:t> Ergebnisse mit </a:t>
            </a:r>
            <a:r>
              <a:rPr lang="de-DE" altLang="de-DE" b="1" dirty="0"/>
              <a:t>mindestens 05 </a:t>
            </a:r>
            <a:r>
              <a:rPr lang="de-DE" altLang="de-DE" dirty="0"/>
              <a:t>Punkten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altLang="de-DE" b="1" dirty="0"/>
              <a:t> keine</a:t>
            </a:r>
            <a:r>
              <a:rPr lang="de-DE" altLang="de-DE" dirty="0"/>
              <a:t> der Leistungen darf </a:t>
            </a:r>
            <a:r>
              <a:rPr lang="de-DE" altLang="de-DE" b="1" dirty="0"/>
              <a:t>0 Punkte </a:t>
            </a:r>
            <a:r>
              <a:rPr lang="de-DE" altLang="de-DE" dirty="0"/>
              <a:t>betragen</a:t>
            </a:r>
            <a:endParaRPr lang="de-DE" sz="2200" dirty="0"/>
          </a:p>
          <a:p>
            <a:pPr>
              <a:buNone/>
            </a:pPr>
            <a:endParaRPr lang="de-DE" altLang="de-DE" sz="2800" dirty="0"/>
          </a:p>
          <a:p>
            <a:r>
              <a:rPr lang="de-DE" altLang="de-DE" sz="2800" b="1" dirty="0"/>
              <a:t>Block II:</a:t>
            </a:r>
            <a:r>
              <a:rPr lang="de-DE" altLang="de-DE" sz="2800" dirty="0"/>
              <a:t> Abiturprüfung</a:t>
            </a:r>
            <a:endParaRPr lang="de-DE" altLang="de-DE" sz="2800" b="1" dirty="0"/>
          </a:p>
        </p:txBody>
      </p:sp>
      <p:pic>
        <p:nvPicPr>
          <p:cNvPr id="7" name="Picture 2" descr="f-logo-norm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6837" y="5724525"/>
            <a:ext cx="2697163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29410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Einleitung: Profile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19256" cy="4061048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de-DE" altLang="de-DE" sz="2800" dirty="0"/>
              <a:t>Es findet eine Schwerpunktsetzung zwischen einem </a:t>
            </a:r>
            <a:r>
              <a:rPr lang="de-DE" altLang="de-DE" sz="2800" b="1" dirty="0"/>
              <a:t>Profil gebenden Fach </a:t>
            </a:r>
            <a:r>
              <a:rPr lang="de-DE" altLang="de-DE" sz="2800" dirty="0"/>
              <a:t/>
            </a:r>
            <a:br>
              <a:rPr lang="de-DE" altLang="de-DE" sz="2800" dirty="0"/>
            </a:br>
            <a:r>
              <a:rPr lang="de-DE" altLang="de-DE" sz="2800" dirty="0"/>
              <a:t>(</a:t>
            </a:r>
            <a:r>
              <a:rPr lang="de-DE" altLang="de-DE" sz="2800" b="1" dirty="0"/>
              <a:t>PGF</a:t>
            </a:r>
            <a:r>
              <a:rPr lang="de-DE" altLang="de-DE" sz="2800" dirty="0"/>
              <a:t> = Bio/</a:t>
            </a:r>
            <a:r>
              <a:rPr lang="de-DE" altLang="de-DE" sz="2800" dirty="0" err="1"/>
              <a:t>Geo</a:t>
            </a:r>
            <a:r>
              <a:rPr lang="de-DE" altLang="de-DE" sz="2800" dirty="0"/>
              <a:t>/Engl./</a:t>
            </a:r>
            <a:r>
              <a:rPr lang="de-DE" altLang="de-DE" sz="2800" dirty="0" err="1"/>
              <a:t>Ku</a:t>
            </a:r>
            <a:r>
              <a:rPr lang="de-DE" altLang="de-DE" sz="2800" dirty="0"/>
              <a:t>) und zwei Profil ergänzenden Fächern (</a:t>
            </a:r>
            <a:r>
              <a:rPr lang="de-DE" altLang="de-DE" sz="2800" b="1" dirty="0"/>
              <a:t>PEGF</a:t>
            </a:r>
            <a:r>
              <a:rPr lang="de-DE" altLang="de-DE" sz="2800" dirty="0"/>
              <a:t>) statt, d.h. es wird in den drei Fächern fächerübergreifend zusammengearbeitet soweit es der Lernplan zulässt </a:t>
            </a:r>
            <a:br>
              <a:rPr lang="de-DE" altLang="de-DE" sz="2800" dirty="0"/>
            </a:br>
            <a:r>
              <a:rPr lang="de-DE" altLang="de-DE" sz="2800" dirty="0"/>
              <a:t>(z.B. in Form von Projekten/Fachtagen etc.).</a:t>
            </a:r>
            <a:br>
              <a:rPr lang="de-DE" altLang="de-DE" sz="2800" dirty="0"/>
            </a:br>
            <a:endParaRPr lang="de-DE" altLang="de-DE" sz="2400" dirty="0"/>
          </a:p>
          <a:p>
            <a:r>
              <a:rPr lang="de-DE" altLang="de-DE" sz="2800" b="1" dirty="0"/>
              <a:t>Kernfächer</a:t>
            </a:r>
            <a:r>
              <a:rPr lang="de-DE" altLang="de-DE" sz="2800" dirty="0"/>
              <a:t> = </a:t>
            </a:r>
            <a:r>
              <a:rPr lang="de-DE" altLang="de-DE" sz="2800" b="1" dirty="0"/>
              <a:t>KF</a:t>
            </a:r>
            <a:r>
              <a:rPr lang="de-DE" altLang="de-DE" sz="2800" dirty="0"/>
              <a:t> (D, E, M, Lat./Frz.) und </a:t>
            </a:r>
            <a:r>
              <a:rPr lang="de-DE" altLang="de-DE" sz="2800" b="1" dirty="0"/>
              <a:t>PGF</a:t>
            </a:r>
            <a:r>
              <a:rPr lang="de-DE" altLang="de-DE" sz="2800" dirty="0"/>
              <a:t> werden auf erhöhtem Anforderungsniveau unterrichtet </a:t>
            </a:r>
            <a:br>
              <a:rPr lang="de-DE" altLang="de-DE" sz="2800" dirty="0"/>
            </a:br>
            <a:r>
              <a:rPr lang="de-DE" altLang="de-DE" sz="2800" dirty="0"/>
              <a:t>( E-Jg. 3 Std./Q-Jg. 4 Std.)</a:t>
            </a:r>
            <a:endParaRPr lang="de-DE" sz="2800" dirty="0"/>
          </a:p>
        </p:txBody>
      </p:sp>
      <p:pic>
        <p:nvPicPr>
          <p:cNvPr id="7" name="Picture 2" descr="f-logo-norm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6837" y="5724525"/>
            <a:ext cx="2697163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720968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de-DE" b="1" dirty="0"/>
              <a:t>Abitur: Gesamtqualifikation (2)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 fontScale="77500" lnSpcReduction="20000"/>
          </a:bodyPr>
          <a:lstStyle/>
          <a:p>
            <a:pPr>
              <a:buNone/>
            </a:pPr>
            <a:r>
              <a:rPr lang="de-DE" altLang="de-DE" sz="2800" b="1" dirty="0"/>
              <a:t>Block I:</a:t>
            </a:r>
          </a:p>
          <a:p>
            <a:r>
              <a:rPr lang="de-DE" altLang="de-DE" sz="2800" dirty="0"/>
              <a:t>je 4x Abiturfächer</a:t>
            </a:r>
          </a:p>
          <a:p>
            <a:r>
              <a:rPr lang="de-DE" altLang="de-DE" sz="2800" dirty="0"/>
              <a:t>4x Kernfach, das nicht Abiturfach ist</a:t>
            </a:r>
          </a:p>
          <a:p>
            <a:r>
              <a:rPr lang="de-DE" altLang="de-DE" sz="2800" dirty="0"/>
              <a:t>4x Naturwissenschaften (</a:t>
            </a:r>
            <a:r>
              <a:rPr lang="de-DE" altLang="de-DE" sz="2800" dirty="0">
                <a:solidFill>
                  <a:srgbClr val="FF0000"/>
                </a:solidFill>
              </a:rPr>
              <a:t>Informatik</a:t>
            </a:r>
            <a:r>
              <a:rPr lang="de-DE" altLang="de-DE" sz="2800" dirty="0"/>
              <a:t> zählt nicht dazu)</a:t>
            </a:r>
          </a:p>
          <a:p>
            <a:r>
              <a:rPr lang="de-DE" altLang="de-DE" sz="2800" dirty="0"/>
              <a:t>4x Profil ergänzende Fächer</a:t>
            </a:r>
          </a:p>
          <a:p>
            <a:r>
              <a:rPr lang="de-DE" altLang="de-DE" sz="2800" dirty="0"/>
              <a:t>1x ästhetisches Fach</a:t>
            </a:r>
          </a:p>
          <a:p>
            <a:r>
              <a:rPr lang="de-DE" altLang="de-DE" sz="2800" dirty="0"/>
              <a:t>2x neu begonnene Fremdsprache (Ergebnisse aus Q2.1 + Q2.2)</a:t>
            </a:r>
          </a:p>
          <a:p>
            <a:r>
              <a:rPr lang="de-DE" altLang="de-DE" sz="2800" dirty="0"/>
              <a:t>2x Geschichte</a:t>
            </a:r>
          </a:p>
          <a:p>
            <a:r>
              <a:rPr lang="de-DE" altLang="de-DE" sz="2800" dirty="0"/>
              <a:t>2x Geografie/</a:t>
            </a:r>
            <a:r>
              <a:rPr lang="de-DE" altLang="de-DE" sz="2800" dirty="0" err="1"/>
              <a:t>WiPo</a:t>
            </a:r>
            <a:endParaRPr lang="de-DE" altLang="de-DE" sz="2800" dirty="0"/>
          </a:p>
          <a:p>
            <a:r>
              <a:rPr lang="de-DE" altLang="de-DE" sz="2800" dirty="0"/>
              <a:t>2x Religion/Philosophie</a:t>
            </a:r>
            <a:br>
              <a:rPr lang="de-DE" altLang="de-DE" sz="2800" dirty="0"/>
            </a:br>
            <a:r>
              <a:rPr lang="de-DE" altLang="de-DE" sz="2800" dirty="0"/>
              <a:t/>
            </a:r>
            <a:br>
              <a:rPr lang="de-DE" altLang="de-DE" sz="2800" dirty="0"/>
            </a:br>
            <a:r>
              <a:rPr lang="de-DE" altLang="de-DE" sz="2800" dirty="0"/>
              <a:t>+ weitere Leistungen aus Q1.1 – Q2.2 frei wählbar (max. 3x Sport)</a:t>
            </a:r>
          </a:p>
          <a:p>
            <a:endParaRPr lang="de-DE" sz="3000" dirty="0"/>
          </a:p>
        </p:txBody>
      </p:sp>
      <p:pic>
        <p:nvPicPr>
          <p:cNvPr id="7" name="Picture 2" descr="f-logo-norm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6837" y="5724525"/>
            <a:ext cx="2697163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153353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de-DE" b="1" dirty="0"/>
              <a:t>Abitur: Gesamtqualifikation (3)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de-DE" altLang="de-DE" sz="2200" b="1" dirty="0"/>
              <a:t>Block II: </a:t>
            </a:r>
          </a:p>
          <a:p>
            <a:r>
              <a:rPr lang="de-DE" altLang="de-DE" sz="2200" dirty="0"/>
              <a:t>Leistungen der einzelnen Prüfungen gehen gleichgewichtet ein</a:t>
            </a:r>
          </a:p>
          <a:p>
            <a:r>
              <a:rPr lang="de-DE" altLang="de-DE" sz="2200" dirty="0"/>
              <a:t>100 Pkt. müssen erreicht werden (max. 300 Pkt.)</a:t>
            </a:r>
          </a:p>
          <a:p>
            <a:r>
              <a:rPr lang="de-DE" altLang="de-DE" sz="2200" dirty="0"/>
              <a:t>bei </a:t>
            </a:r>
            <a:r>
              <a:rPr lang="de-DE" altLang="de-DE" sz="2200" b="1" dirty="0"/>
              <a:t>vier Prüfungen</a:t>
            </a:r>
            <a:r>
              <a:rPr lang="de-DE" altLang="de-DE" sz="2200" dirty="0"/>
              <a:t>:</a:t>
            </a:r>
          </a:p>
          <a:p>
            <a:pPr lvl="1"/>
            <a:r>
              <a:rPr lang="de-DE" altLang="de-DE" sz="1800" dirty="0"/>
              <a:t>mindestens zwei Prüfungen mit jeweils mindestens 05 Pkt.</a:t>
            </a:r>
          </a:p>
          <a:p>
            <a:r>
              <a:rPr lang="de-DE" altLang="de-DE" sz="2200" dirty="0"/>
              <a:t>bei </a:t>
            </a:r>
            <a:r>
              <a:rPr lang="de-DE" altLang="de-DE" sz="2200" b="1" dirty="0"/>
              <a:t>fünf Prüfungen</a:t>
            </a:r>
            <a:r>
              <a:rPr lang="de-DE" altLang="de-DE" sz="2200" dirty="0"/>
              <a:t>:</a:t>
            </a:r>
          </a:p>
          <a:p>
            <a:pPr lvl="1"/>
            <a:r>
              <a:rPr lang="de-DE" altLang="de-DE" sz="1800" dirty="0"/>
              <a:t>mindestens drei Prüfungen mit jeweils mindestens 05 Pkt.  </a:t>
            </a:r>
          </a:p>
          <a:p>
            <a:endParaRPr lang="de-DE" sz="3000" dirty="0"/>
          </a:p>
        </p:txBody>
      </p:sp>
      <p:pic>
        <p:nvPicPr>
          <p:cNvPr id="7" name="Picture 2" descr="f-logo-norm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6837" y="5724525"/>
            <a:ext cx="2697163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6952955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750" y="333375"/>
            <a:ext cx="6985000" cy="6191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Textfeld 1"/>
          <p:cNvSpPr txBox="1">
            <a:spLocks noChangeArrowheads="1"/>
          </p:cNvSpPr>
          <p:nvPr/>
        </p:nvSpPr>
        <p:spPr bwMode="auto">
          <a:xfrm>
            <a:off x="4932363" y="3313113"/>
            <a:ext cx="21605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200">
                <a:solidFill>
                  <a:srgbClr val="000000"/>
                </a:solidFill>
              </a:rPr>
              <a:t>[36 x 15P/36] x 40 = 600P</a:t>
            </a:r>
          </a:p>
        </p:txBody>
      </p:sp>
    </p:spTree>
    <p:extLst>
      <p:ext uri="{BB962C8B-B14F-4D97-AF65-F5344CB8AC3E}">
        <p14:creationId xmlns:p14="http://schemas.microsoft.com/office/powerpoint/2010/main" val="2745966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750" y="333375"/>
            <a:ext cx="6048375" cy="5929313"/>
          </a:xfrm>
          <a:noFill/>
        </p:spPr>
      </p:pic>
    </p:spTree>
    <p:extLst>
      <p:ext uri="{BB962C8B-B14F-4D97-AF65-F5344CB8AC3E}">
        <p14:creationId xmlns:p14="http://schemas.microsoft.com/office/powerpoint/2010/main" val="236016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de-DE" b="1" dirty="0"/>
              <a:t>Aufnahme in die Oberstufe (1)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308100"/>
            <a:ext cx="8229600" cy="4525963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de-DE" altLang="de-DE" sz="2800" dirty="0"/>
              <a:t>Die Aufnahme in die Einführungsphase (E1.1) erfolgt durch Versetzungsbeschluss der Klassenkonferenz am </a:t>
            </a:r>
            <a:r>
              <a:rPr lang="de-DE" altLang="de-DE" sz="2800" b="1" dirty="0"/>
              <a:t>Schuljahresende von Kl. 9 am Gymnasium</a:t>
            </a:r>
            <a:r>
              <a:rPr lang="de-DE" altLang="de-DE" sz="2800" dirty="0"/>
              <a:t>. Eine Schülerin oder ein Schüler ist versetzt, wenn die Leistungen in </a:t>
            </a:r>
            <a:r>
              <a:rPr lang="de-DE" altLang="de-DE" sz="2800" u="sng" dirty="0"/>
              <a:t>nicht mehr als </a:t>
            </a:r>
            <a:r>
              <a:rPr lang="de-DE" altLang="de-DE" sz="2800" b="1" u="sng" dirty="0"/>
              <a:t>einem</a:t>
            </a:r>
            <a:r>
              <a:rPr lang="de-DE" altLang="de-DE" sz="2800" u="sng" dirty="0"/>
              <a:t> Fach</a:t>
            </a:r>
            <a:r>
              <a:rPr lang="de-DE" altLang="de-DE" sz="2800" dirty="0"/>
              <a:t> </a:t>
            </a:r>
            <a:r>
              <a:rPr lang="de-DE" altLang="de-DE" sz="2800" b="1" dirty="0">
                <a:solidFill>
                  <a:srgbClr val="FF0000"/>
                </a:solidFill>
              </a:rPr>
              <a:t>schlechter als ausreichend (4-) </a:t>
            </a:r>
            <a:r>
              <a:rPr lang="de-DE" altLang="de-DE" sz="2800" dirty="0"/>
              <a:t>sind und </a:t>
            </a:r>
            <a:r>
              <a:rPr lang="de-DE" altLang="de-DE" sz="2800" u="sng" dirty="0"/>
              <a:t>kein Fach</a:t>
            </a:r>
            <a:r>
              <a:rPr lang="de-DE" altLang="de-DE" sz="2800" dirty="0"/>
              <a:t> mit </a:t>
            </a:r>
            <a:r>
              <a:rPr lang="de-DE" altLang="de-DE" sz="2800" b="1" dirty="0">
                <a:solidFill>
                  <a:srgbClr val="FF0000"/>
                </a:solidFill>
              </a:rPr>
              <a:t>ungenügend (6)</a:t>
            </a:r>
            <a:r>
              <a:rPr lang="de-DE" altLang="de-DE" sz="2800" dirty="0"/>
              <a:t> benotet wurde</a:t>
            </a:r>
            <a:r>
              <a:rPr lang="de-DE" dirty="0"/>
              <a:t>; </a:t>
            </a:r>
            <a:r>
              <a:rPr lang="de-DE" sz="2800" dirty="0"/>
              <a:t>darüber hinaus gilt innerhalb der Fächergruppe </a:t>
            </a:r>
            <a:r>
              <a:rPr lang="de-DE" sz="2800" b="1" u="sng" dirty="0"/>
              <a:t>Deutsch, Mathematik und 1. Fremdsprache</a:t>
            </a:r>
            <a:r>
              <a:rPr lang="de-DE" sz="2800" dirty="0"/>
              <a:t>, dass ein mit mangelhaft (5) benotetes Fach auszugleichen ist, um einen </a:t>
            </a:r>
            <a:r>
              <a:rPr lang="de-DE" sz="2800" b="1" dirty="0"/>
              <a:t>Notendurchschnitt von mindestens 4,0</a:t>
            </a:r>
            <a:r>
              <a:rPr lang="de-DE" sz="2800" dirty="0"/>
              <a:t> zu gewährleisten.</a:t>
            </a:r>
            <a:r>
              <a:rPr lang="de-DE" altLang="de-DE" sz="2800" dirty="0"/>
              <a:t> </a:t>
            </a:r>
          </a:p>
          <a:p>
            <a:pPr marL="0" indent="0">
              <a:buNone/>
            </a:pPr>
            <a:r>
              <a:rPr lang="de-DE" altLang="de-DE" sz="2800" dirty="0"/>
              <a:t>   [Die Klassenkonferenz kann Ausnahmen beschließen!]</a:t>
            </a:r>
            <a:endParaRPr lang="de-DE" sz="3000" dirty="0"/>
          </a:p>
        </p:txBody>
      </p:sp>
      <p:pic>
        <p:nvPicPr>
          <p:cNvPr id="7" name="Picture 2" descr="f-logo-norm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6837" y="5724525"/>
            <a:ext cx="2697163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3616252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de-DE" b="1" dirty="0"/>
              <a:t>Aufnahme in die Oberstufe (2)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 fontScale="40000" lnSpcReduction="20000"/>
          </a:bodyPr>
          <a:lstStyle/>
          <a:p>
            <a:r>
              <a:rPr lang="de-DE" altLang="de-DE" sz="8000" b="1" u="sng" dirty="0">
                <a:solidFill>
                  <a:srgbClr val="000000"/>
                </a:solidFill>
              </a:rPr>
              <a:t>Wechsel von der Gemeinschaftsschule</a:t>
            </a:r>
            <a:r>
              <a:rPr lang="de-DE" altLang="de-DE" sz="8000" b="1" dirty="0">
                <a:solidFill>
                  <a:srgbClr val="000000"/>
                </a:solidFill>
              </a:rPr>
              <a:t>:</a:t>
            </a:r>
            <a:br>
              <a:rPr lang="de-DE" altLang="de-DE" sz="8000" b="1" dirty="0">
                <a:solidFill>
                  <a:srgbClr val="000000"/>
                </a:solidFill>
              </a:rPr>
            </a:br>
            <a:r>
              <a:rPr lang="de-DE" altLang="de-DE" sz="8000" dirty="0">
                <a:solidFill>
                  <a:srgbClr val="000000"/>
                </a:solidFill>
              </a:rPr>
              <a:t>Voraussetzung ist der </a:t>
            </a:r>
            <a:br>
              <a:rPr lang="de-DE" altLang="de-DE" sz="8000" dirty="0">
                <a:solidFill>
                  <a:srgbClr val="000000"/>
                </a:solidFill>
              </a:rPr>
            </a:br>
            <a:r>
              <a:rPr lang="de-DE" altLang="de-DE" sz="8000" b="1" dirty="0">
                <a:solidFill>
                  <a:srgbClr val="000000"/>
                </a:solidFill>
              </a:rPr>
              <a:t>Mittlere Schulabschluss</a:t>
            </a:r>
            <a:r>
              <a:rPr lang="de-DE" altLang="de-DE" sz="8000" dirty="0">
                <a:solidFill>
                  <a:srgbClr val="000000"/>
                </a:solidFill>
              </a:rPr>
              <a:t>, der zum Besuch der Oberstufe berechtigt.</a:t>
            </a:r>
          </a:p>
          <a:p>
            <a:pPr marL="0" indent="0">
              <a:buNone/>
            </a:pPr>
            <a:r>
              <a:rPr lang="de-DE" altLang="de-DE" sz="4400" dirty="0">
                <a:solidFill>
                  <a:srgbClr val="000000"/>
                </a:solidFill>
              </a:rPr>
              <a:t/>
            </a:r>
            <a:br>
              <a:rPr lang="de-DE" altLang="de-DE" sz="4400" dirty="0">
                <a:solidFill>
                  <a:srgbClr val="000000"/>
                </a:solidFill>
              </a:rPr>
            </a:br>
            <a:r>
              <a:rPr lang="de-DE" altLang="de-DE" sz="3800" dirty="0">
                <a:solidFill>
                  <a:srgbClr val="000000"/>
                </a:solidFill>
              </a:rPr>
              <a:t>(</a:t>
            </a:r>
            <a:r>
              <a:rPr lang="de-DE" altLang="de-DE" sz="3800" u="sng" dirty="0">
                <a:solidFill>
                  <a:srgbClr val="000000"/>
                </a:solidFill>
              </a:rPr>
              <a:t>Wenn die Zeugnisnoten auf der Anforderungsebene zum Erwerb der Allgemeinen Hochschulreife erteilt worden sind</a:t>
            </a:r>
            <a:r>
              <a:rPr lang="de-DE" altLang="de-DE" sz="3800" dirty="0">
                <a:solidFill>
                  <a:srgbClr val="000000"/>
                </a:solidFill>
              </a:rPr>
              <a:t>, erfordert die reguläre Versetzung in die Oberstufe, </a:t>
            </a:r>
            <a:br>
              <a:rPr lang="de-DE" altLang="de-DE" sz="3800" dirty="0">
                <a:solidFill>
                  <a:srgbClr val="000000"/>
                </a:solidFill>
              </a:rPr>
            </a:br>
            <a:r>
              <a:rPr lang="de-DE" altLang="de-DE" sz="3800" dirty="0">
                <a:solidFill>
                  <a:srgbClr val="000000"/>
                </a:solidFill>
              </a:rPr>
              <a:t>a) dass kein Fach mit 6 benotet ist und  maximal ein Fach mit 5 benotet ist       </a:t>
            </a:r>
            <a:r>
              <a:rPr lang="de-DE" altLang="de-DE" sz="3800" b="1" u="sng" dirty="0">
                <a:solidFill>
                  <a:srgbClr val="000000"/>
                </a:solidFill>
              </a:rPr>
              <a:t>sowie</a:t>
            </a:r>
            <a:r>
              <a:rPr lang="de-DE" altLang="de-DE" sz="3800" dirty="0">
                <a:solidFill>
                  <a:srgbClr val="000000"/>
                </a:solidFill>
              </a:rPr>
              <a:t/>
            </a:r>
            <a:br>
              <a:rPr lang="de-DE" altLang="de-DE" sz="3800" dirty="0">
                <a:solidFill>
                  <a:srgbClr val="000000"/>
                </a:solidFill>
              </a:rPr>
            </a:br>
            <a:r>
              <a:rPr lang="de-DE" altLang="de-DE" sz="3800" dirty="0">
                <a:solidFill>
                  <a:srgbClr val="000000"/>
                </a:solidFill>
              </a:rPr>
              <a:t>b) dass in der Kernfachgruppe ein Notendurchschnitt von 4,0 oder besser erreicht ist.</a:t>
            </a:r>
            <a:br>
              <a:rPr lang="de-DE" altLang="de-DE" sz="3800" dirty="0">
                <a:solidFill>
                  <a:srgbClr val="000000"/>
                </a:solidFill>
              </a:rPr>
            </a:br>
            <a:r>
              <a:rPr lang="de-DE" altLang="de-DE" sz="3800" u="sng" dirty="0">
                <a:solidFill>
                  <a:srgbClr val="000000"/>
                </a:solidFill>
              </a:rPr>
              <a:t/>
            </a:r>
            <a:br>
              <a:rPr lang="de-DE" altLang="de-DE" sz="3800" u="sng" dirty="0">
                <a:solidFill>
                  <a:srgbClr val="000000"/>
                </a:solidFill>
              </a:rPr>
            </a:br>
            <a:r>
              <a:rPr lang="de-DE" altLang="de-DE" sz="3800" u="sng" dirty="0">
                <a:solidFill>
                  <a:srgbClr val="000000"/>
                </a:solidFill>
              </a:rPr>
              <a:t>Wenn die Noten auf der Anforderungsebene des Mittleren Schulabschlusses (MSA) erteilt worden sind</a:t>
            </a:r>
            <a:r>
              <a:rPr lang="de-DE" altLang="de-DE" sz="3800" dirty="0">
                <a:solidFill>
                  <a:srgbClr val="000000"/>
                </a:solidFill>
              </a:rPr>
              <a:t>, erfordert der reguläre Zugang zu Oberstufe, </a:t>
            </a:r>
            <a:br>
              <a:rPr lang="de-DE" altLang="de-DE" sz="3800" dirty="0">
                <a:solidFill>
                  <a:srgbClr val="000000"/>
                </a:solidFill>
              </a:rPr>
            </a:br>
            <a:r>
              <a:rPr lang="de-DE" altLang="de-DE" sz="3800" dirty="0">
                <a:solidFill>
                  <a:srgbClr val="000000"/>
                </a:solidFill>
              </a:rPr>
              <a:t>a) dass kein Fach mit 6 oder 5 benotet ist und maximal ein Fach mit 4 benotet ist       </a:t>
            </a:r>
            <a:r>
              <a:rPr lang="de-DE" altLang="de-DE" sz="3800" b="1" u="sng" dirty="0">
                <a:solidFill>
                  <a:srgbClr val="000000"/>
                </a:solidFill>
              </a:rPr>
              <a:t>sowie</a:t>
            </a:r>
            <a:r>
              <a:rPr lang="de-DE" altLang="de-DE" sz="3800" dirty="0">
                <a:solidFill>
                  <a:srgbClr val="000000"/>
                </a:solidFill>
              </a:rPr>
              <a:t>  </a:t>
            </a:r>
            <a:br>
              <a:rPr lang="de-DE" altLang="de-DE" sz="3800" dirty="0">
                <a:solidFill>
                  <a:srgbClr val="000000"/>
                </a:solidFill>
              </a:rPr>
            </a:br>
            <a:r>
              <a:rPr lang="de-DE" altLang="de-DE" sz="3800" dirty="0">
                <a:solidFill>
                  <a:srgbClr val="000000"/>
                </a:solidFill>
              </a:rPr>
              <a:t>b) dass in der Kernfachgruppe ein Schnitt von 3,0 oder besser erreicht ist. </a:t>
            </a:r>
            <a:br>
              <a:rPr lang="de-DE" altLang="de-DE" sz="3800" dirty="0">
                <a:solidFill>
                  <a:srgbClr val="000000"/>
                </a:solidFill>
              </a:rPr>
            </a:br>
            <a:r>
              <a:rPr lang="de-DE" altLang="de-DE" sz="3800" b="1" dirty="0">
                <a:solidFill>
                  <a:srgbClr val="000000"/>
                </a:solidFill>
              </a:rPr>
              <a:t>Im MSA-Zeugnis </a:t>
            </a:r>
            <a:r>
              <a:rPr lang="de-DE" altLang="de-DE" sz="3800" dirty="0">
                <a:solidFill>
                  <a:srgbClr val="000000"/>
                </a:solidFill>
              </a:rPr>
              <a:t>zählen die Noten für die Fächer, nicht die Teilnoten für Prüfungsleistungen in den Fächern. Die Projektprüfung zählt dabei als Fach. ) </a:t>
            </a:r>
          </a:p>
          <a:p>
            <a:r>
              <a:rPr lang="de-DE" altLang="de-DE" sz="1600" dirty="0">
                <a:solidFill>
                  <a:srgbClr val="000000"/>
                </a:solidFill>
              </a:rPr>
              <a:t> </a:t>
            </a:r>
            <a:r>
              <a:rPr lang="de-DE" altLang="de-DE" sz="4400" dirty="0">
                <a:solidFill>
                  <a:srgbClr val="000000"/>
                </a:solidFill>
              </a:rPr>
              <a:t>  </a:t>
            </a:r>
            <a:br>
              <a:rPr lang="de-DE" altLang="de-DE" sz="4400" dirty="0">
                <a:solidFill>
                  <a:srgbClr val="000000"/>
                </a:solidFill>
              </a:rPr>
            </a:br>
            <a:endParaRPr lang="de-DE" sz="3000" dirty="0"/>
          </a:p>
        </p:txBody>
      </p:sp>
      <p:pic>
        <p:nvPicPr>
          <p:cNvPr id="7" name="Picture 2" descr="f-logo-norm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6837" y="5724525"/>
            <a:ext cx="2697163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126481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de-DE" b="1" dirty="0"/>
              <a:t>Organisation der Oberstufe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9580" y="1363980"/>
            <a:ext cx="8229600" cy="4525963"/>
          </a:xfr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r>
              <a:rPr lang="de-DE" altLang="de-DE" sz="2800" b="1" u="sng" dirty="0"/>
              <a:t>Einführungsphase: </a:t>
            </a:r>
            <a:r>
              <a:rPr lang="de-DE" altLang="de-DE" sz="2800" b="1" dirty="0"/>
              <a:t>E.1.1/E.1.2</a:t>
            </a:r>
            <a:r>
              <a:rPr lang="de-DE" altLang="de-DE" sz="2800" dirty="0"/>
              <a:t/>
            </a:r>
            <a:br>
              <a:rPr lang="de-DE" altLang="de-DE" sz="2800" dirty="0"/>
            </a:br>
            <a:r>
              <a:rPr lang="de-DE" altLang="de-DE" sz="1800" b="1" dirty="0">
                <a:solidFill>
                  <a:srgbClr val="FF0000"/>
                </a:solidFill>
              </a:rPr>
              <a:t>[Versetzung in Q1.1 erfolgt,  wenn die Leistungen in nicht mehr als einem Fach schlechter als ausreichend  </a:t>
            </a:r>
            <a:br>
              <a:rPr lang="de-DE" altLang="de-DE" sz="1800" b="1" dirty="0">
                <a:solidFill>
                  <a:srgbClr val="FF0000"/>
                </a:solidFill>
              </a:rPr>
            </a:br>
            <a:r>
              <a:rPr lang="de-DE" altLang="de-DE" sz="1800" b="1" dirty="0">
                <a:solidFill>
                  <a:srgbClr val="FF0000"/>
                </a:solidFill>
              </a:rPr>
              <a:t>(4-/04P) sind und kein Fach mit ungenügend (6/00P) benotet wurde!]</a:t>
            </a:r>
            <a:br>
              <a:rPr lang="de-DE" altLang="de-DE" sz="1800" b="1" dirty="0">
                <a:solidFill>
                  <a:srgbClr val="FF0000"/>
                </a:solidFill>
              </a:rPr>
            </a:br>
            <a:endParaRPr lang="de-DE" altLang="de-DE" sz="1800" b="1" dirty="0">
              <a:solidFill>
                <a:srgbClr val="FF0000"/>
              </a:solidFill>
            </a:endParaRPr>
          </a:p>
          <a:p>
            <a:r>
              <a:rPr lang="de-DE" altLang="de-DE" sz="2800" b="1" u="sng" dirty="0"/>
              <a:t>Qualifikationsphase:</a:t>
            </a:r>
            <a:r>
              <a:rPr lang="de-DE" altLang="de-DE" sz="2800" dirty="0"/>
              <a:t> </a:t>
            </a:r>
            <a:r>
              <a:rPr lang="de-DE" altLang="de-DE" sz="2800" b="1" dirty="0"/>
              <a:t>Q1.1 + 1.2 / Q2.1 + 2.2</a:t>
            </a:r>
            <a:br>
              <a:rPr lang="de-DE" altLang="de-DE" sz="2800" b="1" dirty="0"/>
            </a:br>
            <a:endParaRPr lang="de-DE" altLang="de-DE" sz="2800" b="1" dirty="0"/>
          </a:p>
          <a:p>
            <a:r>
              <a:rPr lang="de-DE" altLang="de-DE" sz="2800" b="1" u="sng" dirty="0"/>
              <a:t>Kurse</a:t>
            </a:r>
            <a:r>
              <a:rPr lang="de-DE" altLang="de-DE" sz="2800" dirty="0"/>
              <a:t> in </a:t>
            </a:r>
            <a:r>
              <a:rPr lang="de-DE" altLang="de-DE" sz="2800" b="1" dirty="0"/>
              <a:t>Informatik //FS // Mu / </a:t>
            </a:r>
            <a:r>
              <a:rPr lang="de-DE" altLang="de-DE" sz="2800" b="1" dirty="0" err="1"/>
              <a:t>Ku</a:t>
            </a:r>
            <a:r>
              <a:rPr lang="de-DE" altLang="de-DE" sz="2800" b="1" dirty="0"/>
              <a:t> / DSP // </a:t>
            </a:r>
            <a:r>
              <a:rPr lang="de-DE" altLang="de-DE" sz="2800" b="1" dirty="0" err="1"/>
              <a:t>Rel</a:t>
            </a:r>
            <a:r>
              <a:rPr lang="de-DE" altLang="de-DE" sz="2800" b="1" dirty="0"/>
              <a:t>/Phil // Sport</a:t>
            </a:r>
            <a:r>
              <a:rPr lang="de-DE" altLang="de-DE" sz="2800" dirty="0"/>
              <a:t/>
            </a:r>
            <a:br>
              <a:rPr lang="de-DE" altLang="de-DE" sz="2800" dirty="0"/>
            </a:br>
            <a:r>
              <a:rPr lang="de-DE" altLang="de-DE" sz="1800" b="1" dirty="0">
                <a:solidFill>
                  <a:srgbClr val="FF0000"/>
                </a:solidFill>
              </a:rPr>
              <a:t>(diese Fächer werden gewählt)</a:t>
            </a:r>
          </a:p>
          <a:p>
            <a:pPr marL="0" indent="0">
              <a:buNone/>
            </a:pPr>
            <a:r>
              <a:rPr lang="de-DE" altLang="de-DE" sz="1800" b="1" dirty="0">
                <a:solidFill>
                  <a:srgbClr val="FF0000"/>
                </a:solidFill>
              </a:rPr>
              <a:t>           </a:t>
            </a:r>
            <a:r>
              <a:rPr lang="de-DE" altLang="de-DE" sz="2800" b="1" u="sng" dirty="0"/>
              <a:t>Informatik</a:t>
            </a:r>
            <a:r>
              <a:rPr lang="de-DE" altLang="de-DE" sz="2800" b="1" dirty="0"/>
              <a:t> wird dem mathematisch-naturwissenschaftlichen</a:t>
            </a:r>
            <a:br>
              <a:rPr lang="de-DE" altLang="de-DE" sz="2800" b="1" dirty="0"/>
            </a:br>
            <a:r>
              <a:rPr lang="de-DE" altLang="de-DE" sz="2800" b="1" dirty="0"/>
              <a:t>       Aufgabenfeld zugeordnet, zählt aber nicht zu den</a:t>
            </a:r>
            <a:br>
              <a:rPr lang="de-DE" altLang="de-DE" sz="2800" b="1" dirty="0"/>
            </a:br>
            <a:r>
              <a:rPr lang="de-DE" altLang="de-DE" sz="2800" b="1" dirty="0"/>
              <a:t>       naturwissenschaftlichen Fächern im engeren Sinn, d.h. Informatik kann</a:t>
            </a:r>
            <a:br>
              <a:rPr lang="de-DE" altLang="de-DE" sz="2800" b="1" dirty="0"/>
            </a:br>
            <a:r>
              <a:rPr lang="de-DE" altLang="de-DE" sz="2800" b="1" dirty="0"/>
              <a:t>       </a:t>
            </a:r>
            <a:r>
              <a:rPr lang="de-DE" altLang="de-DE" sz="2800" b="1" u="sng" dirty="0"/>
              <a:t>keine einzubringende Naturwissenschaft </a:t>
            </a:r>
            <a:r>
              <a:rPr lang="de-DE" altLang="de-DE" sz="2800" b="1" dirty="0"/>
              <a:t>ersetzen. </a:t>
            </a:r>
            <a:br>
              <a:rPr lang="de-DE" altLang="de-DE" sz="2800" b="1" dirty="0"/>
            </a:br>
            <a:endParaRPr lang="de-DE" altLang="de-DE" sz="2800" b="1" dirty="0"/>
          </a:p>
          <a:p>
            <a:r>
              <a:rPr lang="de-DE" altLang="de-DE" sz="2800" dirty="0"/>
              <a:t>Alle Schülerinnen und Schüler nehmen in </a:t>
            </a:r>
            <a:r>
              <a:rPr lang="de-DE" altLang="de-DE" sz="2800" b="1" dirty="0"/>
              <a:t>Q1.1</a:t>
            </a:r>
            <a:br>
              <a:rPr lang="de-DE" altLang="de-DE" sz="2800" b="1" dirty="0"/>
            </a:br>
            <a:r>
              <a:rPr lang="de-DE" altLang="de-DE" sz="2800" dirty="0"/>
              <a:t>an einem </a:t>
            </a:r>
            <a:r>
              <a:rPr lang="de-DE" altLang="de-DE" sz="2800" b="1" u="sng" dirty="0"/>
              <a:t>1-wöchigen Wirtschaftspraktikum </a:t>
            </a:r>
            <a:r>
              <a:rPr lang="de-DE" altLang="de-DE" sz="2800" dirty="0"/>
              <a:t>(direkt im Anschluss an die  Herbstferien)  teil;</a:t>
            </a:r>
            <a:br>
              <a:rPr lang="de-DE" altLang="de-DE" sz="2800" dirty="0"/>
            </a:br>
            <a:r>
              <a:rPr lang="de-DE" altLang="de-DE" sz="2800" dirty="0"/>
              <a:t>es besteht die Möglichkeit dies auf zwei Wochen</a:t>
            </a:r>
            <a:br>
              <a:rPr lang="de-DE" altLang="de-DE" sz="2800" dirty="0"/>
            </a:br>
            <a:r>
              <a:rPr lang="de-DE" altLang="de-DE" sz="2800" dirty="0"/>
              <a:t>zu verlängern, indem die letzte Ferienwoche</a:t>
            </a:r>
            <a:br>
              <a:rPr lang="de-DE" altLang="de-DE" sz="2800" dirty="0"/>
            </a:br>
            <a:r>
              <a:rPr lang="de-DE" altLang="de-DE" sz="2800" dirty="0"/>
              <a:t>dazu genommen wird.</a:t>
            </a:r>
            <a:br>
              <a:rPr lang="de-DE" altLang="de-DE" sz="2800" dirty="0"/>
            </a:br>
            <a:endParaRPr lang="de-DE" altLang="de-DE" sz="2800" dirty="0"/>
          </a:p>
          <a:p>
            <a:endParaRPr lang="de-DE" sz="3000" dirty="0"/>
          </a:p>
        </p:txBody>
      </p:sp>
      <p:pic>
        <p:nvPicPr>
          <p:cNvPr id="7" name="Picture 2" descr="f-logo-norm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6837" y="5724525"/>
            <a:ext cx="2697163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24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altLang="de-DE" sz="3800" b="1" dirty="0"/>
              <a:t>Erwerb </a:t>
            </a:r>
            <a:r>
              <a:rPr lang="de-DE" altLang="de-DE" sz="4000" b="1" dirty="0"/>
              <a:t>verschiedener</a:t>
            </a:r>
            <a:r>
              <a:rPr lang="de-DE" altLang="de-DE" sz="3800" b="1" dirty="0"/>
              <a:t> Schulabschlüsse</a:t>
            </a:r>
            <a:endParaRPr lang="de-DE" sz="38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r>
              <a:rPr lang="de-DE" altLang="de-DE" sz="2800" dirty="0"/>
              <a:t>Schüler/innen am Gymnasium erwerben mit der Versetzung in die Einführungsphase (E1.1) den</a:t>
            </a:r>
            <a:br>
              <a:rPr lang="de-DE" altLang="de-DE" sz="2800" dirty="0"/>
            </a:br>
            <a:r>
              <a:rPr lang="de-DE" altLang="de-DE" sz="2800" dirty="0">
                <a:sym typeface="Wingdings" panose="05000000000000000000" pitchFamily="2" charset="2"/>
              </a:rPr>
              <a:t> </a:t>
            </a:r>
            <a:r>
              <a:rPr lang="de-DE" altLang="de-DE" sz="2800" b="1" dirty="0">
                <a:solidFill>
                  <a:srgbClr val="FF0000"/>
                </a:solidFill>
              </a:rPr>
              <a:t>Ersten allgemeinen Schulabschluss</a:t>
            </a:r>
            <a:r>
              <a:rPr lang="de-DE" altLang="de-DE" sz="2800" b="1" dirty="0"/>
              <a:t/>
            </a:r>
            <a:br>
              <a:rPr lang="de-DE" altLang="de-DE" sz="2800" b="1" dirty="0"/>
            </a:br>
            <a:endParaRPr lang="de-DE" altLang="de-DE" sz="2800" b="1" dirty="0"/>
          </a:p>
          <a:p>
            <a:r>
              <a:rPr lang="de-DE" altLang="de-DE" sz="2800" dirty="0">
                <a:solidFill>
                  <a:srgbClr val="000000"/>
                </a:solidFill>
              </a:rPr>
              <a:t>Schüler/innen am Gymnasium erwerben mit der </a:t>
            </a:r>
            <a:r>
              <a:rPr lang="de-DE" altLang="de-DE" sz="2800" u="sng" dirty="0">
                <a:solidFill>
                  <a:srgbClr val="000000"/>
                </a:solidFill>
              </a:rPr>
              <a:t>Versetzung in die</a:t>
            </a:r>
            <a:r>
              <a:rPr lang="de-DE" altLang="de-DE" sz="2800" dirty="0">
                <a:solidFill>
                  <a:srgbClr val="000000"/>
                </a:solidFill>
              </a:rPr>
              <a:t> </a:t>
            </a:r>
            <a:r>
              <a:rPr lang="de-DE" altLang="de-DE" sz="2800" u="sng" dirty="0">
                <a:solidFill>
                  <a:srgbClr val="000000"/>
                </a:solidFill>
              </a:rPr>
              <a:t>Qualifikationsphase 1</a:t>
            </a:r>
            <a:r>
              <a:rPr lang="de-DE" altLang="de-DE" sz="2800" dirty="0">
                <a:solidFill>
                  <a:srgbClr val="000000"/>
                </a:solidFill>
              </a:rPr>
              <a:t> (Q1.1) den</a:t>
            </a:r>
            <a:br>
              <a:rPr lang="de-DE" altLang="de-DE" sz="2800" dirty="0">
                <a:solidFill>
                  <a:srgbClr val="000000"/>
                </a:solidFill>
              </a:rPr>
            </a:br>
            <a:r>
              <a:rPr lang="de-DE" altLang="de-DE" sz="2800" dirty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de-DE" altLang="de-DE" sz="2800" b="1" dirty="0">
                <a:solidFill>
                  <a:srgbClr val="FF0000"/>
                </a:solidFill>
              </a:rPr>
              <a:t>Mittleren Schulabschluss</a:t>
            </a:r>
            <a:r>
              <a:rPr lang="de-DE" altLang="de-DE" sz="2800" b="1" dirty="0">
                <a:solidFill>
                  <a:srgbClr val="000000"/>
                </a:solidFill>
              </a:rPr>
              <a:t/>
            </a:r>
            <a:br>
              <a:rPr lang="de-DE" altLang="de-DE" sz="2800" b="1" dirty="0">
                <a:solidFill>
                  <a:srgbClr val="000000"/>
                </a:solidFill>
              </a:rPr>
            </a:br>
            <a:endParaRPr lang="de-DE" altLang="de-DE" sz="2800" b="1" dirty="0">
              <a:solidFill>
                <a:srgbClr val="000000"/>
              </a:solidFill>
            </a:endParaRPr>
          </a:p>
          <a:p>
            <a:r>
              <a:rPr lang="de-DE" altLang="de-DE" sz="2800" dirty="0">
                <a:solidFill>
                  <a:srgbClr val="000000"/>
                </a:solidFill>
              </a:rPr>
              <a:t>Schüler/innen am Gymnasium können </a:t>
            </a:r>
            <a:r>
              <a:rPr lang="de-DE" altLang="de-DE" sz="2800" u="sng" dirty="0">
                <a:solidFill>
                  <a:srgbClr val="000000"/>
                </a:solidFill>
              </a:rPr>
              <a:t>mit Übertritt in die Qualifikationsphase 2</a:t>
            </a:r>
            <a:r>
              <a:rPr lang="de-DE" altLang="de-DE" sz="2800" dirty="0">
                <a:solidFill>
                  <a:srgbClr val="000000"/>
                </a:solidFill>
              </a:rPr>
              <a:t> (Q2.1) den</a:t>
            </a:r>
            <a:br>
              <a:rPr lang="de-DE" altLang="de-DE" sz="2800" dirty="0">
                <a:solidFill>
                  <a:srgbClr val="000000"/>
                </a:solidFill>
              </a:rPr>
            </a:br>
            <a:r>
              <a:rPr lang="de-DE" altLang="de-DE" sz="2800" dirty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de-DE" altLang="de-DE" sz="2800" b="1" dirty="0">
                <a:solidFill>
                  <a:srgbClr val="FF0000"/>
                </a:solidFill>
              </a:rPr>
              <a:t>schulischen Teil der Fachhochschulreife</a:t>
            </a:r>
            <a:br>
              <a:rPr lang="de-DE" altLang="de-DE" sz="2800" b="1" dirty="0">
                <a:solidFill>
                  <a:srgbClr val="FF0000"/>
                </a:solidFill>
              </a:rPr>
            </a:br>
            <a:r>
              <a:rPr lang="de-DE" altLang="de-DE" sz="2400" dirty="0">
                <a:solidFill>
                  <a:srgbClr val="000000"/>
                </a:solidFill>
              </a:rPr>
              <a:t>erwerben. (Hier gibt es best. Bedingungen für Fächer und Notenpunkte.)</a:t>
            </a:r>
            <a:br>
              <a:rPr lang="de-DE" altLang="de-DE" sz="2400" dirty="0">
                <a:solidFill>
                  <a:srgbClr val="000000"/>
                </a:solidFill>
              </a:rPr>
            </a:br>
            <a:endParaRPr lang="de-DE" altLang="de-DE" sz="2800" dirty="0">
              <a:solidFill>
                <a:srgbClr val="000000"/>
              </a:solidFill>
            </a:endParaRPr>
          </a:p>
          <a:p>
            <a:r>
              <a:rPr lang="de-DE" altLang="de-DE" sz="2800" dirty="0">
                <a:solidFill>
                  <a:srgbClr val="000000"/>
                </a:solidFill>
              </a:rPr>
              <a:t>Schüler/innen am Gymnasium können </a:t>
            </a:r>
            <a:r>
              <a:rPr lang="de-DE" altLang="de-DE" sz="2800" u="sng" dirty="0">
                <a:solidFill>
                  <a:srgbClr val="000000"/>
                </a:solidFill>
              </a:rPr>
              <a:t>am Ende von der Qualifikationsphase </a:t>
            </a:r>
            <a:r>
              <a:rPr lang="de-DE" altLang="de-DE" sz="2800" dirty="0">
                <a:solidFill>
                  <a:srgbClr val="000000"/>
                </a:solidFill>
              </a:rPr>
              <a:t>(nach Q2.2) die</a:t>
            </a:r>
            <a:br>
              <a:rPr lang="de-DE" altLang="de-DE" sz="2800" dirty="0">
                <a:solidFill>
                  <a:srgbClr val="000000"/>
                </a:solidFill>
              </a:rPr>
            </a:br>
            <a:r>
              <a:rPr lang="de-DE" altLang="de-DE" sz="2800" dirty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de-DE" altLang="de-DE" sz="2800" b="1" dirty="0">
                <a:solidFill>
                  <a:srgbClr val="FF0000"/>
                </a:solidFill>
              </a:rPr>
              <a:t>allgemeine Hochschulreife </a:t>
            </a:r>
            <a:r>
              <a:rPr lang="de-DE" altLang="de-DE" sz="2800" dirty="0">
                <a:solidFill>
                  <a:srgbClr val="000000"/>
                </a:solidFill>
              </a:rPr>
              <a:t>erwerben.</a:t>
            </a:r>
            <a:endParaRPr lang="de-DE" sz="3000" dirty="0"/>
          </a:p>
        </p:txBody>
      </p:sp>
      <p:pic>
        <p:nvPicPr>
          <p:cNvPr id="7" name="Picture 2" descr="f-logo-norm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6837" y="5724525"/>
            <a:ext cx="2697163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687176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5502275" algn="l"/>
              </a:tabLst>
            </a:pPr>
            <a:r>
              <a:rPr lang="de-DE" sz="4000" b="1" dirty="0">
                <a:ea typeface="Calibri"/>
                <a:cs typeface="Times New Roman"/>
              </a:rPr>
              <a:t/>
            </a:r>
            <a:br>
              <a:rPr lang="de-DE" sz="4000" b="1" dirty="0">
                <a:ea typeface="Calibri"/>
                <a:cs typeface="Times New Roman"/>
              </a:rPr>
            </a:br>
            <a:r>
              <a:rPr lang="de-DE" sz="4000" b="1" dirty="0">
                <a:ea typeface="Calibri"/>
                <a:cs typeface="Times New Roman"/>
              </a:rPr>
              <a:t>Schulischer Teil der Fachhochschulreife</a:t>
            </a:r>
            <a:r>
              <a:rPr lang="de-DE" sz="2400" dirty="0">
                <a:ea typeface="Calibri"/>
                <a:cs typeface="Times New Roman"/>
              </a:rPr>
              <a:t/>
            </a:r>
            <a:br>
              <a:rPr lang="de-DE" sz="2400" dirty="0">
                <a:ea typeface="Calibri"/>
                <a:cs typeface="Times New Roman"/>
              </a:rPr>
            </a:br>
            <a:endParaRPr lang="de-DE" dirty="0"/>
          </a:p>
        </p:txBody>
      </p:sp>
      <p:pic>
        <p:nvPicPr>
          <p:cNvPr id="6" name="Inhaltsplatzhalter 5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1560" y="908720"/>
            <a:ext cx="7848872" cy="56166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49212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altLang="de-DE" b="1" dirty="0"/>
              <a:t>Profile 2020/2021</a:t>
            </a:r>
            <a:br>
              <a:rPr lang="de-DE" altLang="de-DE" b="1" dirty="0"/>
            </a:br>
            <a:r>
              <a:rPr lang="de-DE" altLang="de-DE" b="1" dirty="0"/>
              <a:t>(drei Profil-Klassen)</a:t>
            </a:r>
            <a:endParaRPr lang="de-DE" b="1" dirty="0"/>
          </a:p>
        </p:txBody>
      </p:sp>
      <p:pic>
        <p:nvPicPr>
          <p:cNvPr id="7" name="Picture 2" descr="f-logo-norm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6837" y="5724525"/>
            <a:ext cx="2697163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625466"/>
              </p:ext>
            </p:extLst>
          </p:nvPr>
        </p:nvGraphicFramePr>
        <p:xfrm>
          <a:off x="1187624" y="1556792"/>
          <a:ext cx="7128792" cy="42420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5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1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61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Profile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Naturwissenschaft- </a:t>
                      </a:r>
                      <a:r>
                        <a:rPr kumimoji="0" lang="de-DE" sz="16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liches</a:t>
                      </a:r>
                      <a:r>
                        <a:rPr kumimoji="0" lang="de-DE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Profil (3 NW)</a:t>
                      </a:r>
                      <a:endParaRPr kumimoji="0" lang="de-DE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Gesellschafts- wissenschaftliches </a:t>
                      </a:r>
                      <a:br>
                        <a:rPr kumimoji="0" lang="de-DE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de-DE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Profil (3 GSW)</a:t>
                      </a:r>
                      <a:endParaRPr kumimoji="0" lang="de-DE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6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Sprachliches Profil</a:t>
                      </a:r>
                      <a:br>
                        <a:rPr kumimoji="0" lang="de-DE" sz="16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de-DE" sz="16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(KF: </a:t>
                      </a:r>
                      <a:r>
                        <a:rPr kumimoji="0" lang="de-DE" sz="1600" u="none" strike="noStrike" kern="1200" cap="none" normalizeH="0" baseline="0" dirty="0" err="1">
                          <a:ln>
                            <a:noFill/>
                          </a:ln>
                          <a:effectLst/>
                        </a:rPr>
                        <a:t>Lat</a:t>
                      </a:r>
                      <a:r>
                        <a:rPr kumimoji="0" lang="de-DE" sz="16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/Franz.)</a:t>
                      </a:r>
                      <a:br>
                        <a:rPr kumimoji="0" lang="de-DE" sz="16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de-DE" sz="16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(3 FS)</a:t>
                      </a: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b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de-DE" sz="16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und</a:t>
                      </a:r>
                      <a:br>
                        <a:rPr kumimoji="0" lang="de-DE" sz="16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Ästhetisches</a:t>
                      </a:r>
                      <a:b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Profil</a:t>
                      </a:r>
                      <a:endParaRPr kumimoji="0" lang="de-DE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6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/>
                      </a:r>
                      <a:br>
                        <a:rPr kumimoji="0" lang="de-DE" sz="16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</a:br>
                      <a:endParaRPr kumimoji="0" lang="de-DE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22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PGF</a:t>
                      </a:r>
                      <a:endParaRPr kumimoji="0" lang="de-DE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14" marB="4571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u="sng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Biologie</a:t>
                      </a:r>
                      <a:r>
                        <a:rPr kumimoji="0" lang="de-DE" sz="1600" u="sng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br>
                        <a:rPr kumimoji="0" lang="de-DE" sz="1600" u="sng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de-DE" sz="1600" u="sng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/>
                      </a:r>
                      <a:br>
                        <a:rPr kumimoji="0" lang="de-DE" sz="1600" u="sng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</a:br>
                      <a:endParaRPr kumimoji="0" lang="de-DE" sz="1600" b="1" i="0" u="sng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34" marR="91434" marT="45714" marB="4571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Geografie</a:t>
                      </a:r>
                      <a:br>
                        <a:rPr kumimoji="0" lang="de-DE" sz="1600" b="1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de-DE" sz="16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/>
                      </a:r>
                      <a:br>
                        <a:rPr kumimoji="0" lang="de-DE" sz="16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</a:br>
                      <a:endParaRPr kumimoji="0" lang="de-DE" sz="16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14" marB="4571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u="sng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Englisch</a:t>
                      </a:r>
                      <a:br>
                        <a:rPr kumimoji="0" lang="de-DE" sz="1600" b="1" u="sng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</a:br>
                      <a:endParaRPr kumimoji="0" lang="de-DE" sz="1600" b="1" u="sng" strike="noStrike" kern="1200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gekoppelt mit</a:t>
                      </a:r>
                      <a:br>
                        <a:rPr kumimoji="0" lang="de-DE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</a:br>
                      <a:endParaRPr kumimoji="0" lang="de-DE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Kunst</a:t>
                      </a:r>
                      <a:endParaRPr kumimoji="0" lang="de-DE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34" marR="91434" marT="45714" marB="45714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823659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de-DE" altLang="de-DE" sz="2800" b="1" dirty="0"/>
              <a:t>Naturwissenschaftliches Profil : </a:t>
            </a:r>
            <a:r>
              <a:rPr lang="de-DE" altLang="de-DE" sz="2800" b="1" u="sng" dirty="0"/>
              <a:t>Biologie</a:t>
            </a:r>
            <a:endParaRPr lang="de-DE" sz="2800" b="1" u="sng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2413944"/>
              </p:ext>
            </p:extLst>
          </p:nvPr>
        </p:nvGraphicFramePr>
        <p:xfrm>
          <a:off x="457200" y="836712"/>
          <a:ext cx="8229600" cy="5305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85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 1.1 + 1.2</a:t>
                      </a:r>
                    </a:p>
                  </a:txBody>
                  <a:tcPr marL="91448" marR="91448" marT="45706" marB="457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Q 1.1 + 1.2</a:t>
                      </a:r>
                    </a:p>
                  </a:txBody>
                  <a:tcPr marL="91465" marR="91465" marT="45728" marB="4572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Q 2.1 + 2.2</a:t>
                      </a:r>
                    </a:p>
                  </a:txBody>
                  <a:tcPr marL="91402" marR="91402" marT="45723" marB="45723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44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Deutsch (3) KF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Mathematik (3) KF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Englisch (3) KF</a:t>
                      </a:r>
                    </a:p>
                  </a:txBody>
                  <a:tcPr marL="91448" marR="91448" marT="45706" marB="457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Deutsch (4) KF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Mathematik (4) KF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Englisch (4) KF</a:t>
                      </a:r>
                    </a:p>
                  </a:txBody>
                  <a:tcPr marL="91465" marR="91465" marT="45728" marB="45728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Deutsch (4) KF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Mathematik (4) KF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Englisch (4) KF</a:t>
                      </a:r>
                    </a:p>
                  </a:txBody>
                  <a:tcPr marL="91402" marR="91402" marT="45723" marB="45723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 weitere Fremdsprache:</a:t>
                      </a:r>
                      <a:b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F, L, </a:t>
                      </a:r>
                      <a:r>
                        <a:rPr kumimoji="0" lang="de-DE" sz="16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Spa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(3)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6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/Mu /DSP (2)</a:t>
                      </a:r>
                    </a:p>
                  </a:txBody>
                  <a:tcPr marL="91448" marR="91448" marT="45706" marB="457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de-DE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6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/Mu/DSP (2)</a:t>
                      </a:r>
                    </a:p>
                  </a:txBody>
                  <a:tcPr marL="91465" marR="91465" marT="45728" marB="45728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02" marR="91402" marT="45723" marB="45723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94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Geschichte (2)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6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6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WiPo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Religion/Philosophie (2)</a:t>
                      </a:r>
                    </a:p>
                  </a:txBody>
                  <a:tcPr marL="91448" marR="91448" marT="45706" marB="457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Geschichte (2)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6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</a:t>
                      </a:r>
                      <a:r>
                        <a:rPr kumimoji="0" lang="de-DE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6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WiPo</a:t>
                      </a:r>
                      <a:r>
                        <a:rPr kumimoji="0" lang="de-DE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(2)  </a:t>
                      </a:r>
                      <a:r>
                        <a:rPr kumimoji="0" lang="de-DE" sz="12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(Verstärkungsstunden)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Rel./Phil. (2)</a:t>
                      </a:r>
                      <a:br>
                        <a:rPr kumimoji="0" lang="de-DE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kumimoji="0" lang="de-DE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65" marR="91465" marT="45728" marB="45728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Geschichte (2)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6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6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WiPo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(2) </a:t>
                      </a:r>
                      <a:b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kumimoji="0" lang="de-DE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02" marR="91402" marT="45723" marB="45723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64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600" b="1" i="0" u="sng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Bio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(3) = PGF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6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Chem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+ </a:t>
                      </a:r>
                      <a:r>
                        <a:rPr kumimoji="0" lang="de-DE" sz="16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Phy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oder Inf.  (3)</a:t>
                      </a:r>
                    </a:p>
                  </a:txBody>
                  <a:tcPr marL="91448" marR="91448" marT="45706" marB="457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6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Bio.</a:t>
                      </a: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(4) = PGF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weitere Fächer aus </a:t>
                      </a:r>
                      <a:r>
                        <a:rPr kumimoji="0" lang="de-DE" sz="16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EJg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b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fortgeführt (3)</a:t>
                      </a:r>
                      <a:endParaRPr kumimoji="0" lang="de-DE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65" marR="91465" marT="45728" marB="45728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6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Bio</a:t>
                      </a: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(4) = PGF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 weitere Fächer aus </a:t>
                      </a:r>
                      <a:r>
                        <a:rPr kumimoji="0" lang="de-DE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EJg</a:t>
                      </a: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b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fortgeführt (3)</a:t>
                      </a:r>
                      <a:endParaRPr kumimoji="0" lang="de-DE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02" marR="91402" marT="45723" marB="45723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8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e-D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Sport (2) (+ </a:t>
                      </a:r>
                      <a:r>
                        <a:rPr kumimoji="0" lang="de-DE" sz="16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SpTh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1)</a:t>
                      </a:r>
                    </a:p>
                  </a:txBody>
                  <a:tcPr marL="91448" marR="91448" marT="45706" marB="4570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Sport (2) </a:t>
                      </a:r>
                      <a:r>
                        <a:rPr kumimoji="0" lang="de-DE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(+ </a:t>
                      </a:r>
                      <a:r>
                        <a:rPr kumimoji="0" lang="de-DE" sz="16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SpTh</a:t>
                      </a:r>
                      <a:r>
                        <a:rPr kumimoji="0" lang="de-DE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2)</a:t>
                      </a:r>
                      <a:endParaRPr lang="de-DE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e-D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de-D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Sport (2) </a:t>
                      </a:r>
                      <a:r>
                        <a:rPr kumimoji="0" lang="de-DE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(+ </a:t>
                      </a:r>
                      <a:r>
                        <a:rPr kumimoji="0" lang="de-DE" sz="16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SpTh</a:t>
                      </a:r>
                      <a:r>
                        <a:rPr kumimoji="0" lang="de-DE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2)</a:t>
                      </a:r>
                      <a:endParaRPr kumimoji="0" lang="de-DE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02" marR="91402" marT="45723" marB="45723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623858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1475</Words>
  <Application>Microsoft Office PowerPoint</Application>
  <PresentationFormat>Bildschirmpräsentation (4:3)</PresentationFormat>
  <Paragraphs>346</Paragraphs>
  <Slides>23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23</vt:i4>
      </vt:variant>
    </vt:vector>
  </HeadingPairs>
  <TitlesOfParts>
    <vt:vector size="30" baseType="lpstr">
      <vt:lpstr>Arial</vt:lpstr>
      <vt:lpstr>Calibri</vt:lpstr>
      <vt:lpstr>Times New Roman</vt:lpstr>
      <vt:lpstr>Wingdings</vt:lpstr>
      <vt:lpstr>Larissa-Design</vt:lpstr>
      <vt:lpstr>Standarddesign</vt:lpstr>
      <vt:lpstr>1_Standarddesign</vt:lpstr>
      <vt:lpstr>Profiloberstufe 2020 / 2021</vt:lpstr>
      <vt:lpstr>Einleitung: Profile</vt:lpstr>
      <vt:lpstr>Aufnahme in die Oberstufe (1)</vt:lpstr>
      <vt:lpstr>Aufnahme in die Oberstufe (2)</vt:lpstr>
      <vt:lpstr>Organisation der Oberstufe</vt:lpstr>
      <vt:lpstr>Erwerb verschiedener Schulabschlüsse</vt:lpstr>
      <vt:lpstr> Schulischer Teil der Fachhochschulreife </vt:lpstr>
      <vt:lpstr>Profile 2020/2021 (drei Profil-Klassen)</vt:lpstr>
      <vt:lpstr>Naturwissenschaftliches Profil : Biologie</vt:lpstr>
      <vt:lpstr>Gesellschaftswissenschaftliches Profil: Geografie</vt:lpstr>
      <vt:lpstr>Sprachliches Profil: Englisch</vt:lpstr>
      <vt:lpstr>Ästhetisches Profil:  Kunst</vt:lpstr>
      <vt:lpstr>Erwerb der Latina</vt:lpstr>
      <vt:lpstr>Erreichen verschiedener Sprachniveaus</vt:lpstr>
      <vt:lpstr>Leistungsbewertung</vt:lpstr>
      <vt:lpstr>Versäumnis</vt:lpstr>
      <vt:lpstr>Wahl der Prüfungsfächer (1)</vt:lpstr>
      <vt:lpstr>Wahl der Prüfungsfächer  (2) (mögliche Kombinationen) </vt:lpstr>
      <vt:lpstr>Abitur: Gesamtqualifikation (1)</vt:lpstr>
      <vt:lpstr>Abitur: Gesamtqualifikation (2)</vt:lpstr>
      <vt:lpstr>Abitur: Gesamtqualifikation (3)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Eltern- und Schüler_innenabend der 12a</dc:title>
  <dc:creator>Philipp Meier auf der Heide</dc:creator>
  <cp:lastModifiedBy>Hahne, Mechthild</cp:lastModifiedBy>
  <cp:revision>519</cp:revision>
  <dcterms:created xsi:type="dcterms:W3CDTF">2013-12-12T21:17:02Z</dcterms:created>
  <dcterms:modified xsi:type="dcterms:W3CDTF">2020-01-14T12:29:18Z</dcterms:modified>
</cp:coreProperties>
</file>