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63" r:id="rId4"/>
    <p:sldId id="257" r:id="rId5"/>
    <p:sldId id="259" r:id="rId6"/>
    <p:sldId id="258"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61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de-DE" smtClean="0"/>
              <a:t>Mastertitelformat bearbeiten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de-DE" smtClean="0"/>
              <a:t>Mastertitelformat bearbeiten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
        <p:nvSpPr>
          <p:cNvPr id="7" name="Title 6"/>
          <p:cNvSpPr>
            <a:spLocks noGrp="1"/>
          </p:cNvSpPr>
          <p:nvPr>
            <p:ph type="title"/>
          </p:nvPr>
        </p:nvSpPr>
        <p:spPr/>
        <p:txBody>
          <a:bodyPr/>
          <a:lstStyle/>
          <a:p>
            <a:r>
              <a:rPr lang="de-DE" smtClean="0"/>
              <a:t>Mastertitelformat bearbeiten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de-DE" smtClean="0"/>
              <a:t>Mastertitelformat bearbeiten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7B8AEBBE-F8B2-42CF-9895-E86A608384EB}" type="datetime1">
              <a:rPr lang="en-US" smtClean="0"/>
              <a:pPr/>
              <a:t>17.10.21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Mastertitelformat bearbeiten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17.10.21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Mastertitelformat bearbeiten</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17.10.21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17.10.21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de-DE" smtClean="0"/>
              <a:t>Mastertitelformat bearbeiten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de-DE" smtClean="0"/>
              <a:t>Mastertitelformat bearbeiten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88856D55-EFBE-4F9B-8A5F-09D42CA22A9B}" type="datetime1">
              <a:rPr lang="en-US" smtClean="0"/>
              <a:pPr/>
              <a:t>17.10.21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de-DE" smtClean="0"/>
              <a:t>Mastertitelformat bearbeiten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17.10.21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‹Nr.›</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hyperlink" Target="https://de.freepik.com/fotos-vektoren-kostenlos/vorha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1216047" y="383414"/>
            <a:ext cx="6990490" cy="6255262"/>
          </a:xfrm>
          <a:prstGeom prst="rect">
            <a:avLst/>
          </a:prstGeom>
        </p:spPr>
      </p:pic>
      <p:sp>
        <p:nvSpPr>
          <p:cNvPr id="5" name="Rechteck 4"/>
          <p:cNvSpPr/>
          <p:nvPr/>
        </p:nvSpPr>
        <p:spPr>
          <a:xfrm>
            <a:off x="810697" y="6529484"/>
            <a:ext cx="7395839" cy="215444"/>
          </a:xfrm>
          <a:prstGeom prst="rect">
            <a:avLst/>
          </a:prstGeom>
        </p:spPr>
        <p:txBody>
          <a:bodyPr wrap="square">
            <a:spAutoFit/>
          </a:bodyPr>
          <a:lstStyle/>
          <a:p>
            <a:pPr algn="ctr"/>
            <a:r>
              <a:rPr lang="de-DE" sz="800" dirty="0">
                <a:hlinkClick r:id="rId3"/>
              </a:rPr>
              <a:t>https://de.freepik.com/fotos-vektoren-kostenlos/</a:t>
            </a:r>
            <a:r>
              <a:rPr lang="de-DE" sz="800" dirty="0" smtClean="0">
                <a:hlinkClick r:id="rId3"/>
              </a:rPr>
              <a:t>vorhang</a:t>
            </a:r>
            <a:r>
              <a:rPr lang="de-DE" sz="800" dirty="0" smtClean="0"/>
              <a:t>, letzter Zugriff,17.01.2021)</a:t>
            </a:r>
            <a:endParaRPr lang="de-DE" sz="800" dirty="0"/>
          </a:p>
        </p:txBody>
      </p:sp>
      <p:sp>
        <p:nvSpPr>
          <p:cNvPr id="9" name="Textfeld 8"/>
          <p:cNvSpPr txBox="1"/>
          <p:nvPr/>
        </p:nvSpPr>
        <p:spPr>
          <a:xfrm>
            <a:off x="2644837" y="2605863"/>
            <a:ext cx="3823230" cy="2585323"/>
          </a:xfrm>
          <a:prstGeom prst="rect">
            <a:avLst/>
          </a:prstGeom>
          <a:noFill/>
        </p:spPr>
        <p:txBody>
          <a:bodyPr wrap="square" rtlCol="0">
            <a:spAutoFit/>
          </a:bodyPr>
          <a:lstStyle/>
          <a:p>
            <a:pPr algn="ctr"/>
            <a:r>
              <a:rPr lang="de-DE" b="1" dirty="0"/>
              <a:t>Gymnasium </a:t>
            </a:r>
            <a:r>
              <a:rPr lang="de-DE" b="1" dirty="0" err="1"/>
              <a:t>Schenefeld</a:t>
            </a:r>
            <a:endParaRPr lang="de-DE" b="1" dirty="0"/>
          </a:p>
          <a:p>
            <a:pPr algn="ctr"/>
            <a:r>
              <a:rPr lang="de-DE" sz="3600" dirty="0" smtClean="0"/>
              <a:t>Vorhang auf </a:t>
            </a:r>
          </a:p>
          <a:p>
            <a:pPr algn="ctr"/>
            <a:r>
              <a:rPr lang="de-DE" sz="3600" dirty="0" smtClean="0"/>
              <a:t>für das Fach</a:t>
            </a:r>
          </a:p>
          <a:p>
            <a:pPr algn="ctr"/>
            <a:r>
              <a:rPr lang="de-DE" sz="3600" b="1" dirty="0" smtClean="0"/>
              <a:t>Darstellendes Spiel</a:t>
            </a:r>
            <a:endParaRPr lang="de-DE" b="1" dirty="0"/>
          </a:p>
        </p:txBody>
      </p:sp>
    </p:spTree>
    <p:extLst>
      <p:ext uri="{BB962C8B-B14F-4D97-AF65-F5344CB8AC3E}">
        <p14:creationId xmlns:p14="http://schemas.microsoft.com/office/powerpoint/2010/main" val="29125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70898" y="946551"/>
            <a:ext cx="7966932" cy="5262980"/>
          </a:xfrm>
          <a:prstGeom prst="rect">
            <a:avLst/>
          </a:prstGeom>
        </p:spPr>
        <p:txBody>
          <a:bodyPr wrap="square">
            <a:spAutoFit/>
          </a:bodyPr>
          <a:lstStyle/>
          <a:p>
            <a:pPr algn="just"/>
            <a:r>
              <a:rPr lang="de-DE" dirty="0"/>
              <a:t>Wenn die Schülerinnen und Schüler des Gymnasiums </a:t>
            </a:r>
            <a:r>
              <a:rPr lang="de-DE" dirty="0" err="1"/>
              <a:t>Schenefeld</a:t>
            </a:r>
            <a:r>
              <a:rPr lang="de-DE" dirty="0"/>
              <a:t> flüstern, schreien oder zappeln, wenn sie sich rennend oder in Zeitlupe fortbewegen, mal leise mal laut, dann ist Theater-Zeit in der Schule. Ob in den Wahlpflichtkursen der Mittel- und Oberstufe oder in der Theater AG: </a:t>
            </a:r>
            <a:endParaRPr lang="de-DE" dirty="0" smtClean="0"/>
          </a:p>
          <a:p>
            <a:pPr algn="just"/>
            <a:endParaRPr lang="de-DE" sz="2400" b="1" dirty="0"/>
          </a:p>
          <a:p>
            <a:pPr algn="ctr"/>
            <a:r>
              <a:rPr lang="de-DE" sz="2400" b="1" dirty="0" smtClean="0"/>
              <a:t>Auf </a:t>
            </a:r>
            <a:r>
              <a:rPr lang="de-DE" sz="2400" b="1" dirty="0"/>
              <a:t>der Bühne tobt </a:t>
            </a:r>
            <a:r>
              <a:rPr lang="de-DE" sz="2400" b="1" dirty="0" smtClean="0"/>
              <a:t>das </a:t>
            </a:r>
            <a:r>
              <a:rPr lang="de-DE" sz="2400" b="1" dirty="0"/>
              <a:t>Leben!</a:t>
            </a:r>
          </a:p>
          <a:p>
            <a:pPr algn="just"/>
            <a:r>
              <a:rPr lang="de-DE" dirty="0"/>
              <a:t> </a:t>
            </a:r>
          </a:p>
          <a:p>
            <a:pPr algn="just"/>
            <a:r>
              <a:rPr lang="de-DE" dirty="0"/>
              <a:t>Darstellendes Spiel ist ein abwechslungsreiches und vor allem praxisorientiertes Fach. Von Beginn an übernehmen die Schülerinnen und Schüler Verantwortung für die Gruppe und den gemeinsamen Lernprozess und tragen damit wesentlich zum Gelingen der gemeinsamen Arbeit bei. </a:t>
            </a:r>
          </a:p>
          <a:p>
            <a:pPr algn="just"/>
            <a:r>
              <a:rPr lang="de-DE" dirty="0"/>
              <a:t> </a:t>
            </a:r>
            <a:endParaRPr lang="de-DE" dirty="0" smtClean="0"/>
          </a:p>
          <a:p>
            <a:pPr algn="just"/>
            <a:endParaRPr lang="de-DE" dirty="0"/>
          </a:p>
          <a:p>
            <a:pPr algn="just"/>
            <a:r>
              <a:rPr lang="de-DE" dirty="0"/>
              <a:t>Die Schülerinnen und Schüler lernen, sich in Rollen einzufühlen, diese auszugestalten und einem Publikum zu präsentieren. Sie erkunden und bespielen dabei unterschiedlichste (Phantasie-) Orte, sie lernen, ihre Stimme bewusst einzusetzen und werden für eigene und fremde Bewegungen sensibilisiert. </a:t>
            </a:r>
          </a:p>
        </p:txBody>
      </p:sp>
    </p:spTree>
    <p:extLst>
      <p:ext uri="{BB962C8B-B14F-4D97-AF65-F5344CB8AC3E}">
        <p14:creationId xmlns:p14="http://schemas.microsoft.com/office/powerpoint/2010/main" val="272785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2585" y="419009"/>
            <a:ext cx="8707013" cy="1754327"/>
          </a:xfrm>
          <a:prstGeom prst="rect">
            <a:avLst/>
          </a:prstGeom>
        </p:spPr>
        <p:txBody>
          <a:bodyPr wrap="square">
            <a:spAutoFit/>
          </a:bodyPr>
          <a:lstStyle/>
          <a:p>
            <a:pPr algn="just"/>
            <a:r>
              <a:rPr lang="de-DE" dirty="0"/>
              <a:t>In den Wahlpflichtkursen der Mittel- und Oberstufe konzipieren </a:t>
            </a:r>
            <a:r>
              <a:rPr lang="de-DE" dirty="0" smtClean="0"/>
              <a:t>die </a:t>
            </a:r>
            <a:r>
              <a:rPr lang="de-DE" dirty="0"/>
              <a:t>Schülerinnen und Schüler ihre Stücke selbst. Es werden Szenencollagen zu klassischen Vorlagen entwickelt, </a:t>
            </a:r>
            <a:r>
              <a:rPr lang="de-DE" dirty="0" smtClean="0"/>
              <a:t>z.B. zum </a:t>
            </a:r>
            <a:r>
              <a:rPr lang="de-DE" dirty="0"/>
              <a:t>„Sommernachtstraum</a:t>
            </a:r>
            <a:r>
              <a:rPr lang="de-DE" dirty="0" smtClean="0"/>
              <a:t>“ </a:t>
            </a:r>
            <a:r>
              <a:rPr lang="de-DE" dirty="0"/>
              <a:t>(2019)</a:t>
            </a:r>
            <a:r>
              <a:rPr lang="de-DE" dirty="0" smtClean="0"/>
              <a:t>, bekannte </a:t>
            </a:r>
            <a:r>
              <a:rPr lang="de-DE" dirty="0"/>
              <a:t>Erzählungen werden inszeniert und auf die Bühne gebracht, wie z.B. in 2020 die Kurzgeschichte „Warum?“ von Janne Teller. Im Abschlussjahrgang steht dann häufig eine Eigenproduktion auf dem Programm. </a:t>
            </a:r>
          </a:p>
        </p:txBody>
      </p:sp>
      <p:sp>
        <p:nvSpPr>
          <p:cNvPr id="5" name="Rechteck 4"/>
          <p:cNvSpPr/>
          <p:nvPr/>
        </p:nvSpPr>
        <p:spPr>
          <a:xfrm>
            <a:off x="327331" y="4384864"/>
            <a:ext cx="8602267" cy="1969770"/>
          </a:xfrm>
          <a:prstGeom prst="rect">
            <a:avLst/>
          </a:prstGeom>
        </p:spPr>
        <p:txBody>
          <a:bodyPr wrap="square">
            <a:spAutoFit/>
          </a:bodyPr>
          <a:lstStyle/>
          <a:p>
            <a:pPr algn="just"/>
            <a:r>
              <a:rPr lang="de-DE" dirty="0"/>
              <a:t>Die DSP-Kurse der Oberstufe zeigen ihre </a:t>
            </a:r>
            <a:r>
              <a:rPr lang="de-DE" dirty="0" smtClean="0"/>
              <a:t>Unterrichtsergebnisse </a:t>
            </a:r>
            <a:r>
              <a:rPr lang="de-DE" dirty="0"/>
              <a:t>jedes Jahr im Forum oder BKS der Öffentlichkeit und freuen sich darauf, das Publikum auch zukünftig mit ihren Stücken zu unterhalten, zum Schmunzeln oder auch zum Nachdenken zu bringen.</a:t>
            </a:r>
          </a:p>
          <a:p>
            <a:pPr algn="just"/>
            <a:r>
              <a:rPr lang="de-DE" dirty="0"/>
              <a:t> </a:t>
            </a:r>
          </a:p>
          <a:p>
            <a:pPr algn="ctr"/>
            <a:r>
              <a:rPr lang="de-DE" b="1" dirty="0"/>
              <a:t>Wir freuen uns auf regen Besuch, wenn es das nächste Mal am Gymnasium </a:t>
            </a:r>
            <a:r>
              <a:rPr lang="de-DE" b="1" dirty="0" err="1"/>
              <a:t>Schenefeld</a:t>
            </a:r>
            <a:r>
              <a:rPr lang="de-DE" b="1" dirty="0"/>
              <a:t> heißt: </a:t>
            </a:r>
            <a:r>
              <a:rPr lang="de-DE" b="1" i="1" dirty="0"/>
              <a:t>„Vorhang auf!</a:t>
            </a:r>
            <a:r>
              <a:rPr lang="de-DE" b="1" i="1" dirty="0" smtClean="0"/>
              <a:t>“						</a:t>
            </a:r>
          </a:p>
          <a:p>
            <a:pPr algn="ctr"/>
            <a:r>
              <a:rPr lang="de-DE" sz="1400" i="1" dirty="0" smtClean="0"/>
              <a:t>Fachschaft DSP</a:t>
            </a:r>
            <a:endParaRPr lang="de-DE" sz="1400" dirty="0"/>
          </a:p>
        </p:txBody>
      </p:sp>
      <p:sp>
        <p:nvSpPr>
          <p:cNvPr id="6" name="Rechteck 5"/>
          <p:cNvSpPr/>
          <p:nvPr/>
        </p:nvSpPr>
        <p:spPr>
          <a:xfrm>
            <a:off x="222585" y="2493388"/>
            <a:ext cx="8707013" cy="1754327"/>
          </a:xfrm>
          <a:prstGeom prst="rect">
            <a:avLst/>
          </a:prstGeom>
        </p:spPr>
        <p:txBody>
          <a:bodyPr wrap="square">
            <a:spAutoFit/>
          </a:bodyPr>
          <a:lstStyle/>
          <a:p>
            <a:pPr algn="just"/>
            <a:r>
              <a:rPr lang="de-DE" dirty="0"/>
              <a:t>In der Theater AG sind die Schülerinnen und Schüler aus den Klassen 5-7 dabei. Von der Idee einer Geschichte bis zum Text: </a:t>
            </a:r>
            <a:r>
              <a:rPr lang="de-DE" dirty="0" smtClean="0"/>
              <a:t>Alles </a:t>
            </a:r>
            <a:r>
              <a:rPr lang="de-DE" dirty="0"/>
              <a:t>wird hier ausprobiert! Auf diese Weise entstanden in den letzten Jahren viele unterschiedliche und sehenswerte Bearbeitungen von klassischen Texten: </a:t>
            </a:r>
            <a:r>
              <a:rPr lang="de-DE" dirty="0" smtClean="0"/>
              <a:t>2018 </a:t>
            </a:r>
            <a:r>
              <a:rPr lang="de-DE" dirty="0"/>
              <a:t>haben wir </a:t>
            </a:r>
            <a:r>
              <a:rPr lang="de-DE" dirty="0" smtClean="0"/>
              <a:t>z.B. mit </a:t>
            </a:r>
            <a:r>
              <a:rPr lang="de-DE" dirty="0"/>
              <a:t>Momo für das Überleben der Menschheit erkämpft und im Juni 2019 waren wir mit Emil und den Detektiven auf Ganovenjagd.</a:t>
            </a:r>
          </a:p>
        </p:txBody>
      </p:sp>
    </p:spTree>
    <p:extLst>
      <p:ext uri="{BB962C8B-B14F-4D97-AF65-F5344CB8AC3E}">
        <p14:creationId xmlns:p14="http://schemas.microsoft.com/office/powerpoint/2010/main" val="168913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Gefühlsthem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905956"/>
          </a:xfrm>
          <a:prstGeom prst="rect">
            <a:avLst/>
          </a:prstGeom>
        </p:spPr>
      </p:pic>
      <p:sp>
        <p:nvSpPr>
          <p:cNvPr id="5" name="Textfeld 4"/>
          <p:cNvSpPr txBox="1"/>
          <p:nvPr/>
        </p:nvSpPr>
        <p:spPr>
          <a:xfrm>
            <a:off x="1581406" y="246673"/>
            <a:ext cx="6181859" cy="400110"/>
          </a:xfrm>
          <a:prstGeom prst="rect">
            <a:avLst/>
          </a:prstGeom>
          <a:noFill/>
        </p:spPr>
        <p:txBody>
          <a:bodyPr wrap="square" rtlCol="0">
            <a:spAutoFit/>
          </a:bodyPr>
          <a:lstStyle/>
          <a:p>
            <a:pPr algn="ctr"/>
            <a:r>
              <a:rPr lang="de-DE" sz="2000" dirty="0" smtClean="0">
                <a:solidFill>
                  <a:schemeClr val="bg1"/>
                </a:solidFill>
              </a:rPr>
              <a:t>Gefühlsthemen, mit denen wir uns beschäftigen:</a:t>
            </a:r>
            <a:endParaRPr lang="de-DE" sz="2000" dirty="0">
              <a:solidFill>
                <a:schemeClr val="bg1"/>
              </a:solidFill>
            </a:endParaRPr>
          </a:p>
        </p:txBody>
      </p:sp>
    </p:spTree>
    <p:extLst>
      <p:ext uri="{BB962C8B-B14F-4D97-AF65-F5344CB8AC3E}">
        <p14:creationId xmlns:p14="http://schemas.microsoft.com/office/powerpoint/2010/main" val="62766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Tätigkeiten, die in verschiedenen Tempi ausprobiert werd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feld 4"/>
          <p:cNvSpPr txBox="1"/>
          <p:nvPr/>
        </p:nvSpPr>
        <p:spPr>
          <a:xfrm>
            <a:off x="379704" y="261501"/>
            <a:ext cx="7685739" cy="400110"/>
          </a:xfrm>
          <a:prstGeom prst="rect">
            <a:avLst/>
          </a:prstGeom>
          <a:noFill/>
        </p:spPr>
        <p:txBody>
          <a:bodyPr wrap="square" rtlCol="0">
            <a:spAutoFit/>
          </a:bodyPr>
          <a:lstStyle/>
          <a:p>
            <a:pPr algn="ctr"/>
            <a:r>
              <a:rPr lang="de-DE" sz="2000" dirty="0" smtClean="0">
                <a:solidFill>
                  <a:schemeClr val="bg1"/>
                </a:solidFill>
              </a:rPr>
              <a:t>Bewegungen, die wir in unterschiedlichen Tempi ausprobieren:</a:t>
            </a:r>
            <a:endParaRPr lang="de-DE" sz="2000" dirty="0">
              <a:solidFill>
                <a:schemeClr val="bg1"/>
              </a:solidFill>
            </a:endParaRPr>
          </a:p>
        </p:txBody>
      </p:sp>
    </p:spTree>
    <p:extLst>
      <p:ext uri="{BB962C8B-B14F-4D97-AF65-F5344CB8AC3E}">
        <p14:creationId xmlns:p14="http://schemas.microsoft.com/office/powerpoint/2010/main" val="406329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Damit arbeiten wir:</a:t>
            </a:r>
            <a:endParaRPr lang="de-DE" dirty="0"/>
          </a:p>
        </p:txBody>
      </p:sp>
      <p:pic>
        <p:nvPicPr>
          <p:cNvPr id="4" name="Bild 3" descr="Die ästhetischen Mittel des Theater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feld 4"/>
          <p:cNvSpPr txBox="1"/>
          <p:nvPr/>
        </p:nvSpPr>
        <p:spPr>
          <a:xfrm>
            <a:off x="1617347" y="336211"/>
            <a:ext cx="6181859" cy="400110"/>
          </a:xfrm>
          <a:prstGeom prst="rect">
            <a:avLst/>
          </a:prstGeom>
          <a:noFill/>
        </p:spPr>
        <p:txBody>
          <a:bodyPr wrap="square" rtlCol="0">
            <a:spAutoFit/>
          </a:bodyPr>
          <a:lstStyle/>
          <a:p>
            <a:pPr algn="ctr"/>
            <a:r>
              <a:rPr lang="de-DE" sz="2000" dirty="0" smtClean="0">
                <a:solidFill>
                  <a:schemeClr val="bg1"/>
                </a:solidFill>
              </a:rPr>
              <a:t>Theaterästhetische Mittel, die wir anwenden:</a:t>
            </a:r>
            <a:endParaRPr lang="de-DE" sz="2000" dirty="0">
              <a:solidFill>
                <a:schemeClr val="bg1"/>
              </a:solidFill>
            </a:endParaRPr>
          </a:p>
        </p:txBody>
      </p:sp>
    </p:spTree>
    <p:extLst>
      <p:ext uri="{BB962C8B-B14F-4D97-AF65-F5344CB8AC3E}">
        <p14:creationId xmlns:p14="http://schemas.microsoft.com/office/powerpoint/2010/main" val="122918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p:txBody>
          <a:bodyPr/>
          <a:lstStyle/>
          <a:p>
            <a:endParaRPr lang="de-DE"/>
          </a:p>
        </p:txBody>
      </p:sp>
      <p:pic>
        <p:nvPicPr>
          <p:cNvPr id="4" name="Bild 3" descr="Inszenierungsansätz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feld 4"/>
          <p:cNvSpPr txBox="1"/>
          <p:nvPr/>
        </p:nvSpPr>
        <p:spPr>
          <a:xfrm>
            <a:off x="1293877" y="169842"/>
            <a:ext cx="6181859" cy="400110"/>
          </a:xfrm>
          <a:prstGeom prst="rect">
            <a:avLst/>
          </a:prstGeom>
          <a:noFill/>
        </p:spPr>
        <p:txBody>
          <a:bodyPr wrap="square" rtlCol="0">
            <a:spAutoFit/>
          </a:bodyPr>
          <a:lstStyle/>
          <a:p>
            <a:pPr algn="ctr"/>
            <a:r>
              <a:rPr lang="de-DE" sz="2000" dirty="0" smtClean="0">
                <a:solidFill>
                  <a:schemeClr val="bg1"/>
                </a:solidFill>
              </a:rPr>
              <a:t>Inszenierungsideen, mit denen wir arbeiten:</a:t>
            </a:r>
            <a:endParaRPr lang="de-DE" sz="2000" dirty="0">
              <a:solidFill>
                <a:schemeClr val="bg1"/>
              </a:solidFill>
            </a:endParaRPr>
          </a:p>
        </p:txBody>
      </p:sp>
    </p:spTree>
    <p:extLst>
      <p:ext uri="{BB962C8B-B14F-4D97-AF65-F5344CB8AC3E}">
        <p14:creationId xmlns:p14="http://schemas.microsoft.com/office/powerpoint/2010/main" val="179862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rot="489351">
            <a:off x="3777694" y="2234374"/>
            <a:ext cx="4699000" cy="1176655"/>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de-DE" sz="1400" dirty="0">
                <a:effectLst/>
                <a:latin typeface="Candara"/>
                <a:ea typeface="Cambria"/>
                <a:cs typeface="Arial"/>
              </a:rPr>
              <a:t>Am Fach Darstellendes Spiel gefällt mir, dass man seiner Kreativität freien Lauf lassen kann. Man kann verschiedene Rollen einnehmen und über sich hinauswachsen. Es ist eine interessante Abwechslung zum normalen Schulalltag.</a:t>
            </a:r>
            <a:endParaRPr lang="de-DE" sz="1200" dirty="0">
              <a:effectLst/>
              <a:latin typeface="Cambria"/>
              <a:ea typeface="Cambria"/>
              <a:cs typeface="Times New Roman"/>
            </a:endParaRPr>
          </a:p>
          <a:p>
            <a:pPr>
              <a:spcAft>
                <a:spcPts val="0"/>
              </a:spcAft>
            </a:pPr>
            <a:r>
              <a:rPr lang="de-DE" sz="1400" dirty="0">
                <a:effectLst/>
                <a:latin typeface="Candara"/>
                <a:ea typeface="Cambria"/>
                <a:cs typeface="Arial"/>
              </a:rPr>
              <a:t>Schüler, Ästhetisches Profil Ec</a:t>
            </a:r>
            <a:endParaRPr lang="de-DE" sz="1200" dirty="0">
              <a:effectLst/>
              <a:latin typeface="Cambria"/>
              <a:ea typeface="Cambria"/>
              <a:cs typeface="Times New Roman"/>
            </a:endParaRPr>
          </a:p>
        </p:txBody>
      </p:sp>
      <p:sp>
        <p:nvSpPr>
          <p:cNvPr id="8" name="Textfeld 7"/>
          <p:cNvSpPr txBox="1"/>
          <p:nvPr/>
        </p:nvSpPr>
        <p:spPr>
          <a:xfrm>
            <a:off x="3089429" y="4785961"/>
            <a:ext cx="5257800" cy="967740"/>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de-DE" sz="1200" dirty="0">
                <a:effectLst/>
                <a:latin typeface="Arial"/>
                <a:ea typeface="Times New Roman"/>
                <a:cs typeface="Times New Roman"/>
              </a:rPr>
              <a:t>Am Fach DSP gefällt mir vor allem die Vielfalt, welche sich in den Bereichen der Sprache, der Körperhaltung- und </a:t>
            </a:r>
            <a:r>
              <a:rPr lang="de-DE" sz="1200" dirty="0" err="1">
                <a:effectLst/>
                <a:latin typeface="Arial"/>
                <a:ea typeface="Times New Roman"/>
                <a:cs typeface="Times New Roman"/>
              </a:rPr>
              <a:t>sprache</a:t>
            </a:r>
            <a:r>
              <a:rPr lang="de-DE" sz="1200" dirty="0">
                <a:effectLst/>
                <a:latin typeface="Arial"/>
                <a:ea typeface="Times New Roman"/>
                <a:cs typeface="Times New Roman"/>
              </a:rPr>
              <a:t>, der Gestik und der Mimik einbringen lässt. Auch das Ausdrücken verschiedenster Emotionen und ein genaueres Betrachten von Theaterstücken bereitet viel Freude .Schülerin, Ästhetisches Profil Q1. </a:t>
            </a:r>
            <a:endParaRPr lang="de-DE" sz="1200" dirty="0">
              <a:effectLst/>
              <a:latin typeface="Cambria"/>
              <a:ea typeface="Cambria"/>
              <a:cs typeface="Times New Roman"/>
            </a:endParaRPr>
          </a:p>
        </p:txBody>
      </p:sp>
      <p:sp>
        <p:nvSpPr>
          <p:cNvPr id="9" name="Textfeld 8"/>
          <p:cNvSpPr txBox="1"/>
          <p:nvPr/>
        </p:nvSpPr>
        <p:spPr>
          <a:xfrm rot="20838998">
            <a:off x="250118" y="2271016"/>
            <a:ext cx="3462655" cy="132207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600" dirty="0">
                <a:effectLst/>
                <a:latin typeface="Calibri"/>
                <a:ea typeface="Times New Roman"/>
                <a:cs typeface="Arial"/>
              </a:rPr>
              <a:t>Ich mag DSP, weil es eine Abwechslung zu dem "normalen" Schulalltag ist  Schüler*in, Ästhetisches Profil Q1</a:t>
            </a:r>
            <a:endParaRPr lang="de-DE" sz="1200" dirty="0">
              <a:effectLst/>
              <a:ea typeface="Cambria"/>
              <a:cs typeface="Times New Roman"/>
            </a:endParaRPr>
          </a:p>
          <a:p>
            <a:pPr>
              <a:spcAft>
                <a:spcPts val="0"/>
              </a:spcAft>
            </a:pPr>
            <a:r>
              <a:rPr lang="de-DE" sz="1200" dirty="0">
                <a:effectLst/>
                <a:latin typeface="Bookman Old Style"/>
                <a:ea typeface="Times New Roman"/>
                <a:cs typeface="Arial"/>
              </a:rPr>
              <a:t>.</a:t>
            </a:r>
            <a:endParaRPr lang="de-DE" sz="1200" dirty="0">
              <a:effectLst/>
              <a:ea typeface="Cambria"/>
              <a:cs typeface="Times New Roman"/>
            </a:endParaRPr>
          </a:p>
          <a:p>
            <a:pPr>
              <a:spcAft>
                <a:spcPts val="0"/>
              </a:spcAft>
            </a:pPr>
            <a:r>
              <a:rPr lang="de-DE" sz="1200" dirty="0">
                <a:effectLst/>
                <a:ea typeface="Cambria"/>
                <a:cs typeface="Times New Roman"/>
              </a:rPr>
              <a:t> </a:t>
            </a:r>
          </a:p>
        </p:txBody>
      </p:sp>
      <p:sp>
        <p:nvSpPr>
          <p:cNvPr id="10" name="Textfeld 9"/>
          <p:cNvSpPr txBox="1"/>
          <p:nvPr/>
        </p:nvSpPr>
        <p:spPr>
          <a:xfrm rot="433964">
            <a:off x="1994939" y="3395493"/>
            <a:ext cx="525780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200" dirty="0">
                <a:effectLst/>
                <a:latin typeface="Arial"/>
                <a:ea typeface="Times New Roman"/>
                <a:cs typeface="Times New Roman"/>
              </a:rPr>
              <a:t>Am Fach Darstellendes Spiel gefällt mir die praktische Arbeit mit meiner Klasse, wodurch wir uns näher kommen und ein besseres Verhältnis aufbauen. Schüler*in, Ästhetisches Profil Ec</a:t>
            </a:r>
            <a:endParaRPr lang="de-DE" sz="1200" dirty="0">
              <a:effectLst/>
              <a:ea typeface="Cambria"/>
              <a:cs typeface="Times New Roman"/>
            </a:endParaRPr>
          </a:p>
          <a:p>
            <a:pPr>
              <a:spcAft>
                <a:spcPts val="0"/>
              </a:spcAft>
            </a:pPr>
            <a:r>
              <a:rPr lang="de-DE" sz="1200" dirty="0">
                <a:effectLst/>
                <a:ea typeface="Cambria"/>
                <a:cs typeface="Times New Roman"/>
              </a:rPr>
              <a:t> </a:t>
            </a:r>
          </a:p>
        </p:txBody>
      </p:sp>
      <p:sp>
        <p:nvSpPr>
          <p:cNvPr id="12" name="Textfeld 11"/>
          <p:cNvSpPr txBox="1"/>
          <p:nvPr/>
        </p:nvSpPr>
        <p:spPr>
          <a:xfrm>
            <a:off x="572809" y="404327"/>
            <a:ext cx="6857853" cy="1149319"/>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750"/>
              </a:spcAft>
            </a:pPr>
            <a:r>
              <a:rPr lang="de-DE" sz="1400" dirty="0">
                <a:effectLst/>
                <a:latin typeface="Arial"/>
                <a:ea typeface="Times New Roman"/>
                <a:cs typeface="Times New Roman"/>
              </a:rPr>
              <a:t>Am Fach Darstellendes Spiel gefällt mir die Kreativität und die individuellen Variationen. Man kann mit Mimik und Gestik eine Geschichte ausdrücken. Eigentlich unmögliche Verbindungen und Kompositionen können entwickelt werden und drücken etwas neues Unbekanntes aus (...).Mich reizt es in verschiedenen Persönlichkeiten einzutauchen und bis dato mir fremde Charaktereigenschaften darzustellen. Schülerin, Ästhetisches Profil Ec</a:t>
            </a:r>
            <a:endParaRPr lang="de-DE" sz="1400" dirty="0">
              <a:effectLst/>
              <a:latin typeface="Cambria"/>
              <a:ea typeface="Cambria"/>
              <a:cs typeface="Times New Roman"/>
            </a:endParaRPr>
          </a:p>
        </p:txBody>
      </p:sp>
      <p:sp>
        <p:nvSpPr>
          <p:cNvPr id="13" name="Textfeld 12"/>
          <p:cNvSpPr txBox="1"/>
          <p:nvPr/>
        </p:nvSpPr>
        <p:spPr>
          <a:xfrm>
            <a:off x="70485" y="4128251"/>
            <a:ext cx="9029700" cy="914400"/>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de-DE" sz="1400">
                <a:effectLst/>
                <a:latin typeface="Avenir Medium"/>
                <a:ea typeface="Cambria"/>
                <a:cs typeface="Arial"/>
              </a:rPr>
              <a:t>Am Fach Darstellendes Spiel gefallen mir die unterschiedlichen kreativen Aufgabenstellungen und, dass wir Schüler*innen selber unsere Ideen und Vorschläge in das Ergebnis miteinbringen können.</a:t>
            </a:r>
            <a:endParaRPr lang="de-DE" sz="1200">
              <a:effectLst/>
              <a:latin typeface="Cambria"/>
              <a:ea typeface="Cambria"/>
              <a:cs typeface="Times New Roman"/>
            </a:endParaRPr>
          </a:p>
          <a:p>
            <a:pPr>
              <a:spcAft>
                <a:spcPts val="0"/>
              </a:spcAft>
            </a:pPr>
            <a:r>
              <a:rPr lang="de-DE" sz="1400">
                <a:effectLst/>
                <a:latin typeface="Avenir Medium"/>
                <a:ea typeface="Cambria"/>
                <a:cs typeface="Arial"/>
              </a:rPr>
              <a:t>Schülerin Ästhetisches Profil Ec.</a:t>
            </a:r>
            <a:endParaRPr lang="de-DE" sz="1200">
              <a:effectLst/>
              <a:latin typeface="Cambria"/>
              <a:ea typeface="Cambria"/>
              <a:cs typeface="Times New Roman"/>
            </a:endParaRPr>
          </a:p>
        </p:txBody>
      </p:sp>
      <p:sp>
        <p:nvSpPr>
          <p:cNvPr id="15" name="Textfeld 14"/>
          <p:cNvSpPr txBox="1"/>
          <p:nvPr/>
        </p:nvSpPr>
        <p:spPr>
          <a:xfrm>
            <a:off x="259648" y="5833214"/>
            <a:ext cx="8512832" cy="853440"/>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a:spcAft>
                <a:spcPts val="0"/>
              </a:spcAft>
            </a:pPr>
            <a:r>
              <a:rPr lang="de-DE" sz="1600" dirty="0">
                <a:effectLst/>
                <a:latin typeface="Calibri"/>
                <a:ea typeface="Cambria"/>
                <a:cs typeface="Arial"/>
              </a:rPr>
              <a:t>Am Fach Darstellendes Spiel gefällt mir, mich selbst mit den zuerst scheinbaren kleinen Aufgaben </a:t>
            </a:r>
            <a:r>
              <a:rPr lang="de-DE" sz="1600" dirty="0" smtClean="0">
                <a:effectLst/>
                <a:latin typeface="Calibri"/>
                <a:ea typeface="Cambria"/>
                <a:cs typeface="Arial"/>
              </a:rPr>
              <a:t>bewusst</a:t>
            </a:r>
          </a:p>
          <a:p>
            <a:pPr>
              <a:spcAft>
                <a:spcPts val="0"/>
              </a:spcAft>
            </a:pPr>
            <a:r>
              <a:rPr lang="de-DE" sz="1600" dirty="0" smtClean="0">
                <a:effectLst/>
                <a:latin typeface="Calibri"/>
                <a:ea typeface="Cambria"/>
                <a:cs typeface="Arial"/>
              </a:rPr>
              <a:t>und </a:t>
            </a:r>
            <a:r>
              <a:rPr lang="de-DE" sz="1600" dirty="0">
                <a:effectLst/>
                <a:latin typeface="Calibri"/>
                <a:ea typeface="Cambria"/>
                <a:cs typeface="Arial"/>
              </a:rPr>
              <a:t>intensiv auseinanderzusetzen und diese im Nachhinein dann auch deutlicher auszuführen kann (...)</a:t>
            </a:r>
            <a:r>
              <a:rPr lang="de-DE" sz="1600" dirty="0" smtClean="0">
                <a:effectLst/>
                <a:latin typeface="Calibri"/>
                <a:ea typeface="Cambria"/>
                <a:cs typeface="Arial"/>
              </a:rPr>
              <a:t>.</a:t>
            </a:r>
          </a:p>
          <a:p>
            <a:pPr>
              <a:spcAft>
                <a:spcPts val="0"/>
              </a:spcAft>
            </a:pPr>
            <a:r>
              <a:rPr lang="de-DE" sz="1600" dirty="0" smtClean="0">
                <a:effectLst/>
                <a:latin typeface="Calibri"/>
                <a:ea typeface="Cambria"/>
                <a:cs typeface="Arial"/>
              </a:rPr>
              <a:t>Schüler</a:t>
            </a:r>
            <a:r>
              <a:rPr lang="de-DE" sz="1600" dirty="0">
                <a:effectLst/>
                <a:latin typeface="Calibri"/>
                <a:ea typeface="Cambria"/>
                <a:cs typeface="Arial"/>
              </a:rPr>
              <a:t>*in, Ästhetisches Profil Ec</a:t>
            </a:r>
            <a:endParaRPr lang="de-DE" sz="1200" dirty="0">
              <a:effectLst/>
              <a:latin typeface="Cambria"/>
              <a:ea typeface="Cambria"/>
              <a:cs typeface="Times New Roman"/>
            </a:endParaRPr>
          </a:p>
          <a:p>
            <a:pPr>
              <a:spcAft>
                <a:spcPts val="0"/>
              </a:spcAft>
            </a:pPr>
            <a:r>
              <a:rPr lang="de-DE" sz="1200" dirty="0">
                <a:effectLst/>
                <a:latin typeface="Arial"/>
                <a:ea typeface="Cambria"/>
                <a:cs typeface="Times New Roman"/>
              </a:rPr>
              <a:t> </a:t>
            </a:r>
            <a:endParaRPr lang="de-DE" sz="1200" dirty="0">
              <a:effectLst/>
              <a:latin typeface="Cambria"/>
              <a:ea typeface="Cambria"/>
              <a:cs typeface="Times New Roman"/>
            </a:endParaRPr>
          </a:p>
          <a:p>
            <a:pPr>
              <a:spcAft>
                <a:spcPts val="0"/>
              </a:spcAft>
            </a:pPr>
            <a:r>
              <a:rPr lang="de-DE" sz="1200" dirty="0">
                <a:effectLst/>
                <a:latin typeface="Arial"/>
                <a:ea typeface="Cambria"/>
                <a:cs typeface="Times New Roman"/>
              </a:rPr>
              <a:t> </a:t>
            </a:r>
            <a:endParaRPr lang="de-DE" sz="1200" dirty="0">
              <a:effectLst/>
              <a:latin typeface="Cambria"/>
              <a:ea typeface="Cambria"/>
              <a:cs typeface="Times New Roman"/>
            </a:endParaRPr>
          </a:p>
        </p:txBody>
      </p:sp>
      <p:sp>
        <p:nvSpPr>
          <p:cNvPr id="16" name="Textfeld 15"/>
          <p:cNvSpPr txBox="1"/>
          <p:nvPr/>
        </p:nvSpPr>
        <p:spPr>
          <a:xfrm>
            <a:off x="7161167" y="1091981"/>
            <a:ext cx="1810559" cy="1200329"/>
          </a:xfrm>
          <a:prstGeom prst="rect">
            <a:avLst/>
          </a:prstGeom>
          <a:noFill/>
        </p:spPr>
        <p:txBody>
          <a:bodyPr wrap="square" rtlCol="0">
            <a:spAutoFit/>
          </a:bodyPr>
          <a:lstStyle/>
          <a:p>
            <a:pPr algn="ctr"/>
            <a:r>
              <a:rPr lang="de-DE" dirty="0" smtClean="0">
                <a:solidFill>
                  <a:srgbClr val="FF0000"/>
                </a:solidFill>
              </a:rPr>
              <a:t>DSP – </a:t>
            </a:r>
          </a:p>
          <a:p>
            <a:pPr algn="ctr"/>
            <a:r>
              <a:rPr lang="de-DE" dirty="0" smtClean="0">
                <a:solidFill>
                  <a:srgbClr val="FF0000"/>
                </a:solidFill>
              </a:rPr>
              <a:t>das sagen die </a:t>
            </a:r>
            <a:r>
              <a:rPr lang="de-DE" dirty="0" err="1" smtClean="0">
                <a:solidFill>
                  <a:srgbClr val="FF0000"/>
                </a:solidFill>
              </a:rPr>
              <a:t>SchülerlInnen</a:t>
            </a:r>
            <a:r>
              <a:rPr lang="de-DE" dirty="0" smtClean="0">
                <a:solidFill>
                  <a:srgbClr val="FF0000"/>
                </a:solidFill>
              </a:rPr>
              <a:t> dazu:</a:t>
            </a:r>
            <a:endParaRPr lang="de-DE" dirty="0">
              <a:solidFill>
                <a:srgbClr val="FF0000"/>
              </a:solidFill>
            </a:endParaRPr>
          </a:p>
        </p:txBody>
      </p:sp>
    </p:spTree>
    <p:extLst>
      <p:ext uri="{BB962C8B-B14F-4D97-AF65-F5344CB8AC3E}">
        <p14:creationId xmlns:p14="http://schemas.microsoft.com/office/powerpoint/2010/main" val="2651247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llen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Schwarz .thmx</Template>
  <TotalTime>0</TotalTime>
  <Words>601</Words>
  <Application>Microsoft Macintosh PowerPoint</Application>
  <PresentationFormat>Bildschirmpräsentation (4:3)</PresentationFormat>
  <Paragraphs>42</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Wellenform</vt:lpstr>
      <vt:lpstr>PowerPoint-Präsentation</vt:lpstr>
      <vt:lpstr>PowerPoint-Präsentation</vt:lpstr>
      <vt:lpstr>PowerPoint-Präsentation</vt:lpstr>
      <vt:lpstr>PowerPoint-Präsentation</vt:lpstr>
      <vt:lpstr>PowerPoint-Präsentation</vt:lpstr>
      <vt:lpstr>Damit arbeiten wir:</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Daniela Kruth</dc:creator>
  <cp:lastModifiedBy>Daniela Kruth</cp:lastModifiedBy>
  <cp:revision>7</cp:revision>
  <cp:lastPrinted>2021-01-17T16:34:26Z</cp:lastPrinted>
  <dcterms:created xsi:type="dcterms:W3CDTF">2021-01-17T15:45:05Z</dcterms:created>
  <dcterms:modified xsi:type="dcterms:W3CDTF">2021-10-17T09:40:49Z</dcterms:modified>
</cp:coreProperties>
</file>