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8" r:id="rId4"/>
    <p:sldId id="259" r:id="rId5"/>
    <p:sldId id="261"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8A08C0B-1F34-47F4-B622-35A7A7FF0405}" type="datetimeFigureOut">
              <a:rPr lang="de-DE" smtClean="0"/>
              <a:t>12.01.2022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73CB6-64F3-4D74-A234-7E05143973EE}" type="slidenum">
              <a:rPr lang="de-DE" smtClean="0"/>
              <a:t>‹Nr.›</a:t>
            </a:fld>
            <a:endParaRPr lang="de-DE"/>
          </a:p>
        </p:txBody>
      </p:sp>
    </p:spTree>
    <p:extLst>
      <p:ext uri="{BB962C8B-B14F-4D97-AF65-F5344CB8AC3E}">
        <p14:creationId xmlns:p14="http://schemas.microsoft.com/office/powerpoint/2010/main" val="3163459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8A08C0B-1F34-47F4-B622-35A7A7FF0405}" type="datetimeFigureOut">
              <a:rPr lang="de-DE" smtClean="0"/>
              <a:t>12.01.2022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73CB6-64F3-4D74-A234-7E05143973EE}" type="slidenum">
              <a:rPr lang="de-DE" smtClean="0"/>
              <a:t>‹Nr.›</a:t>
            </a:fld>
            <a:endParaRPr lang="de-DE"/>
          </a:p>
        </p:txBody>
      </p:sp>
    </p:spTree>
    <p:extLst>
      <p:ext uri="{BB962C8B-B14F-4D97-AF65-F5344CB8AC3E}">
        <p14:creationId xmlns:p14="http://schemas.microsoft.com/office/powerpoint/2010/main" val="345210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8A08C0B-1F34-47F4-B622-35A7A7FF0405}" type="datetimeFigureOut">
              <a:rPr lang="de-DE" smtClean="0"/>
              <a:t>12.01.2022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73CB6-64F3-4D74-A234-7E05143973EE}" type="slidenum">
              <a:rPr lang="de-DE" smtClean="0"/>
              <a:t>‹Nr.›</a:t>
            </a:fld>
            <a:endParaRPr lang="de-DE"/>
          </a:p>
        </p:txBody>
      </p:sp>
    </p:spTree>
    <p:extLst>
      <p:ext uri="{BB962C8B-B14F-4D97-AF65-F5344CB8AC3E}">
        <p14:creationId xmlns:p14="http://schemas.microsoft.com/office/powerpoint/2010/main" val="128296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8A08C0B-1F34-47F4-B622-35A7A7FF0405}" type="datetimeFigureOut">
              <a:rPr lang="de-DE" smtClean="0"/>
              <a:t>12.01.2022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73CB6-64F3-4D74-A234-7E05143973EE}" type="slidenum">
              <a:rPr lang="de-DE" smtClean="0"/>
              <a:t>‹Nr.›</a:t>
            </a:fld>
            <a:endParaRPr lang="de-DE"/>
          </a:p>
        </p:txBody>
      </p:sp>
    </p:spTree>
    <p:extLst>
      <p:ext uri="{BB962C8B-B14F-4D97-AF65-F5344CB8AC3E}">
        <p14:creationId xmlns:p14="http://schemas.microsoft.com/office/powerpoint/2010/main" val="22887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68A08C0B-1F34-47F4-B622-35A7A7FF0405}" type="datetimeFigureOut">
              <a:rPr lang="de-DE" smtClean="0"/>
              <a:t>12.01.2022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73CB6-64F3-4D74-A234-7E05143973EE}" type="slidenum">
              <a:rPr lang="de-DE" smtClean="0"/>
              <a:t>‹Nr.›</a:t>
            </a:fld>
            <a:endParaRPr lang="de-DE"/>
          </a:p>
        </p:txBody>
      </p:sp>
    </p:spTree>
    <p:extLst>
      <p:ext uri="{BB962C8B-B14F-4D97-AF65-F5344CB8AC3E}">
        <p14:creationId xmlns:p14="http://schemas.microsoft.com/office/powerpoint/2010/main" val="345201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8A08C0B-1F34-47F4-B622-35A7A7FF0405}" type="datetimeFigureOut">
              <a:rPr lang="de-DE" smtClean="0"/>
              <a:t>12.01.2022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73CB6-64F3-4D74-A234-7E05143973EE}" type="slidenum">
              <a:rPr lang="de-DE" smtClean="0"/>
              <a:t>‹Nr.›</a:t>
            </a:fld>
            <a:endParaRPr lang="de-DE"/>
          </a:p>
        </p:txBody>
      </p:sp>
    </p:spTree>
    <p:extLst>
      <p:ext uri="{BB962C8B-B14F-4D97-AF65-F5344CB8AC3E}">
        <p14:creationId xmlns:p14="http://schemas.microsoft.com/office/powerpoint/2010/main" val="226054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8A08C0B-1F34-47F4-B622-35A7A7FF0405}" type="datetimeFigureOut">
              <a:rPr lang="de-DE" smtClean="0"/>
              <a:t>12.01.2022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8273CB6-64F3-4D74-A234-7E05143973EE}" type="slidenum">
              <a:rPr lang="de-DE" smtClean="0"/>
              <a:t>‹Nr.›</a:t>
            </a:fld>
            <a:endParaRPr lang="de-DE"/>
          </a:p>
        </p:txBody>
      </p:sp>
    </p:spTree>
    <p:extLst>
      <p:ext uri="{BB962C8B-B14F-4D97-AF65-F5344CB8AC3E}">
        <p14:creationId xmlns:p14="http://schemas.microsoft.com/office/powerpoint/2010/main" val="140854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8A08C0B-1F34-47F4-B622-35A7A7FF0405}" type="datetimeFigureOut">
              <a:rPr lang="de-DE" smtClean="0"/>
              <a:t>12.01.2022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8273CB6-64F3-4D74-A234-7E05143973EE}" type="slidenum">
              <a:rPr lang="de-DE" smtClean="0"/>
              <a:t>‹Nr.›</a:t>
            </a:fld>
            <a:endParaRPr lang="de-DE"/>
          </a:p>
        </p:txBody>
      </p:sp>
    </p:spTree>
    <p:extLst>
      <p:ext uri="{BB962C8B-B14F-4D97-AF65-F5344CB8AC3E}">
        <p14:creationId xmlns:p14="http://schemas.microsoft.com/office/powerpoint/2010/main" val="345443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A08C0B-1F34-47F4-B622-35A7A7FF0405}" type="datetimeFigureOut">
              <a:rPr lang="de-DE" smtClean="0"/>
              <a:t>12.01.2022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8273CB6-64F3-4D74-A234-7E05143973EE}" type="slidenum">
              <a:rPr lang="de-DE" smtClean="0"/>
              <a:t>‹Nr.›</a:t>
            </a:fld>
            <a:endParaRPr lang="de-DE"/>
          </a:p>
        </p:txBody>
      </p:sp>
    </p:spTree>
    <p:extLst>
      <p:ext uri="{BB962C8B-B14F-4D97-AF65-F5344CB8AC3E}">
        <p14:creationId xmlns:p14="http://schemas.microsoft.com/office/powerpoint/2010/main" val="278752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8A08C0B-1F34-47F4-B622-35A7A7FF0405}" type="datetimeFigureOut">
              <a:rPr lang="de-DE" smtClean="0"/>
              <a:t>12.01.2022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73CB6-64F3-4D74-A234-7E05143973EE}" type="slidenum">
              <a:rPr lang="de-DE" smtClean="0"/>
              <a:t>‹Nr.›</a:t>
            </a:fld>
            <a:endParaRPr lang="de-DE"/>
          </a:p>
        </p:txBody>
      </p:sp>
    </p:spTree>
    <p:extLst>
      <p:ext uri="{BB962C8B-B14F-4D97-AF65-F5344CB8AC3E}">
        <p14:creationId xmlns:p14="http://schemas.microsoft.com/office/powerpoint/2010/main" val="423611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8A08C0B-1F34-47F4-B622-35A7A7FF0405}" type="datetimeFigureOut">
              <a:rPr lang="de-DE" smtClean="0"/>
              <a:t>12.01.2022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73CB6-64F3-4D74-A234-7E05143973EE}" type="slidenum">
              <a:rPr lang="de-DE" smtClean="0"/>
              <a:t>‹Nr.›</a:t>
            </a:fld>
            <a:endParaRPr lang="de-DE"/>
          </a:p>
        </p:txBody>
      </p:sp>
    </p:spTree>
    <p:extLst>
      <p:ext uri="{BB962C8B-B14F-4D97-AF65-F5344CB8AC3E}">
        <p14:creationId xmlns:p14="http://schemas.microsoft.com/office/powerpoint/2010/main" val="348432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08C0B-1F34-47F4-B622-35A7A7FF0405}" type="datetimeFigureOut">
              <a:rPr lang="de-DE" smtClean="0"/>
              <a:t>12.01.2022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73CB6-64F3-4D74-A234-7E05143973EE}" type="slidenum">
              <a:rPr lang="de-DE" smtClean="0"/>
              <a:t>‹Nr.›</a:t>
            </a:fld>
            <a:endParaRPr lang="de-DE"/>
          </a:p>
        </p:txBody>
      </p:sp>
    </p:spTree>
    <p:extLst>
      <p:ext uri="{BB962C8B-B14F-4D97-AF65-F5344CB8AC3E}">
        <p14:creationId xmlns:p14="http://schemas.microsoft.com/office/powerpoint/2010/main" val="2934205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4.xml"/><Relationship Id="rId7" Type="http://schemas.openxmlformats.org/officeDocument/2006/relationships/image" Target="../media/image6.jpeg"/><Relationship Id="rId12"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320" y="-149629"/>
            <a:ext cx="12585469" cy="2111092"/>
          </a:xfrm>
        </p:spPr>
        <p:style>
          <a:lnRef idx="0">
            <a:schemeClr val="accent2"/>
          </a:lnRef>
          <a:fillRef idx="3">
            <a:schemeClr val="accent2"/>
          </a:fillRef>
          <a:effectRef idx="3">
            <a:schemeClr val="accent2"/>
          </a:effectRef>
          <a:fontRef idx="minor">
            <a:schemeClr val="lt1"/>
          </a:fontRef>
        </p:style>
        <p:txBody>
          <a:bodyPr/>
          <a:lstStyle/>
          <a:p>
            <a:endParaRPr lang="de-DE" dirty="0"/>
          </a:p>
        </p:txBody>
      </p:sp>
      <p:sp>
        <p:nvSpPr>
          <p:cNvPr id="3" name="Inhaltsplatzhalter 2"/>
          <p:cNvSpPr>
            <a:spLocks noGrp="1"/>
          </p:cNvSpPr>
          <p:nvPr>
            <p:ph idx="1"/>
          </p:nvPr>
        </p:nvSpPr>
        <p:spPr>
          <a:xfrm>
            <a:off x="-274320" y="-415636"/>
            <a:ext cx="12893040" cy="7481454"/>
          </a:xfrm>
        </p:spPr>
        <p:style>
          <a:lnRef idx="0">
            <a:schemeClr val="accent2"/>
          </a:lnRef>
          <a:fillRef idx="3">
            <a:schemeClr val="accent2"/>
          </a:fillRef>
          <a:effectRef idx="3">
            <a:schemeClr val="accent2"/>
          </a:effectRef>
          <a:fontRef idx="minor">
            <a:schemeClr val="lt1"/>
          </a:fontRef>
        </p:style>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marL="0" indent="0" algn="ctr">
              <a:buNone/>
            </a:pPr>
            <a:r>
              <a:rPr lang="de-DE" sz="4800" b="1" dirty="0" err="1" smtClean="0">
                <a:solidFill>
                  <a:schemeClr val="tx1">
                    <a:lumMod val="95000"/>
                    <a:lumOff val="5000"/>
                  </a:schemeClr>
                </a:solidFill>
                <a:effectLst>
                  <a:outerShdw blurRad="38100" dist="38100" dir="2700000" algn="tl">
                    <a:srgbClr val="000000">
                      <a:alpha val="43137"/>
                    </a:srgbClr>
                  </a:outerShdw>
                </a:effectLst>
              </a:rPr>
              <a:t>Gymsche</a:t>
            </a:r>
            <a:r>
              <a:rPr lang="de-DE" sz="4800" b="1" dirty="0" smtClean="0">
                <a:solidFill>
                  <a:schemeClr val="tx1">
                    <a:lumMod val="95000"/>
                    <a:lumOff val="5000"/>
                  </a:schemeClr>
                </a:solidFill>
                <a:effectLst>
                  <a:outerShdw blurRad="38100" dist="38100" dir="2700000" algn="tl">
                    <a:srgbClr val="000000">
                      <a:alpha val="43137"/>
                    </a:srgbClr>
                  </a:outerShdw>
                </a:effectLst>
              </a:rPr>
              <a:t> </a:t>
            </a:r>
            <a:r>
              <a:rPr lang="de-DE" sz="4800" b="1" dirty="0" err="1" smtClean="0">
                <a:solidFill>
                  <a:schemeClr val="tx1">
                    <a:lumMod val="95000"/>
                    <a:lumOff val="5000"/>
                  </a:schemeClr>
                </a:solidFill>
                <a:effectLst>
                  <a:outerShdw blurRad="38100" dist="38100" dir="2700000" algn="tl">
                    <a:srgbClr val="000000">
                      <a:alpha val="43137"/>
                    </a:srgbClr>
                  </a:outerShdw>
                </a:effectLst>
              </a:rPr>
              <a:t>Enrichment</a:t>
            </a:r>
            <a:r>
              <a:rPr lang="de-DE" sz="4800" b="1" dirty="0" smtClean="0">
                <a:solidFill>
                  <a:schemeClr val="tx1">
                    <a:lumMod val="95000"/>
                    <a:lumOff val="5000"/>
                  </a:schemeClr>
                </a:solidFill>
                <a:effectLst>
                  <a:outerShdw blurRad="38100" dist="38100" dir="2700000" algn="tl">
                    <a:srgbClr val="000000">
                      <a:alpha val="43137"/>
                    </a:srgbClr>
                  </a:outerShdw>
                </a:effectLst>
              </a:rPr>
              <a:t> von Nele, Anni und Vivian</a:t>
            </a:r>
            <a:endParaRPr lang="de-DE" sz="4800" b="1" dirty="0">
              <a:solidFill>
                <a:schemeClr val="tx1">
                  <a:lumMod val="95000"/>
                  <a:lumOff val="5000"/>
                </a:schemeClr>
              </a:solidFill>
              <a:effectLst>
                <a:outerShdw blurRad="38100" dist="38100" dir="2700000" algn="tl">
                  <a:srgbClr val="000000">
                    <a:alpha val="43137"/>
                  </a:srgbClr>
                </a:outerShdw>
              </a:effectLst>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78155095"/>
      </p:ext>
    </p:extLst>
  </p:cSld>
  <p:clrMapOvr>
    <a:masterClrMapping/>
  </p:clrMapOvr>
  <mc:AlternateContent xmlns:mc="http://schemas.openxmlformats.org/markup-compatibility/2006" xmlns:p14="http://schemas.microsoft.com/office/powerpoint/2010/main">
    <mc:Choice Requires="p14">
      <p:transition p14:dur="10" advTm="1689"/>
    </mc:Choice>
    <mc:Fallback xmlns="">
      <p:transition advTm="1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1000"/>
                                        <p:tgtEl>
                                          <p:spTgt spid="3">
                                            <p:txEl>
                                              <p:pRg st="7" end="7"/>
                                            </p:txEl>
                                          </p:spTgt>
                                        </p:tgtEl>
                                      </p:cBhvr>
                                    </p:animEffect>
                                    <p:anim calcmode="lin" valueType="num">
                                      <p:cBhvr>
                                        <p:cTn id="1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6"/>
                </p:tgtEl>
              </p:cMediaNode>
            </p:audio>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Quellbild anzei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175" y="2082800"/>
            <a:ext cx="8150225" cy="462088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524000" y="409904"/>
            <a:ext cx="9144000" cy="1156138"/>
          </a:xfrm>
        </p:spPr>
        <p:txBody>
          <a:bodyPr/>
          <a:lstStyle/>
          <a:p>
            <a:r>
              <a:rPr lang="de-DE" dirty="0" smtClean="0">
                <a:solidFill>
                  <a:schemeClr val="accent6">
                    <a:lumMod val="75000"/>
                  </a:schemeClr>
                </a:solidFill>
                <a:latin typeface="Algerian" panose="04020705040A02060702" pitchFamily="82" charset="0"/>
              </a:rPr>
              <a:t>  Biologiegarten</a:t>
            </a:r>
            <a:endParaRPr lang="de-DE" dirty="0">
              <a:solidFill>
                <a:schemeClr val="accent6">
                  <a:lumMod val="75000"/>
                </a:schemeClr>
              </a:solidFill>
              <a:latin typeface="Algerian" panose="04020705040A02060702" pitchFamily="82" charset="0"/>
            </a:endParaRPr>
          </a:p>
        </p:txBody>
      </p:sp>
      <p:sp>
        <p:nvSpPr>
          <p:cNvPr id="3" name="Untertitel 2"/>
          <p:cNvSpPr>
            <a:spLocks noGrp="1"/>
          </p:cNvSpPr>
          <p:nvPr>
            <p:ph type="subTitle" idx="1"/>
          </p:nvPr>
        </p:nvSpPr>
        <p:spPr>
          <a:xfrm>
            <a:off x="2565400" y="1620508"/>
            <a:ext cx="9740900" cy="2676197"/>
          </a:xfrm>
        </p:spPr>
        <p:txBody>
          <a:bodyPr>
            <a:normAutofit/>
          </a:bodyPr>
          <a:lstStyle/>
          <a:p>
            <a:r>
              <a:rPr lang="de-DE" dirty="0" smtClean="0">
                <a:solidFill>
                  <a:srgbClr val="C00000"/>
                </a:solidFill>
                <a:latin typeface="Arvo" panose="02000000000000000000" pitchFamily="2" charset="0"/>
              </a:rPr>
              <a:t>Vorstellen</a:t>
            </a:r>
          </a:p>
          <a:p>
            <a:pPr algn="l"/>
            <a:r>
              <a:rPr lang="de-DE" sz="2000" dirty="0" smtClean="0">
                <a:solidFill>
                  <a:srgbClr val="C00000"/>
                </a:solidFill>
                <a:latin typeface="Bell MT" panose="02020503060305020303" pitchFamily="18" charset="0"/>
              </a:rPr>
              <a:t>Hi! </a:t>
            </a:r>
          </a:p>
          <a:p>
            <a:pPr algn="l"/>
            <a:r>
              <a:rPr lang="de-DE" sz="2000" dirty="0" smtClean="0">
                <a:solidFill>
                  <a:srgbClr val="C00000"/>
                </a:solidFill>
                <a:latin typeface="Bell MT" panose="02020503060305020303" pitchFamily="18" charset="0"/>
              </a:rPr>
              <a:t>Wir sind Anni und Nele aus der 7d und Vivian aus der 7b.  Wir wurden alle von Frau Werner ins </a:t>
            </a:r>
            <a:r>
              <a:rPr lang="de-DE" sz="2000" dirty="0" err="1" smtClean="0">
                <a:solidFill>
                  <a:srgbClr val="C00000"/>
                </a:solidFill>
                <a:latin typeface="Bell MT" panose="02020503060305020303" pitchFamily="18" charset="0"/>
              </a:rPr>
              <a:t>Enrichment</a:t>
            </a:r>
            <a:r>
              <a:rPr lang="de-DE" sz="2000" dirty="0" smtClean="0">
                <a:solidFill>
                  <a:srgbClr val="C00000"/>
                </a:solidFill>
                <a:latin typeface="Bell MT" panose="02020503060305020303" pitchFamily="18" charset="0"/>
              </a:rPr>
              <a:t> eingeladen. </a:t>
            </a:r>
            <a:r>
              <a:rPr lang="de-DE" sz="2000" dirty="0" err="1" smtClean="0">
                <a:solidFill>
                  <a:srgbClr val="C00000"/>
                </a:solidFill>
                <a:latin typeface="Bell MT" panose="02020503060305020303" pitchFamily="18" charset="0"/>
              </a:rPr>
              <a:t>Enrichment</a:t>
            </a:r>
            <a:r>
              <a:rPr lang="de-DE" sz="2000" dirty="0" smtClean="0">
                <a:solidFill>
                  <a:srgbClr val="C00000"/>
                </a:solidFill>
                <a:latin typeface="Bell MT" panose="02020503060305020303" pitchFamily="18" charset="0"/>
              </a:rPr>
              <a:t> ist eine </a:t>
            </a:r>
            <a:r>
              <a:rPr lang="de-DE" sz="2000" dirty="0" err="1" smtClean="0">
                <a:solidFill>
                  <a:srgbClr val="C00000"/>
                </a:solidFill>
                <a:latin typeface="Bell MT" panose="02020503060305020303" pitchFamily="18" charset="0"/>
              </a:rPr>
              <a:t>Föderung</a:t>
            </a:r>
            <a:r>
              <a:rPr lang="de-DE" sz="2000" dirty="0" smtClean="0">
                <a:solidFill>
                  <a:srgbClr val="C00000"/>
                </a:solidFill>
                <a:latin typeface="Bell MT" panose="02020503060305020303" pitchFamily="18" charset="0"/>
              </a:rPr>
              <a:t> für Schülerinnen und Schüler. Wir durften uns ein Projekt zusammen überlegen. Entschieden haben wir uns für das </a:t>
            </a:r>
            <a:r>
              <a:rPr lang="de-DE" sz="2000" dirty="0">
                <a:solidFill>
                  <a:srgbClr val="C00000"/>
                </a:solidFill>
                <a:latin typeface="Bell MT" panose="02020503060305020303" pitchFamily="18" charset="0"/>
              </a:rPr>
              <a:t>P</a:t>
            </a:r>
            <a:r>
              <a:rPr lang="de-DE" sz="2000" dirty="0" smtClean="0">
                <a:solidFill>
                  <a:srgbClr val="C00000"/>
                </a:solidFill>
                <a:latin typeface="Bell MT" panose="02020503060305020303" pitchFamily="18" charset="0"/>
              </a:rPr>
              <a:t>rojekt: ,,Wie gestaltet man einen Garten </a:t>
            </a:r>
            <a:r>
              <a:rPr lang="de-DE" sz="2000" dirty="0" smtClean="0">
                <a:solidFill>
                  <a:srgbClr val="C00000"/>
                </a:solidFill>
                <a:latin typeface="Bell MT" panose="02020503060305020303" pitchFamily="18" charset="0"/>
              </a:rPr>
              <a:t>naturfreundlich</a:t>
            </a:r>
            <a:r>
              <a:rPr lang="de-DE" sz="2000" dirty="0" smtClean="0">
                <a:solidFill>
                  <a:srgbClr val="C00000"/>
                </a:solidFill>
                <a:latin typeface="Bell MT" panose="02020503060305020303" pitchFamily="18" charset="0"/>
              </a:rPr>
              <a:t>?“ Frau Werner hat uns </a:t>
            </a:r>
            <a:r>
              <a:rPr lang="de-DE" sz="2000" dirty="0" smtClean="0">
                <a:solidFill>
                  <a:srgbClr val="C00000"/>
                </a:solidFill>
                <a:latin typeface="Bell MT" panose="02020503060305020303" pitchFamily="18" charset="0"/>
              </a:rPr>
              <a:t>vorgeschlagen, </a:t>
            </a:r>
            <a:r>
              <a:rPr lang="de-DE" sz="2000" dirty="0" smtClean="0">
                <a:solidFill>
                  <a:srgbClr val="C00000"/>
                </a:solidFill>
                <a:latin typeface="Bell MT" panose="02020503060305020303" pitchFamily="18" charset="0"/>
              </a:rPr>
              <a:t>den Biologieinnenhof ordentlich aufzuräumen und neu zu bepflanzen. Das haben wir gerne angenommen.  </a:t>
            </a:r>
            <a:endParaRPr lang="de-DE" sz="2000" dirty="0">
              <a:solidFill>
                <a:srgbClr val="C00000"/>
              </a:solidFill>
              <a:latin typeface="Bell MT" panose="02020503060305020303"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37639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26801">
        <p15:prstTrans prst="curtains"/>
      </p:transition>
    </mc:Choice>
    <mc:Fallback xmlns="">
      <p:transition spd="slow" advTm="268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H="1">
            <a:off x="3875742" y="162982"/>
            <a:ext cx="3899338" cy="1325563"/>
          </a:xfrm>
        </p:spPr>
        <p:txBody>
          <a:bodyPr>
            <a:normAutofit/>
          </a:bodyPr>
          <a:lstStyle/>
          <a:p>
            <a:r>
              <a:rPr lang="de-DE" dirty="0" smtClean="0">
                <a:solidFill>
                  <a:srgbClr val="92D050"/>
                </a:solidFill>
                <a:latin typeface="Lobster" panose="02000506000000020003" pitchFamily="2" charset="0"/>
              </a:rPr>
              <a:t>Stand der Dinge</a:t>
            </a:r>
            <a:endParaRPr lang="de-DE" dirty="0">
              <a:solidFill>
                <a:srgbClr val="92D050"/>
              </a:solidFill>
              <a:latin typeface="Lobster" panose="02000506000000020003" pitchFamily="2" charset="0"/>
            </a:endParaRPr>
          </a:p>
        </p:txBody>
      </p:sp>
      <p:pic>
        <p:nvPicPr>
          <p:cNvPr id="5" name="Inhaltsplatzhalt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024295" y="4894662"/>
            <a:ext cx="2233561" cy="1675171"/>
          </a:xfrm>
        </p:spPr>
      </p:pic>
      <p:sp>
        <p:nvSpPr>
          <p:cNvPr id="3" name="Inhaltsplatzhalter 2"/>
          <p:cNvSpPr>
            <a:spLocks noGrp="1"/>
          </p:cNvSpPr>
          <p:nvPr>
            <p:ph sz="half" idx="1"/>
          </p:nvPr>
        </p:nvSpPr>
        <p:spPr>
          <a:xfrm>
            <a:off x="223698" y="1754909"/>
            <a:ext cx="5476833" cy="4640943"/>
          </a:xfrm>
        </p:spPr>
        <p:txBody>
          <a:bodyPr>
            <a:normAutofit fontScale="62500" lnSpcReduction="20000"/>
          </a:bodyPr>
          <a:lstStyle/>
          <a:p>
            <a:pPr marL="0" indent="0">
              <a:buNone/>
            </a:pPr>
            <a:r>
              <a:rPr lang="de-DE" sz="4400" dirty="0" smtClean="0">
                <a:latin typeface="Baskerville Old Face" panose="02020602080505020303" pitchFamily="18" charset="0"/>
              </a:rPr>
              <a:t>Wir fingen ca. Anfang Mai 2021 mit dem Projekt an. Bis jetzt haben wir schon ganz viel Unkraut gejätet, Blumen gepflanzt und überschüssige Äste abgeschnitten. Leider ist zurzeit das Gebäude mit dem Eingang </a:t>
            </a:r>
            <a:r>
              <a:rPr lang="de-DE" sz="4400" dirty="0" smtClean="0">
                <a:latin typeface="Baskerville Old Face" panose="02020602080505020303" pitchFamily="18" charset="0"/>
              </a:rPr>
              <a:t>einsturzgefährdet </a:t>
            </a:r>
            <a:r>
              <a:rPr lang="de-DE" sz="4400" dirty="0" smtClean="0">
                <a:latin typeface="Baskerville Old Face" panose="02020602080505020303" pitchFamily="18" charset="0"/>
              </a:rPr>
              <a:t>und wir dürfen nicht im Garten arbeiten. </a:t>
            </a:r>
            <a:r>
              <a:rPr lang="de-DE" sz="4400" dirty="0" smtClean="0">
                <a:latin typeface="Baskerville Old Face" panose="02020602080505020303" pitchFamily="18" charset="0"/>
                <a:sym typeface="Wingdings" panose="05000000000000000000" pitchFamily="2" charset="2"/>
              </a:rPr>
              <a:t> Doch wir </a:t>
            </a:r>
            <a:r>
              <a:rPr lang="de-DE" sz="4400" dirty="0" smtClean="0">
                <a:latin typeface="Baskerville Old Face" panose="02020602080505020303" pitchFamily="18" charset="0"/>
                <a:sym typeface="Wingdings" panose="05000000000000000000" pitchFamily="2" charset="2"/>
              </a:rPr>
              <a:t>hoffen, dass </a:t>
            </a:r>
            <a:r>
              <a:rPr lang="de-DE" sz="4400" dirty="0" smtClean="0">
                <a:latin typeface="Baskerville Old Face" panose="02020602080505020303" pitchFamily="18" charset="0"/>
                <a:sym typeface="Wingdings" panose="05000000000000000000" pitchFamily="2" charset="2"/>
              </a:rPr>
              <a:t>wir bald wieder in den Garten  dürfen.</a:t>
            </a:r>
          </a:p>
          <a:p>
            <a:pPr marL="0" indent="0">
              <a:buNone/>
            </a:pPr>
            <a:endParaRPr lang="de-DE" sz="4400" dirty="0">
              <a:latin typeface="Baskerville Old Face" panose="02020602080505020303" pitchFamily="18" charset="0"/>
              <a:sym typeface="Wingdings" panose="05000000000000000000" pitchFamily="2" charset="2"/>
            </a:endParaRPr>
          </a:p>
          <a:p>
            <a:pPr marL="0" indent="0">
              <a:buNone/>
            </a:pPr>
            <a:r>
              <a:rPr lang="de-DE" sz="2600" dirty="0" smtClean="0">
                <a:latin typeface="Baskerville Old Face" panose="02020602080505020303" pitchFamily="18" charset="0"/>
                <a:sym typeface="Wingdings" panose="05000000000000000000" pitchFamily="2" charset="2"/>
              </a:rPr>
              <a:t>Hier sind ein paar </a:t>
            </a:r>
          </a:p>
          <a:p>
            <a:pPr marL="0" indent="0">
              <a:buNone/>
            </a:pPr>
            <a:r>
              <a:rPr lang="de-DE" sz="2600" dirty="0" smtClean="0">
                <a:latin typeface="Baskerville Old Face" panose="02020602080505020303" pitchFamily="18" charset="0"/>
                <a:sym typeface="Wingdings" panose="05000000000000000000" pitchFamily="2" charset="2"/>
              </a:rPr>
              <a:t>Bilder von dem</a:t>
            </a:r>
          </a:p>
          <a:p>
            <a:pPr marL="0" indent="0">
              <a:buNone/>
            </a:pPr>
            <a:r>
              <a:rPr lang="de-DE" sz="2600" dirty="0" smtClean="0">
                <a:latin typeface="Baskerville Old Face" panose="02020602080505020303" pitchFamily="18" charset="0"/>
                <a:sym typeface="Wingdings" panose="05000000000000000000" pitchFamily="2" charset="2"/>
              </a:rPr>
              <a:t>Garten. </a:t>
            </a:r>
            <a:endParaRPr lang="de-DE" sz="2600" dirty="0">
              <a:latin typeface="Baskerville Old Face" panose="02020602080505020303" pitchFamily="18" charset="0"/>
            </a:endParaRPr>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833027" y="3768770"/>
            <a:ext cx="3002380" cy="2251785"/>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527075" y="4863292"/>
            <a:ext cx="1422602" cy="1066951"/>
          </a:xfrm>
          <a:prstGeom prst="rect">
            <a:avLst/>
          </a:prstGeom>
        </p:spPr>
      </p:pic>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7761" y="162982"/>
            <a:ext cx="3316480" cy="2487361"/>
          </a:xfrm>
          <a:prstGeom prst="rect">
            <a:avLst/>
          </a:prstGeom>
        </p:spPr>
      </p:pic>
      <p:pic>
        <p:nvPicPr>
          <p:cNvPr id="12"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08100" y="3006445"/>
            <a:ext cx="1896801" cy="1422601"/>
          </a:xfrm>
          <a:prstGeom prst="rect">
            <a:avLst/>
          </a:prstGeom>
        </p:spPr>
      </p:pic>
      <p:pic>
        <p:nvPicPr>
          <p:cNvPr id="13" name="Grafik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319796" y="1551161"/>
            <a:ext cx="1663182" cy="1247386"/>
          </a:xfrm>
          <a:prstGeom prst="rect">
            <a:avLst/>
          </a:prstGeom>
        </p:spPr>
      </p:pic>
      <p:pic>
        <p:nvPicPr>
          <p:cNvPr id="14" name="Grafik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1659098" y="239636"/>
            <a:ext cx="1422602" cy="1066951"/>
          </a:xfrm>
          <a:prstGeom prst="rect">
            <a:avLst/>
          </a:prstGeom>
        </p:spPr>
      </p:pic>
      <p:pic>
        <p:nvPicPr>
          <p:cNvPr id="17" name="Grafik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8576599" y="5037745"/>
            <a:ext cx="1852010" cy="1389007"/>
          </a:xfrm>
          <a:prstGeom prst="rect">
            <a:avLst/>
          </a:prstGeom>
        </p:spPr>
      </p:pic>
      <p:sp>
        <p:nvSpPr>
          <p:cNvPr id="10" name="Pfeil nach rechts 9"/>
          <p:cNvSpPr/>
          <p:nvPr/>
        </p:nvSpPr>
        <p:spPr>
          <a:xfrm rot="20313681">
            <a:off x="1933887" y="5542902"/>
            <a:ext cx="602478" cy="37869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57604371"/>
      </p:ext>
    </p:extLst>
  </p:cSld>
  <p:clrMapOvr>
    <a:masterClrMapping/>
  </p:clrMapOvr>
  <p:transition spd="slow" advTm="2292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colorTemperature colorTemp="6991"/>
                    </a14:imgEffect>
                    <a14:imgEffect>
                      <a14:saturation sat="156000"/>
                    </a14:imgEffect>
                  </a14:imgLayer>
                </a14:imgProps>
              </a:ext>
              <a:ext uri="{28A0092B-C50C-407E-A947-70E740481C1C}">
                <a14:useLocalDpi xmlns:a14="http://schemas.microsoft.com/office/drawing/2010/main" val="0"/>
              </a:ext>
            </a:extLst>
          </a:blip>
          <a:stretch>
            <a:fillRect/>
          </a:stretch>
        </p:blipFill>
        <p:spPr>
          <a:xfrm>
            <a:off x="0" y="17339"/>
            <a:ext cx="12192000" cy="6840661"/>
          </a:xfrm>
          <a:prstGeom prst="rect">
            <a:avLst/>
          </a:prstGeom>
        </p:spPr>
      </p:pic>
      <p:sp>
        <p:nvSpPr>
          <p:cNvPr id="3" name="Untertitel 2"/>
          <p:cNvSpPr>
            <a:spLocks noGrp="1"/>
          </p:cNvSpPr>
          <p:nvPr>
            <p:ph type="subTitle" idx="1"/>
          </p:nvPr>
        </p:nvSpPr>
        <p:spPr>
          <a:xfrm>
            <a:off x="1137197" y="3154680"/>
            <a:ext cx="10407103" cy="3131820"/>
          </a:xfrm>
          <a:solidFill>
            <a:schemeClr val="accent6">
              <a:lumMod val="40000"/>
              <a:lumOff val="60000"/>
              <a:alpha val="57000"/>
            </a:schemeClr>
          </a:solidFill>
        </p:spPr>
        <p:txBody>
          <a:bodyPr>
            <a:normAutofit/>
          </a:bodyPr>
          <a:lstStyle/>
          <a:p>
            <a:pPr algn="l"/>
            <a:r>
              <a:rPr lang="de-DE" b="1" dirty="0" smtClean="0">
                <a:solidFill>
                  <a:srgbClr val="002060"/>
                </a:solidFill>
                <a:effectLst>
                  <a:outerShdw blurRad="38100" dist="38100" dir="2700000" algn="tl">
                    <a:srgbClr val="000000">
                      <a:alpha val="43137"/>
                    </a:srgbClr>
                  </a:outerShdw>
                </a:effectLst>
              </a:rPr>
              <a:t>- Blumen pflanzen, damit die Insekten die </a:t>
            </a:r>
            <a:r>
              <a:rPr lang="de-DE" b="1" dirty="0">
                <a:solidFill>
                  <a:srgbClr val="002060"/>
                </a:solidFill>
                <a:effectLst>
                  <a:outerShdw blurRad="38100" dist="38100" dir="2700000" algn="tl">
                    <a:srgbClr val="000000">
                      <a:alpha val="43137"/>
                    </a:srgbClr>
                  </a:outerShdw>
                </a:effectLst>
              </a:rPr>
              <a:t>B</a:t>
            </a:r>
            <a:r>
              <a:rPr lang="de-DE" b="1" dirty="0" smtClean="0">
                <a:solidFill>
                  <a:srgbClr val="002060"/>
                </a:solidFill>
                <a:effectLst>
                  <a:outerShdw blurRad="38100" dist="38100" dir="2700000" algn="tl">
                    <a:srgbClr val="000000">
                      <a:alpha val="43137"/>
                    </a:srgbClr>
                  </a:outerShdw>
                </a:effectLst>
              </a:rPr>
              <a:t>lumen bestäuben können und wir Honig und Obst bekommen.  </a:t>
            </a:r>
          </a:p>
          <a:p>
            <a:pPr algn="l"/>
            <a:r>
              <a:rPr lang="de-DE" b="1" dirty="0" smtClean="0">
                <a:solidFill>
                  <a:srgbClr val="002060"/>
                </a:solidFill>
                <a:effectLst>
                  <a:outerShdw blurRad="38100" dist="38100" dir="2700000" algn="tl">
                    <a:srgbClr val="000000">
                      <a:alpha val="43137"/>
                    </a:srgbClr>
                  </a:outerShdw>
                </a:effectLst>
              </a:rPr>
              <a:t>- Man kann einen Teil des Gartens verwildern, also das Gras nicht mehr mähen oder die Blätter nicht mehr harken, damit dort Tiere leben können. </a:t>
            </a:r>
          </a:p>
          <a:p>
            <a:pPr marL="342900" indent="-342900" algn="l">
              <a:buFontTx/>
              <a:buChar char="-"/>
            </a:pPr>
            <a:r>
              <a:rPr lang="de-DE" b="1" dirty="0" smtClean="0">
                <a:solidFill>
                  <a:srgbClr val="002060"/>
                </a:solidFill>
                <a:effectLst>
                  <a:outerShdw blurRad="38100" dist="38100" dir="2700000" algn="tl">
                    <a:srgbClr val="000000">
                      <a:alpha val="43137"/>
                    </a:srgbClr>
                  </a:outerShdw>
                </a:effectLst>
              </a:rPr>
              <a:t>Ein kleines Häuschen für Tiere bauen, damit dort ein Igel oder andere Tiere leben können. </a:t>
            </a:r>
          </a:p>
          <a:p>
            <a:pPr algn="l"/>
            <a:r>
              <a:rPr lang="de-DE" b="1" dirty="0" smtClean="0">
                <a:solidFill>
                  <a:srgbClr val="002060"/>
                </a:solidFill>
                <a:effectLst>
                  <a:outerShdw blurRad="38100" dist="38100" dir="2700000" algn="tl">
                    <a:srgbClr val="000000">
                      <a:alpha val="43137"/>
                    </a:srgbClr>
                  </a:outerShdw>
                </a:effectLst>
              </a:rPr>
              <a:t>-  Man kann Nahrung und Wasser für Tiere aufstellen, zum Beispiel Wassertränken oder </a:t>
            </a:r>
            <a:r>
              <a:rPr lang="de-DE" b="1" dirty="0">
                <a:solidFill>
                  <a:srgbClr val="002060"/>
                </a:solidFill>
                <a:effectLst>
                  <a:outerShdw blurRad="38100" dist="38100" dir="2700000" algn="tl">
                    <a:srgbClr val="000000">
                      <a:alpha val="43137"/>
                    </a:srgbClr>
                  </a:outerShdw>
                </a:effectLst>
              </a:rPr>
              <a:t>F</a:t>
            </a:r>
            <a:r>
              <a:rPr lang="de-DE" b="1" dirty="0" smtClean="0">
                <a:solidFill>
                  <a:srgbClr val="002060"/>
                </a:solidFill>
                <a:effectLst>
                  <a:outerShdw blurRad="38100" dist="38100" dir="2700000" algn="tl">
                    <a:srgbClr val="000000">
                      <a:alpha val="43137"/>
                    </a:srgbClr>
                  </a:outerShdw>
                </a:effectLst>
              </a:rPr>
              <a:t>utter.</a:t>
            </a:r>
          </a:p>
          <a:p>
            <a:pPr marL="342900" indent="-342900" algn="l">
              <a:buFontTx/>
              <a:buChar char="-"/>
            </a:pPr>
            <a:endParaRPr lang="de-DE" dirty="0" smtClean="0">
              <a:solidFill>
                <a:schemeClr val="accent4">
                  <a:lumMod val="60000"/>
                  <a:lumOff val="40000"/>
                </a:schemeClr>
              </a:solidFill>
              <a:effectLst>
                <a:outerShdw blurRad="38100" dist="38100" dir="2700000" algn="tl">
                  <a:srgbClr val="000000">
                    <a:alpha val="43137"/>
                  </a:srgbClr>
                </a:outerShdw>
              </a:effectLst>
            </a:endParaRPr>
          </a:p>
        </p:txBody>
      </p:sp>
      <p:sp>
        <p:nvSpPr>
          <p:cNvPr id="2" name="Titel 1"/>
          <p:cNvSpPr>
            <a:spLocks noGrp="1"/>
          </p:cNvSpPr>
          <p:nvPr>
            <p:ph type="ctrTitle"/>
          </p:nvPr>
        </p:nvSpPr>
        <p:spPr>
          <a:xfrm>
            <a:off x="1605827" y="571500"/>
            <a:ext cx="9144000" cy="1560462"/>
          </a:xfrm>
          <a:solidFill>
            <a:schemeClr val="accent6">
              <a:lumMod val="40000"/>
              <a:lumOff val="60000"/>
              <a:alpha val="57000"/>
            </a:schemeClr>
          </a:solidFill>
        </p:spPr>
        <p:txBody>
          <a:bodyPr>
            <a:normAutofit fontScale="90000"/>
          </a:bodyPr>
          <a:lstStyle/>
          <a:p>
            <a:r>
              <a:rPr lang="de-DE" b="1" dirty="0" smtClean="0">
                <a:solidFill>
                  <a:srgbClr val="FF9900"/>
                </a:solidFill>
                <a:effectLst>
                  <a:outerShdw blurRad="38100" dist="38100" dir="2700000" algn="tl">
                    <a:srgbClr val="000000">
                      <a:alpha val="43137"/>
                    </a:srgbClr>
                  </a:outerShdw>
                </a:effectLst>
              </a:rPr>
              <a:t>Wie gestaltet man einen </a:t>
            </a:r>
            <a:r>
              <a:rPr lang="de-DE" b="1" smtClean="0">
                <a:solidFill>
                  <a:srgbClr val="FF9900"/>
                </a:solidFill>
                <a:effectLst>
                  <a:outerShdw blurRad="38100" dist="38100" dir="2700000" algn="tl">
                    <a:srgbClr val="000000">
                      <a:alpha val="43137"/>
                    </a:srgbClr>
                  </a:outerShdw>
                </a:effectLst>
              </a:rPr>
              <a:t>Garten </a:t>
            </a:r>
            <a:r>
              <a:rPr lang="de-DE" b="1" smtClean="0">
                <a:solidFill>
                  <a:srgbClr val="FF9900"/>
                </a:solidFill>
                <a:effectLst>
                  <a:outerShdw blurRad="38100" dist="38100" dir="2700000" algn="tl">
                    <a:srgbClr val="000000">
                      <a:alpha val="43137"/>
                    </a:srgbClr>
                  </a:outerShdw>
                </a:effectLst>
              </a:rPr>
              <a:t>naturfreundlich</a:t>
            </a:r>
            <a:r>
              <a:rPr lang="de-DE" b="1" dirty="0" smtClean="0">
                <a:solidFill>
                  <a:srgbClr val="FF9900"/>
                </a:solidFill>
                <a:effectLst>
                  <a:outerShdw blurRad="38100" dist="38100" dir="2700000" algn="tl">
                    <a:srgbClr val="000000">
                      <a:alpha val="43137"/>
                    </a:srgbClr>
                  </a:outerShdw>
                </a:effectLst>
              </a:rPr>
              <a:t>?</a:t>
            </a:r>
            <a:endParaRPr lang="de-DE" b="1" dirty="0">
              <a:solidFill>
                <a:srgbClr val="FF9900"/>
              </a:solidFill>
              <a:effectLst>
                <a:outerShdw blurRad="38100" dist="38100" dir="2700000" algn="tl">
                  <a:srgbClr val="000000">
                    <a:alpha val="43137"/>
                  </a:srgbClr>
                </a:outerShdw>
              </a:effectLst>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52675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2271">
        <p15:prstTrans prst="fallOver"/>
      </p:transition>
    </mc:Choice>
    <mc:Fallback xmlns="">
      <p:transition spd="slow" advTm="322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6857999"/>
          </a:xfrm>
          <a:solidFill>
            <a:schemeClr val="tx1">
              <a:lumMod val="95000"/>
              <a:lumOff val="5000"/>
            </a:schemeClr>
          </a:solidFill>
        </p:spPr>
        <p:txBody>
          <a:bodyPr>
            <a:noAutofit/>
          </a:bodyPr>
          <a:lstStyle/>
          <a:p>
            <a:pPr algn="ctr"/>
            <a:r>
              <a:rPr lang="de-DE" sz="12000" dirty="0" smtClean="0">
                <a:solidFill>
                  <a:schemeClr val="bg1"/>
                </a:solidFill>
                <a:latin typeface="Brush Script MT" panose="03060802040406070304" pitchFamily="66" charset="0"/>
              </a:rPr>
              <a:t>Ende</a:t>
            </a:r>
            <a:endParaRPr lang="de-DE" sz="12000" dirty="0">
              <a:solidFill>
                <a:schemeClr val="bg1"/>
              </a:solidFill>
              <a:latin typeface="Brush Script MT" panose="03060802040406070304" pitchFamily="66"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95133593"/>
      </p:ext>
    </p:extLst>
  </p:cSld>
  <p:clrMapOvr>
    <a:masterClrMapping/>
  </p:clrMapOvr>
  <p:transition spd="slow" advTm="3952">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0.9"/>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Words>
  <Application>Microsoft Office PowerPoint</Application>
  <PresentationFormat>Breitbild</PresentationFormat>
  <Paragraphs>24</Paragraphs>
  <Slides>5</Slides>
  <Notes>0</Notes>
  <HiddenSlides>0</HiddenSlides>
  <MMClips>5</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5</vt:i4>
      </vt:variant>
    </vt:vector>
  </HeadingPairs>
  <TitlesOfParts>
    <vt:vector size="16" baseType="lpstr">
      <vt:lpstr>Algerian</vt:lpstr>
      <vt:lpstr>Arial</vt:lpstr>
      <vt:lpstr>Arvo</vt:lpstr>
      <vt:lpstr>Baskerville Old Face</vt:lpstr>
      <vt:lpstr>Bell MT</vt:lpstr>
      <vt:lpstr>Brush Script MT</vt:lpstr>
      <vt:lpstr>Calibri</vt:lpstr>
      <vt:lpstr>Calibri Light</vt:lpstr>
      <vt:lpstr>Lobster</vt:lpstr>
      <vt:lpstr>Wingdings</vt:lpstr>
      <vt:lpstr>Office</vt:lpstr>
      <vt:lpstr>PowerPoint-Präsentation</vt:lpstr>
      <vt:lpstr>  Biologiegarten</vt:lpstr>
      <vt:lpstr>Stand der Dinge</vt:lpstr>
      <vt:lpstr>Wie gestaltet man einen Garten naturfreundlich?</vt:lpstr>
      <vt:lpstr>Ende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Biologiegarten</dc:title>
  <dc:creator>Anni Siering</dc:creator>
  <cp:lastModifiedBy>Frederik Meyer</cp:lastModifiedBy>
  <cp:revision>31</cp:revision>
  <dcterms:created xsi:type="dcterms:W3CDTF">2021-08-24T10:41:54Z</dcterms:created>
  <dcterms:modified xsi:type="dcterms:W3CDTF">2022-01-12T10:16:54Z</dcterms:modified>
</cp:coreProperties>
</file>