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8"/>
  </p:notes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343" autoAdjust="0"/>
  </p:normalViewPr>
  <p:slideViewPr>
    <p:cSldViewPr snapToGrid="0">
      <p:cViewPr varScale="1">
        <p:scale>
          <a:sx n="109" d="100"/>
          <a:sy n="109" d="100"/>
        </p:scale>
        <p:origin x="636"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56BE-8FD4-4A75-ACF3-86C24712F3F8}" type="datetimeFigureOut">
              <a:rPr lang="de-DE" smtClean="0"/>
              <a:t>12.01.2022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93DEDB-437A-4E31-8091-A67ED6C56B13}" type="slidenum">
              <a:rPr lang="de-DE" smtClean="0"/>
              <a:t>‹Nr.›</a:t>
            </a:fld>
            <a:endParaRPr lang="de-DE"/>
          </a:p>
        </p:txBody>
      </p:sp>
    </p:spTree>
    <p:extLst>
      <p:ext uri="{BB962C8B-B14F-4D97-AF65-F5344CB8AC3E}">
        <p14:creationId xmlns:p14="http://schemas.microsoft.com/office/powerpoint/2010/main" val="1417854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293DEDB-437A-4E31-8091-A67ED6C56B13}" type="slidenum">
              <a:rPr lang="de-DE" smtClean="0"/>
              <a:t>1</a:t>
            </a:fld>
            <a:endParaRPr lang="de-DE"/>
          </a:p>
        </p:txBody>
      </p:sp>
    </p:spTree>
    <p:extLst>
      <p:ext uri="{BB962C8B-B14F-4D97-AF65-F5344CB8AC3E}">
        <p14:creationId xmlns:p14="http://schemas.microsoft.com/office/powerpoint/2010/main" val="3838223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4260905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172616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7E75DEA5-D855-45D9-A1C3-0E3DFF2045F8}" type="slidenum">
              <a:rPr lang="de-DE" smtClean="0"/>
              <a:t>‹Nr.›</a:t>
            </a:fld>
            <a:endParaRPr lang="de-DE"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5465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46762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7E75DEA5-D855-45D9-A1C3-0E3DFF2045F8}" type="slidenum">
              <a:rPr lang="de-DE" smtClean="0"/>
              <a:t>‹Nr.›</a:t>
            </a:fld>
            <a:endParaRPr lang="de-DE"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29430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894977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633755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198505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2625437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2269867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589961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8" name="Footer Placeholder 7"/>
          <p:cNvSpPr>
            <a:spLocks noGrp="1"/>
          </p:cNvSpPr>
          <p:nvPr>
            <p:ph type="ftr" sz="quarter" idx="11"/>
          </p:nvPr>
        </p:nvSpPr>
        <p:spPr/>
        <p:txBody>
          <a:bodyPr/>
          <a:lstStyle/>
          <a:p>
            <a:endParaRPr lang="de-DE" dirty="0"/>
          </a:p>
        </p:txBody>
      </p:sp>
      <p:sp>
        <p:nvSpPr>
          <p:cNvPr id="9" name="Slide Number Placeholder 8"/>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1179861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4" name="Footer Placeholder 3"/>
          <p:cNvSpPr>
            <a:spLocks noGrp="1"/>
          </p:cNvSpPr>
          <p:nvPr>
            <p:ph type="ftr" sz="quarter" idx="11"/>
          </p:nvPr>
        </p:nvSpPr>
        <p:spPr/>
        <p:txBody>
          <a:bodyPr/>
          <a:lstStyle/>
          <a:p>
            <a:endParaRPr lang="de-DE" dirty="0"/>
          </a:p>
        </p:txBody>
      </p:sp>
      <p:sp>
        <p:nvSpPr>
          <p:cNvPr id="5" name="Slide Number Placeholder 4"/>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3727902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3" name="Footer Placeholder 2"/>
          <p:cNvSpPr>
            <a:spLocks noGrp="1"/>
          </p:cNvSpPr>
          <p:nvPr>
            <p:ph type="ftr" sz="quarter" idx="11"/>
          </p:nvPr>
        </p:nvSpPr>
        <p:spPr/>
        <p:txBody>
          <a:bodyPr/>
          <a:lstStyle/>
          <a:p>
            <a:endParaRPr lang="de-DE" dirty="0"/>
          </a:p>
        </p:txBody>
      </p:sp>
      <p:sp>
        <p:nvSpPr>
          <p:cNvPr id="4" name="Slide Number Placeholder 3"/>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1159839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smtClean="0"/>
              <a:t>Titelmasterformat durch Klicken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3159411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dirty="0" smtClean="0"/>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E26521F4-28D0-4789-A858-57C16AFCF855}" type="datetimeFigureOut">
              <a:rPr lang="de-DE" smtClean="0"/>
              <a:t>12.01.2022</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7E75DEA5-D855-45D9-A1C3-0E3DFF2045F8}" type="slidenum">
              <a:rPr lang="de-DE" smtClean="0"/>
              <a:t>‹Nr.›</a:t>
            </a:fld>
            <a:endParaRPr lang="de-DE" dirty="0"/>
          </a:p>
        </p:txBody>
      </p:sp>
    </p:spTree>
    <p:extLst>
      <p:ext uri="{BB962C8B-B14F-4D97-AF65-F5344CB8AC3E}">
        <p14:creationId xmlns:p14="http://schemas.microsoft.com/office/powerpoint/2010/main" val="2737078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6521F4-28D0-4789-A858-57C16AFCF855}" type="datetimeFigureOut">
              <a:rPr lang="de-DE" smtClean="0"/>
              <a:t>12.01.2022</a:t>
            </a:fld>
            <a:endParaRPr lang="de-DE"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E75DEA5-D855-45D9-A1C3-0E3DFF2045F8}" type="slidenum">
              <a:rPr lang="de-DE" smtClean="0"/>
              <a:t>‹Nr.›</a:t>
            </a:fld>
            <a:endParaRPr lang="de-DE" dirty="0"/>
          </a:p>
        </p:txBody>
      </p:sp>
    </p:spTree>
    <p:extLst>
      <p:ext uri="{BB962C8B-B14F-4D97-AF65-F5344CB8AC3E}">
        <p14:creationId xmlns:p14="http://schemas.microsoft.com/office/powerpoint/2010/main" val="1693033887"/>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647362"/>
            <a:ext cx="9144000" cy="1002290"/>
          </a:xfrm>
        </p:spPr>
        <p:txBody>
          <a:bodyPr/>
          <a:lstStyle/>
          <a:p>
            <a:r>
              <a:rPr lang="de-DE" b="1" u="sng" dirty="0" smtClean="0"/>
              <a:t>Pi – die unendliche Zahl</a:t>
            </a:r>
            <a:endParaRPr lang="de-DE" b="1" u="sng" dirty="0"/>
          </a:p>
        </p:txBody>
      </p:sp>
      <p:sp>
        <p:nvSpPr>
          <p:cNvPr id="5" name="Textfeld 4"/>
          <p:cNvSpPr txBox="1"/>
          <p:nvPr/>
        </p:nvSpPr>
        <p:spPr>
          <a:xfrm>
            <a:off x="0" y="1828800"/>
            <a:ext cx="9144000" cy="584775"/>
          </a:xfrm>
          <a:prstGeom prst="rect">
            <a:avLst/>
          </a:prstGeom>
          <a:noFill/>
        </p:spPr>
        <p:txBody>
          <a:bodyPr wrap="square" rtlCol="0">
            <a:spAutoFit/>
          </a:bodyPr>
          <a:lstStyle/>
          <a:p>
            <a:pPr algn="ctr"/>
            <a:r>
              <a:rPr lang="de-DE" sz="3200" u="sng" dirty="0" smtClean="0"/>
              <a:t>Gliederung</a:t>
            </a:r>
            <a:endParaRPr lang="de-DE" sz="3200" u="sng" kern="1200" dirty="0">
              <a:solidFill>
                <a:schemeClr val="tx1"/>
              </a:solidFill>
            </a:endParaRPr>
          </a:p>
        </p:txBody>
      </p:sp>
      <p:sp>
        <p:nvSpPr>
          <p:cNvPr id="6" name="Textfeld 5"/>
          <p:cNvSpPr txBox="1"/>
          <p:nvPr/>
        </p:nvSpPr>
        <p:spPr>
          <a:xfrm>
            <a:off x="1620982" y="2846765"/>
            <a:ext cx="9144000" cy="461665"/>
          </a:xfrm>
          <a:prstGeom prst="rect">
            <a:avLst/>
          </a:prstGeom>
          <a:noFill/>
        </p:spPr>
        <p:txBody>
          <a:bodyPr wrap="square" rtlCol="0">
            <a:spAutoFit/>
          </a:bodyPr>
          <a:lstStyle/>
          <a:p>
            <a:r>
              <a:rPr lang="de-DE" sz="2400" dirty="0" smtClean="0"/>
              <a:t>Wozu benötigt man Pi?</a:t>
            </a:r>
            <a:endParaRPr lang="de-DE" sz="2400" kern="1200" dirty="0">
              <a:solidFill>
                <a:schemeClr val="tx1"/>
              </a:solidFill>
              <a:latin typeface="+mn-lt"/>
              <a:ea typeface="+mn-ea"/>
              <a:cs typeface="+mn-cs"/>
            </a:endParaRPr>
          </a:p>
        </p:txBody>
      </p:sp>
      <p:sp>
        <p:nvSpPr>
          <p:cNvPr id="8" name="Pfeil nach rechts 7"/>
          <p:cNvSpPr/>
          <p:nvPr/>
        </p:nvSpPr>
        <p:spPr>
          <a:xfrm>
            <a:off x="1030502" y="2905997"/>
            <a:ext cx="604335" cy="343202"/>
          </a:xfrm>
          <a:prstGeom prst="rightArrow">
            <a:avLst>
              <a:gd name="adj1" fmla="val 50000"/>
              <a:gd name="adj2" fmla="val 1114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Pfeil nach rechts 9"/>
          <p:cNvSpPr/>
          <p:nvPr/>
        </p:nvSpPr>
        <p:spPr>
          <a:xfrm>
            <a:off x="1030501" y="3437920"/>
            <a:ext cx="604335" cy="343202"/>
          </a:xfrm>
          <a:prstGeom prst="rightArrow">
            <a:avLst>
              <a:gd name="adj1" fmla="val 50000"/>
              <a:gd name="adj2" fmla="val 1114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Textfeld 10"/>
          <p:cNvSpPr txBox="1"/>
          <p:nvPr/>
        </p:nvSpPr>
        <p:spPr>
          <a:xfrm>
            <a:off x="1620982" y="3339653"/>
            <a:ext cx="8091055" cy="461665"/>
          </a:xfrm>
          <a:prstGeom prst="rect">
            <a:avLst/>
          </a:prstGeom>
          <a:noFill/>
        </p:spPr>
        <p:txBody>
          <a:bodyPr wrap="square" rtlCol="0">
            <a:spAutoFit/>
          </a:bodyPr>
          <a:lstStyle/>
          <a:p>
            <a:r>
              <a:rPr lang="de-DE" sz="2400" dirty="0" smtClean="0"/>
              <a:t>Seit wann existiert Pi?</a:t>
            </a:r>
            <a:endParaRPr lang="de-DE" sz="2400" kern="1200" dirty="0">
              <a:solidFill>
                <a:schemeClr val="tx1"/>
              </a:solidFill>
              <a:latin typeface="+mn-lt"/>
              <a:ea typeface="+mn-ea"/>
              <a:cs typeface="+mn-cs"/>
            </a:endParaRPr>
          </a:p>
        </p:txBody>
      </p:sp>
      <p:pic>
        <p:nvPicPr>
          <p:cNvPr id="12" name="Grafik 11"/>
          <p:cNvPicPr>
            <a:picLocks noChangeAspect="1"/>
          </p:cNvPicPr>
          <p:nvPr/>
        </p:nvPicPr>
        <p:blipFill>
          <a:blip r:embed="rId3"/>
          <a:stretch>
            <a:fillRect/>
          </a:stretch>
        </p:blipFill>
        <p:spPr>
          <a:xfrm>
            <a:off x="1012600" y="3965083"/>
            <a:ext cx="640135" cy="371888"/>
          </a:xfrm>
          <a:prstGeom prst="rect">
            <a:avLst/>
          </a:prstGeom>
        </p:spPr>
      </p:pic>
      <p:sp>
        <p:nvSpPr>
          <p:cNvPr id="13" name="Textfeld 12"/>
          <p:cNvSpPr txBox="1"/>
          <p:nvPr/>
        </p:nvSpPr>
        <p:spPr>
          <a:xfrm>
            <a:off x="1652735" y="3965083"/>
            <a:ext cx="6712528" cy="461665"/>
          </a:xfrm>
          <a:prstGeom prst="rect">
            <a:avLst/>
          </a:prstGeom>
          <a:noFill/>
        </p:spPr>
        <p:txBody>
          <a:bodyPr wrap="square" rtlCol="0">
            <a:spAutoFit/>
          </a:bodyPr>
          <a:lstStyle/>
          <a:p>
            <a:r>
              <a:rPr lang="de-DE" sz="2400" dirty="0" smtClean="0"/>
              <a:t>Verrückte Weltrekorde!</a:t>
            </a:r>
            <a:endParaRPr lang="de-DE" sz="2400" kern="1200" dirty="0">
              <a:solidFill>
                <a:schemeClr val="tx1"/>
              </a:solidFill>
              <a:latin typeface="+mn-lt"/>
              <a:ea typeface="+mn-ea"/>
              <a:cs typeface="+mn-cs"/>
            </a:endParaRPr>
          </a:p>
        </p:txBody>
      </p:sp>
      <p:pic>
        <p:nvPicPr>
          <p:cNvPr id="14" name="Grafik 13"/>
          <p:cNvPicPr>
            <a:picLocks noChangeAspect="1"/>
          </p:cNvPicPr>
          <p:nvPr/>
        </p:nvPicPr>
        <p:blipFill>
          <a:blip r:embed="rId3"/>
          <a:stretch>
            <a:fillRect/>
          </a:stretch>
        </p:blipFill>
        <p:spPr>
          <a:xfrm>
            <a:off x="1012599" y="4521152"/>
            <a:ext cx="640135" cy="371888"/>
          </a:xfrm>
          <a:prstGeom prst="rect">
            <a:avLst/>
          </a:prstGeom>
        </p:spPr>
      </p:pic>
      <p:sp>
        <p:nvSpPr>
          <p:cNvPr id="16" name="Textfeld 15"/>
          <p:cNvSpPr txBox="1"/>
          <p:nvPr/>
        </p:nvSpPr>
        <p:spPr>
          <a:xfrm>
            <a:off x="1647278" y="4509976"/>
            <a:ext cx="6338455" cy="461665"/>
          </a:xfrm>
          <a:prstGeom prst="rect">
            <a:avLst/>
          </a:prstGeom>
          <a:noFill/>
        </p:spPr>
        <p:txBody>
          <a:bodyPr wrap="square" rtlCol="0">
            <a:spAutoFit/>
          </a:bodyPr>
          <a:lstStyle/>
          <a:p>
            <a:r>
              <a:rPr lang="de-DE" sz="2400" dirty="0" smtClean="0"/>
              <a:t>Die ersten 100 Nachkommastellen</a:t>
            </a:r>
            <a:endParaRPr lang="de-DE" sz="2400" kern="1200" dirty="0">
              <a:solidFill>
                <a:schemeClr val="tx1"/>
              </a:solidFill>
              <a:latin typeface="+mn-lt"/>
              <a:ea typeface="+mn-ea"/>
              <a:cs typeface="+mn-cs"/>
            </a:endParaRPr>
          </a:p>
        </p:txBody>
      </p:sp>
      <p:pic>
        <p:nvPicPr>
          <p:cNvPr id="17" name="Grafik 16"/>
          <p:cNvPicPr>
            <a:picLocks noChangeAspect="1"/>
          </p:cNvPicPr>
          <p:nvPr/>
        </p:nvPicPr>
        <p:blipFill>
          <a:blip r:embed="rId3"/>
          <a:stretch>
            <a:fillRect/>
          </a:stretch>
        </p:blipFill>
        <p:spPr>
          <a:xfrm>
            <a:off x="1007143" y="5076781"/>
            <a:ext cx="640135" cy="371888"/>
          </a:xfrm>
          <a:prstGeom prst="rect">
            <a:avLst/>
          </a:prstGeom>
        </p:spPr>
      </p:pic>
      <p:sp>
        <p:nvSpPr>
          <p:cNvPr id="19" name="Textfeld 18"/>
          <p:cNvSpPr txBox="1"/>
          <p:nvPr/>
        </p:nvSpPr>
        <p:spPr>
          <a:xfrm rot="10800000" flipV="1">
            <a:off x="1647278" y="5006688"/>
            <a:ext cx="8937595" cy="461665"/>
          </a:xfrm>
          <a:prstGeom prst="rect">
            <a:avLst/>
          </a:prstGeom>
          <a:noFill/>
        </p:spPr>
        <p:txBody>
          <a:bodyPr wrap="square" rtlCol="0">
            <a:spAutoFit/>
          </a:bodyPr>
          <a:lstStyle/>
          <a:p>
            <a:r>
              <a:rPr lang="de-DE" sz="2400" dirty="0" smtClean="0"/>
              <a:t>Pi Fun Facts!</a:t>
            </a:r>
            <a:endParaRPr lang="de-DE" sz="2400" dirty="0"/>
          </a:p>
        </p:txBody>
      </p:sp>
    </p:spTree>
    <p:extLst>
      <p:ext uri="{BB962C8B-B14F-4D97-AF65-F5344CB8AC3E}">
        <p14:creationId xmlns:p14="http://schemas.microsoft.com/office/powerpoint/2010/main" val="2487600358"/>
      </p:ext>
    </p:extLst>
  </p:cSld>
  <p:clrMapOvr>
    <a:masterClrMapping/>
  </p:clrMapOvr>
  <mc:AlternateContent xmlns:mc="http://schemas.openxmlformats.org/markup-compatibility/2006" xmlns:p14="http://schemas.microsoft.com/office/powerpoint/2010/main">
    <mc:Choice Requires="p14">
      <p:transition spd="slow" p14:dur="1200" advTm="30000">
        <p:dissolve/>
      </p:transition>
    </mc:Choice>
    <mc:Fallback xmlns="">
      <p:transition spd="slow" advTm="30000">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anim calcmode="lin" valueType="num">
                                      <p:cBhvr>
                                        <p:cTn id="15" dur="500" fill="hold"/>
                                        <p:tgtEl>
                                          <p:spTgt spid="8"/>
                                        </p:tgtEl>
                                        <p:attrNameLst>
                                          <p:attrName>ppt_x</p:attrName>
                                        </p:attrNameLst>
                                      </p:cBhvr>
                                      <p:tavLst>
                                        <p:tav tm="0">
                                          <p:val>
                                            <p:strVal val="#ppt_x"/>
                                          </p:val>
                                        </p:tav>
                                        <p:tav tm="100000">
                                          <p:val>
                                            <p:strVal val="#ppt_x"/>
                                          </p:val>
                                        </p:tav>
                                      </p:tavLst>
                                    </p:anim>
                                    <p:anim calcmode="lin" valueType="num">
                                      <p:cBhvr>
                                        <p:cTn id="16"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1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750"/>
                                        <p:tgtEl>
                                          <p:spTgt spid="6"/>
                                        </p:tgtEl>
                                      </p:cBhvr>
                                    </p:animEffect>
                                    <p:anim calcmode="lin" valueType="num">
                                      <p:cBhvr>
                                        <p:cTn id="22" dur="750" fill="hold"/>
                                        <p:tgtEl>
                                          <p:spTgt spid="6"/>
                                        </p:tgtEl>
                                        <p:attrNameLst>
                                          <p:attrName>ppt_x</p:attrName>
                                        </p:attrNameLst>
                                      </p:cBhvr>
                                      <p:tavLst>
                                        <p:tav tm="0">
                                          <p:val>
                                            <p:strVal val="#ppt_x"/>
                                          </p:val>
                                        </p:tav>
                                        <p:tav tm="100000">
                                          <p:val>
                                            <p:strVal val="#ppt_x"/>
                                          </p:val>
                                        </p:tav>
                                      </p:tavLst>
                                    </p:anim>
                                    <p:anim calcmode="lin" valueType="num">
                                      <p:cBhvr>
                                        <p:cTn id="23" dur="75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750"/>
                                        <p:tgtEl>
                                          <p:spTgt spid="10"/>
                                        </p:tgtEl>
                                      </p:cBhvr>
                                    </p:animEffect>
                                    <p:anim calcmode="lin" valueType="num">
                                      <p:cBhvr>
                                        <p:cTn id="29" dur="750" fill="hold"/>
                                        <p:tgtEl>
                                          <p:spTgt spid="10"/>
                                        </p:tgtEl>
                                        <p:attrNameLst>
                                          <p:attrName>ppt_x</p:attrName>
                                        </p:attrNameLst>
                                      </p:cBhvr>
                                      <p:tavLst>
                                        <p:tav tm="0">
                                          <p:val>
                                            <p:strVal val="#ppt_x"/>
                                          </p:val>
                                        </p:tav>
                                        <p:tav tm="100000">
                                          <p:val>
                                            <p:strVal val="#ppt_x"/>
                                          </p:val>
                                        </p:tav>
                                      </p:tavLst>
                                    </p:anim>
                                    <p:anim calcmode="lin" valueType="num">
                                      <p:cBhvr>
                                        <p:cTn id="30" dur="75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1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750"/>
                                        <p:tgtEl>
                                          <p:spTgt spid="11"/>
                                        </p:tgtEl>
                                      </p:cBhvr>
                                    </p:animEffect>
                                    <p:anim calcmode="lin" valueType="num">
                                      <p:cBhvr>
                                        <p:cTn id="36" dur="750" fill="hold"/>
                                        <p:tgtEl>
                                          <p:spTgt spid="11"/>
                                        </p:tgtEl>
                                        <p:attrNameLst>
                                          <p:attrName>ppt_x</p:attrName>
                                        </p:attrNameLst>
                                      </p:cBhvr>
                                      <p:tavLst>
                                        <p:tav tm="0">
                                          <p:val>
                                            <p:strVal val="#ppt_x"/>
                                          </p:val>
                                        </p:tav>
                                        <p:tav tm="100000">
                                          <p:val>
                                            <p:strVal val="#ppt_x"/>
                                          </p:val>
                                        </p:tav>
                                      </p:tavLst>
                                    </p:anim>
                                    <p:anim calcmode="lin" valueType="num">
                                      <p:cBhvr>
                                        <p:cTn id="37" dur="75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750"/>
                                        <p:tgtEl>
                                          <p:spTgt spid="12"/>
                                        </p:tgtEl>
                                      </p:cBhvr>
                                    </p:animEffect>
                                    <p:anim calcmode="lin" valueType="num">
                                      <p:cBhvr>
                                        <p:cTn id="43" dur="750" fill="hold"/>
                                        <p:tgtEl>
                                          <p:spTgt spid="12"/>
                                        </p:tgtEl>
                                        <p:attrNameLst>
                                          <p:attrName>ppt_x</p:attrName>
                                        </p:attrNameLst>
                                      </p:cBhvr>
                                      <p:tavLst>
                                        <p:tav tm="0">
                                          <p:val>
                                            <p:strVal val="#ppt_x"/>
                                          </p:val>
                                        </p:tav>
                                        <p:tav tm="100000">
                                          <p:val>
                                            <p:strVal val="#ppt_x"/>
                                          </p:val>
                                        </p:tav>
                                      </p:tavLst>
                                    </p:anim>
                                    <p:anim calcmode="lin" valueType="num">
                                      <p:cBhvr>
                                        <p:cTn id="44" dur="75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1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750"/>
                                        <p:tgtEl>
                                          <p:spTgt spid="13"/>
                                        </p:tgtEl>
                                      </p:cBhvr>
                                    </p:animEffect>
                                    <p:anim calcmode="lin" valueType="num">
                                      <p:cBhvr>
                                        <p:cTn id="50" dur="750" fill="hold"/>
                                        <p:tgtEl>
                                          <p:spTgt spid="13"/>
                                        </p:tgtEl>
                                        <p:attrNameLst>
                                          <p:attrName>ppt_x</p:attrName>
                                        </p:attrNameLst>
                                      </p:cBhvr>
                                      <p:tavLst>
                                        <p:tav tm="0">
                                          <p:val>
                                            <p:strVal val="#ppt_x"/>
                                          </p:val>
                                        </p:tav>
                                        <p:tav tm="100000">
                                          <p:val>
                                            <p:strVal val="#ppt_x"/>
                                          </p:val>
                                        </p:tav>
                                      </p:tavLst>
                                    </p:anim>
                                    <p:anim calcmode="lin" valueType="num">
                                      <p:cBhvr>
                                        <p:cTn id="51" dur="75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750"/>
                                        <p:tgtEl>
                                          <p:spTgt spid="14"/>
                                        </p:tgtEl>
                                      </p:cBhvr>
                                    </p:animEffect>
                                    <p:anim calcmode="lin" valueType="num">
                                      <p:cBhvr>
                                        <p:cTn id="57" dur="750" fill="hold"/>
                                        <p:tgtEl>
                                          <p:spTgt spid="14"/>
                                        </p:tgtEl>
                                        <p:attrNameLst>
                                          <p:attrName>ppt_x</p:attrName>
                                        </p:attrNameLst>
                                      </p:cBhvr>
                                      <p:tavLst>
                                        <p:tav tm="0">
                                          <p:val>
                                            <p:strVal val="#ppt_x"/>
                                          </p:val>
                                        </p:tav>
                                        <p:tav tm="100000">
                                          <p:val>
                                            <p:strVal val="#ppt_x"/>
                                          </p:val>
                                        </p:tav>
                                      </p:tavLst>
                                    </p:anim>
                                    <p:anim calcmode="lin" valueType="num">
                                      <p:cBhvr>
                                        <p:cTn id="58" dur="75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1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750"/>
                                        <p:tgtEl>
                                          <p:spTgt spid="16"/>
                                        </p:tgtEl>
                                      </p:cBhvr>
                                    </p:animEffect>
                                    <p:anim calcmode="lin" valueType="num">
                                      <p:cBhvr>
                                        <p:cTn id="64" dur="750" fill="hold"/>
                                        <p:tgtEl>
                                          <p:spTgt spid="16"/>
                                        </p:tgtEl>
                                        <p:attrNameLst>
                                          <p:attrName>ppt_x</p:attrName>
                                        </p:attrNameLst>
                                      </p:cBhvr>
                                      <p:tavLst>
                                        <p:tav tm="0">
                                          <p:val>
                                            <p:strVal val="#ppt_x"/>
                                          </p:val>
                                        </p:tav>
                                        <p:tav tm="100000">
                                          <p:val>
                                            <p:strVal val="#ppt_x"/>
                                          </p:val>
                                        </p:tav>
                                      </p:tavLst>
                                    </p:anim>
                                    <p:anim calcmode="lin" valueType="num">
                                      <p:cBhvr>
                                        <p:cTn id="65" dur="75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750"/>
                                        <p:tgtEl>
                                          <p:spTgt spid="17"/>
                                        </p:tgtEl>
                                      </p:cBhvr>
                                    </p:animEffect>
                                    <p:anim calcmode="lin" valueType="num">
                                      <p:cBhvr>
                                        <p:cTn id="71" dur="750" fill="hold"/>
                                        <p:tgtEl>
                                          <p:spTgt spid="17"/>
                                        </p:tgtEl>
                                        <p:attrNameLst>
                                          <p:attrName>ppt_x</p:attrName>
                                        </p:attrNameLst>
                                      </p:cBhvr>
                                      <p:tavLst>
                                        <p:tav tm="0">
                                          <p:val>
                                            <p:strVal val="#ppt_x"/>
                                          </p:val>
                                        </p:tav>
                                        <p:tav tm="100000">
                                          <p:val>
                                            <p:strVal val="#ppt_x"/>
                                          </p:val>
                                        </p:tav>
                                      </p:tavLst>
                                    </p:anim>
                                    <p:anim calcmode="lin" valueType="num">
                                      <p:cBhvr>
                                        <p:cTn id="72" dur="75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10"/>
                                  </p:stCondLst>
                                  <p:childTnLst>
                                    <p:set>
                                      <p:cBhvr>
                                        <p:cTn id="76" dur="1" fill="hold">
                                          <p:stCondLst>
                                            <p:cond delay="0"/>
                                          </p:stCondLst>
                                        </p:cTn>
                                        <p:tgtEl>
                                          <p:spTgt spid="19"/>
                                        </p:tgtEl>
                                        <p:attrNameLst>
                                          <p:attrName>style.visibility</p:attrName>
                                        </p:attrNameLst>
                                      </p:cBhvr>
                                      <p:to>
                                        <p:strVal val="visible"/>
                                      </p:to>
                                    </p:set>
                                    <p:animEffect transition="in" filter="fade">
                                      <p:cBhvr>
                                        <p:cTn id="77" dur="750"/>
                                        <p:tgtEl>
                                          <p:spTgt spid="19"/>
                                        </p:tgtEl>
                                      </p:cBhvr>
                                    </p:animEffect>
                                    <p:anim calcmode="lin" valueType="num">
                                      <p:cBhvr>
                                        <p:cTn id="78" dur="750" fill="hold"/>
                                        <p:tgtEl>
                                          <p:spTgt spid="19"/>
                                        </p:tgtEl>
                                        <p:attrNameLst>
                                          <p:attrName>ppt_x</p:attrName>
                                        </p:attrNameLst>
                                      </p:cBhvr>
                                      <p:tavLst>
                                        <p:tav tm="0">
                                          <p:val>
                                            <p:strVal val="#ppt_x"/>
                                          </p:val>
                                        </p:tav>
                                        <p:tav tm="100000">
                                          <p:val>
                                            <p:strVal val="#ppt_x"/>
                                          </p:val>
                                        </p:tav>
                                      </p:tavLst>
                                    </p:anim>
                                    <p:anim calcmode="lin" valueType="num">
                                      <p:cBhvr>
                                        <p:cTn id="79" dur="75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animBg="1"/>
      <p:bldP spid="10" grpId="0" animBg="1"/>
      <p:bldP spid="11" grpId="0"/>
      <p:bldP spid="13" grpId="0"/>
      <p:bldP spid="16"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928255"/>
          </a:xfrm>
        </p:spPr>
        <p:txBody>
          <a:bodyPr>
            <a:normAutofit/>
          </a:bodyPr>
          <a:lstStyle/>
          <a:p>
            <a:r>
              <a:rPr lang="de-DE" sz="5400" u="sng" dirty="0" smtClean="0"/>
              <a:t>Wozu benötigt man Pi?</a:t>
            </a:r>
            <a:endParaRPr lang="de-DE" sz="5400" u="sng" dirty="0"/>
          </a:p>
        </p:txBody>
      </p:sp>
      <p:sp>
        <p:nvSpPr>
          <p:cNvPr id="3" name="Inhaltsplatzhalter 2"/>
          <p:cNvSpPr>
            <a:spLocks noGrp="1"/>
          </p:cNvSpPr>
          <p:nvPr>
            <p:ph idx="1"/>
          </p:nvPr>
        </p:nvSpPr>
        <p:spPr>
          <a:xfrm>
            <a:off x="677334" y="1712036"/>
            <a:ext cx="8596668" cy="3095491"/>
          </a:xfrm>
        </p:spPr>
        <p:txBody>
          <a:bodyPr>
            <a:noAutofit/>
          </a:bodyPr>
          <a:lstStyle/>
          <a:p>
            <a:pPr marL="0" indent="0">
              <a:buNone/>
            </a:pPr>
            <a:r>
              <a:rPr lang="de-DE" sz="2400" dirty="0" smtClean="0"/>
              <a:t>Die Kreiszahl Pi (</a:t>
            </a:r>
            <a:r>
              <a:rPr lang="el-GR" sz="2400" dirty="0" smtClean="0"/>
              <a:t>π</a:t>
            </a:r>
            <a:r>
              <a:rPr lang="de-DE" sz="2400" dirty="0" smtClean="0"/>
              <a:t>) ist eine der wichtigsten </a:t>
            </a:r>
            <a:r>
              <a:rPr lang="de-DE" sz="2400" b="1" dirty="0" smtClean="0"/>
              <a:t>Konstanten </a:t>
            </a:r>
            <a:r>
              <a:rPr lang="de-DE" sz="2400" dirty="0" smtClean="0"/>
              <a:t>(Zahl, die immer gleich bleibt) in der Mathematik. Pi braucht man zur genauen Berechnung einer Kurve oder eines Kreises. Deshalb ist die Zahl so wichtig für die Mathematik. Als Formel um den Umfang (die Linie aus der der Kreis besteht) eines Kreises zu berechnen, nimmt man u(Umfang)=d(Durchmesser, die </a:t>
            </a:r>
            <a:r>
              <a:rPr lang="de-DE" sz="2400" dirty="0"/>
              <a:t>Z</a:t>
            </a:r>
            <a:r>
              <a:rPr lang="de-DE" sz="2400" dirty="0" smtClean="0"/>
              <a:t>entimeteranzahl wenn man einen Strich durch die Mitte eines Kreises zieht)∙</a:t>
            </a:r>
            <a:r>
              <a:rPr lang="el-GR" sz="2400" dirty="0" smtClean="0"/>
              <a:t>π</a:t>
            </a:r>
            <a:endParaRPr lang="de-DE" sz="2400" dirty="0"/>
          </a:p>
          <a:p>
            <a:pPr marL="0" indent="0">
              <a:buNone/>
            </a:pPr>
            <a:r>
              <a:rPr lang="de-DE" sz="2400" dirty="0" smtClean="0"/>
              <a:t> </a:t>
            </a:r>
            <a:endParaRPr lang="de-DE" sz="2400" dirty="0"/>
          </a:p>
        </p:txBody>
      </p:sp>
      <mc:AlternateContent xmlns:mc="http://schemas.openxmlformats.org/markup-compatibility/2006" xmlns:a14="http://schemas.microsoft.com/office/drawing/2010/main">
        <mc:Choice Requires="a14">
          <p:sp>
            <p:nvSpPr>
              <p:cNvPr id="6" name="Textfeld 5"/>
              <p:cNvSpPr txBox="1"/>
              <p:nvPr/>
            </p:nvSpPr>
            <p:spPr>
              <a:xfrm>
                <a:off x="677334" y="5181600"/>
                <a:ext cx="6901102" cy="132343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8000" i="1" smtClean="0">
                          <a:latin typeface="Cambria Math" panose="02040503050406030204" pitchFamily="18" charset="0"/>
                        </a:rPr>
                        <m:t>𝐴</m:t>
                      </m:r>
                      <m:r>
                        <a:rPr lang="de-DE" sz="8000" b="0" i="1" smtClean="0">
                          <a:latin typeface="Cambria Math" panose="02040503050406030204" pitchFamily="18" charset="0"/>
                        </a:rPr>
                        <m:t>=</m:t>
                      </m:r>
                      <m:r>
                        <a:rPr lang="el-GR" sz="8000" i="1" smtClean="0">
                          <a:latin typeface="Cambria Math" panose="02040503050406030204" pitchFamily="18" charset="0"/>
                        </a:rPr>
                        <m:t>𝜋</m:t>
                      </m:r>
                      <m:sSup>
                        <m:sSupPr>
                          <m:ctrlPr>
                            <a:rPr lang="de-DE" sz="8000" i="1" smtClean="0">
                              <a:latin typeface="Cambria Math" panose="02040503050406030204" pitchFamily="18" charset="0"/>
                            </a:rPr>
                          </m:ctrlPr>
                        </m:sSupPr>
                        <m:e>
                          <m:r>
                            <a:rPr lang="de-DE" sz="8000" i="1" smtClean="0">
                              <a:latin typeface="Cambria Math" panose="02040503050406030204" pitchFamily="18" charset="0"/>
                            </a:rPr>
                            <m:t>𝑟</m:t>
                          </m:r>
                        </m:e>
                        <m:sup>
                          <m:r>
                            <a:rPr lang="de-DE" sz="8000" i="1" smtClean="0">
                              <a:latin typeface="Cambria Math" panose="02040503050406030204" pitchFamily="18" charset="0"/>
                            </a:rPr>
                            <m:t>2</m:t>
                          </m:r>
                        </m:sup>
                      </m:sSup>
                    </m:oMath>
                  </m:oMathPara>
                </a14:m>
                <a:endParaRPr lang="de-DE" sz="8000" dirty="0"/>
              </a:p>
            </p:txBody>
          </p:sp>
        </mc:Choice>
        <mc:Fallback xmlns="">
          <p:sp>
            <p:nvSpPr>
              <p:cNvPr id="6" name="Textfeld 5"/>
              <p:cNvSpPr txBox="1">
                <a:spLocks noRot="1" noChangeAspect="1" noMove="1" noResize="1" noEditPoints="1" noAdjustHandles="1" noChangeArrowheads="1" noChangeShapeType="1" noTextEdit="1"/>
              </p:cNvSpPr>
              <p:nvPr/>
            </p:nvSpPr>
            <p:spPr>
              <a:xfrm>
                <a:off x="677334" y="5181600"/>
                <a:ext cx="6901102" cy="1323439"/>
              </a:xfrm>
              <a:prstGeom prst="rect">
                <a:avLst/>
              </a:prstGeom>
              <a:blipFill>
                <a:blip r:embed="rId2"/>
                <a:stretch>
                  <a:fillRect/>
                </a:stretch>
              </a:blipFill>
            </p:spPr>
            <p:txBody>
              <a:bodyPr/>
              <a:lstStyle/>
              <a:p>
                <a:r>
                  <a:rPr lang="de-DE">
                    <a:noFill/>
                  </a:rPr>
                  <a:t> </a:t>
                </a:r>
              </a:p>
            </p:txBody>
          </p:sp>
        </mc:Fallback>
      </mc:AlternateContent>
      <p:sp>
        <p:nvSpPr>
          <p:cNvPr id="10" name="Textfeld 9"/>
          <p:cNvSpPr txBox="1"/>
          <p:nvPr/>
        </p:nvSpPr>
        <p:spPr>
          <a:xfrm>
            <a:off x="9573491" y="997527"/>
            <a:ext cx="2133600" cy="369332"/>
          </a:xfrm>
          <a:prstGeom prst="rect">
            <a:avLst/>
          </a:prstGeom>
          <a:noFill/>
        </p:spPr>
        <p:txBody>
          <a:bodyPr wrap="square" rtlCol="0">
            <a:spAutoFit/>
          </a:bodyPr>
          <a:lstStyle/>
          <a:p>
            <a:r>
              <a:rPr lang="de-DE" dirty="0" smtClean="0"/>
              <a:t> </a:t>
            </a:r>
            <a:endParaRPr lang="de-DE" dirty="0"/>
          </a:p>
        </p:txBody>
      </p:sp>
      <p:sp>
        <p:nvSpPr>
          <p:cNvPr id="11" name="Textfeld 10"/>
          <p:cNvSpPr txBox="1"/>
          <p:nvPr/>
        </p:nvSpPr>
        <p:spPr>
          <a:xfrm>
            <a:off x="9975273" y="4530436"/>
            <a:ext cx="3491345" cy="369332"/>
          </a:xfrm>
          <a:prstGeom prst="rect">
            <a:avLst/>
          </a:prstGeom>
          <a:noFill/>
        </p:spPr>
        <p:txBody>
          <a:bodyPr wrap="square" rtlCol="0">
            <a:spAutoFit/>
          </a:bodyPr>
          <a:lstStyle/>
          <a:p>
            <a:r>
              <a:rPr lang="de-DE" dirty="0" smtClean="0"/>
              <a:t> </a:t>
            </a:r>
            <a:endParaRPr lang="de-DE" dirty="0"/>
          </a:p>
        </p:txBody>
      </p:sp>
      <p:sp>
        <p:nvSpPr>
          <p:cNvPr id="12" name="Textfeld 11"/>
          <p:cNvSpPr txBox="1"/>
          <p:nvPr/>
        </p:nvSpPr>
        <p:spPr>
          <a:xfrm>
            <a:off x="6899564" y="5777345"/>
            <a:ext cx="1537854" cy="369332"/>
          </a:xfrm>
          <a:prstGeom prst="rect">
            <a:avLst/>
          </a:prstGeom>
          <a:noFill/>
        </p:spPr>
        <p:txBody>
          <a:bodyPr wrap="square" rtlCol="0">
            <a:spAutoFit/>
          </a:bodyPr>
          <a:lstStyle/>
          <a:p>
            <a:r>
              <a:rPr lang="de-DE" dirty="0" smtClean="0"/>
              <a:t> </a:t>
            </a:r>
            <a:endParaRPr lang="de-DE" dirty="0"/>
          </a:p>
        </p:txBody>
      </p:sp>
    </p:spTree>
    <p:extLst>
      <p:ext uri="{BB962C8B-B14F-4D97-AF65-F5344CB8AC3E}">
        <p14:creationId xmlns:p14="http://schemas.microsoft.com/office/powerpoint/2010/main" val="163419782"/>
      </p:ext>
    </p:extLst>
  </p:cSld>
  <p:clrMapOvr>
    <a:masterClrMapping/>
  </p:clrMapOvr>
  <p:transition spd="slow" advClick="0" advTm="35000">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5"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2000"/>
                                        <p:tgtEl>
                                          <p:spTgt spid="6"/>
                                        </p:tgtEl>
                                      </p:cBhvr>
                                    </p:animEffect>
                                    <p:anim calcmode="lin" valueType="num">
                                      <p:cBhvr>
                                        <p:cTn id="24" dur="2000" fill="hold"/>
                                        <p:tgtEl>
                                          <p:spTgt spid="6"/>
                                        </p:tgtEl>
                                        <p:attrNameLst>
                                          <p:attrName>ppt_w</p:attrName>
                                        </p:attrNameLst>
                                      </p:cBhvr>
                                      <p:tavLst>
                                        <p:tav tm="0" fmla="#ppt_w*sin(2.5*pi*$)">
                                          <p:val>
                                            <p:fltVal val="0"/>
                                          </p:val>
                                        </p:tav>
                                        <p:tav tm="100000">
                                          <p:val>
                                            <p:fltVal val="1"/>
                                          </p:val>
                                        </p:tav>
                                      </p:tavLst>
                                    </p:anim>
                                    <p:anim calcmode="lin" valueType="num">
                                      <p:cBhvr>
                                        <p:cTn id="25"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down)">
                                      <p:cBhvr>
                                        <p:cTn id="30" dur="580">
                                          <p:stCondLst>
                                            <p:cond delay="0"/>
                                          </p:stCondLst>
                                        </p:cTn>
                                        <p:tgtEl>
                                          <p:spTgt spid="10"/>
                                        </p:tgtEl>
                                      </p:cBhvr>
                                    </p:animEffect>
                                    <p:anim calcmode="lin" valueType="num">
                                      <p:cBhvr>
                                        <p:cTn id="31"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6" dur="26">
                                          <p:stCondLst>
                                            <p:cond delay="650"/>
                                          </p:stCondLst>
                                        </p:cTn>
                                        <p:tgtEl>
                                          <p:spTgt spid="10"/>
                                        </p:tgtEl>
                                      </p:cBhvr>
                                      <p:to x="100000" y="60000"/>
                                    </p:animScale>
                                    <p:animScale>
                                      <p:cBhvr>
                                        <p:cTn id="37" dur="166" decel="50000">
                                          <p:stCondLst>
                                            <p:cond delay="676"/>
                                          </p:stCondLst>
                                        </p:cTn>
                                        <p:tgtEl>
                                          <p:spTgt spid="10"/>
                                        </p:tgtEl>
                                      </p:cBhvr>
                                      <p:to x="100000" y="100000"/>
                                    </p:animScale>
                                    <p:animScale>
                                      <p:cBhvr>
                                        <p:cTn id="38" dur="26">
                                          <p:stCondLst>
                                            <p:cond delay="1312"/>
                                          </p:stCondLst>
                                        </p:cTn>
                                        <p:tgtEl>
                                          <p:spTgt spid="10"/>
                                        </p:tgtEl>
                                      </p:cBhvr>
                                      <p:to x="100000" y="80000"/>
                                    </p:animScale>
                                    <p:animScale>
                                      <p:cBhvr>
                                        <p:cTn id="39" dur="166" decel="50000">
                                          <p:stCondLst>
                                            <p:cond delay="1338"/>
                                          </p:stCondLst>
                                        </p:cTn>
                                        <p:tgtEl>
                                          <p:spTgt spid="10"/>
                                        </p:tgtEl>
                                      </p:cBhvr>
                                      <p:to x="100000" y="100000"/>
                                    </p:animScale>
                                    <p:animScale>
                                      <p:cBhvr>
                                        <p:cTn id="40" dur="26">
                                          <p:stCondLst>
                                            <p:cond delay="1642"/>
                                          </p:stCondLst>
                                        </p:cTn>
                                        <p:tgtEl>
                                          <p:spTgt spid="10"/>
                                        </p:tgtEl>
                                      </p:cBhvr>
                                      <p:to x="100000" y="90000"/>
                                    </p:animScale>
                                    <p:animScale>
                                      <p:cBhvr>
                                        <p:cTn id="41" dur="166" decel="50000">
                                          <p:stCondLst>
                                            <p:cond delay="1668"/>
                                          </p:stCondLst>
                                        </p:cTn>
                                        <p:tgtEl>
                                          <p:spTgt spid="10"/>
                                        </p:tgtEl>
                                      </p:cBhvr>
                                      <p:to x="100000" y="100000"/>
                                    </p:animScale>
                                    <p:animScale>
                                      <p:cBhvr>
                                        <p:cTn id="42" dur="26">
                                          <p:stCondLst>
                                            <p:cond delay="1808"/>
                                          </p:stCondLst>
                                        </p:cTn>
                                        <p:tgtEl>
                                          <p:spTgt spid="10"/>
                                        </p:tgtEl>
                                      </p:cBhvr>
                                      <p:to x="100000" y="95000"/>
                                    </p:animScale>
                                    <p:animScale>
                                      <p:cBhvr>
                                        <p:cTn id="43" dur="166" decel="50000">
                                          <p:stCondLst>
                                            <p:cond delay="1834"/>
                                          </p:stCondLst>
                                        </p:cTn>
                                        <p:tgtEl>
                                          <p:spTgt spid="10"/>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ipe(down)">
                                      <p:cBhvr>
                                        <p:cTn id="48" dur="580">
                                          <p:stCondLst>
                                            <p:cond delay="0"/>
                                          </p:stCondLst>
                                        </p:cTn>
                                        <p:tgtEl>
                                          <p:spTgt spid="11"/>
                                        </p:tgtEl>
                                      </p:cBhvr>
                                    </p:animEffect>
                                    <p:anim calcmode="lin" valueType="num">
                                      <p:cBhvr>
                                        <p:cTn id="49"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4" dur="26">
                                          <p:stCondLst>
                                            <p:cond delay="650"/>
                                          </p:stCondLst>
                                        </p:cTn>
                                        <p:tgtEl>
                                          <p:spTgt spid="11"/>
                                        </p:tgtEl>
                                      </p:cBhvr>
                                      <p:to x="100000" y="60000"/>
                                    </p:animScale>
                                    <p:animScale>
                                      <p:cBhvr>
                                        <p:cTn id="55" dur="166" decel="50000">
                                          <p:stCondLst>
                                            <p:cond delay="676"/>
                                          </p:stCondLst>
                                        </p:cTn>
                                        <p:tgtEl>
                                          <p:spTgt spid="11"/>
                                        </p:tgtEl>
                                      </p:cBhvr>
                                      <p:to x="100000" y="100000"/>
                                    </p:animScale>
                                    <p:animScale>
                                      <p:cBhvr>
                                        <p:cTn id="56" dur="26">
                                          <p:stCondLst>
                                            <p:cond delay="1312"/>
                                          </p:stCondLst>
                                        </p:cTn>
                                        <p:tgtEl>
                                          <p:spTgt spid="11"/>
                                        </p:tgtEl>
                                      </p:cBhvr>
                                      <p:to x="100000" y="80000"/>
                                    </p:animScale>
                                    <p:animScale>
                                      <p:cBhvr>
                                        <p:cTn id="57" dur="166" decel="50000">
                                          <p:stCondLst>
                                            <p:cond delay="1338"/>
                                          </p:stCondLst>
                                        </p:cTn>
                                        <p:tgtEl>
                                          <p:spTgt spid="11"/>
                                        </p:tgtEl>
                                      </p:cBhvr>
                                      <p:to x="100000" y="100000"/>
                                    </p:animScale>
                                    <p:animScale>
                                      <p:cBhvr>
                                        <p:cTn id="58" dur="26">
                                          <p:stCondLst>
                                            <p:cond delay="1642"/>
                                          </p:stCondLst>
                                        </p:cTn>
                                        <p:tgtEl>
                                          <p:spTgt spid="11"/>
                                        </p:tgtEl>
                                      </p:cBhvr>
                                      <p:to x="100000" y="90000"/>
                                    </p:animScale>
                                    <p:animScale>
                                      <p:cBhvr>
                                        <p:cTn id="59" dur="166" decel="50000">
                                          <p:stCondLst>
                                            <p:cond delay="1668"/>
                                          </p:stCondLst>
                                        </p:cTn>
                                        <p:tgtEl>
                                          <p:spTgt spid="11"/>
                                        </p:tgtEl>
                                      </p:cBhvr>
                                      <p:to x="100000" y="100000"/>
                                    </p:animScale>
                                    <p:animScale>
                                      <p:cBhvr>
                                        <p:cTn id="60" dur="26">
                                          <p:stCondLst>
                                            <p:cond delay="1808"/>
                                          </p:stCondLst>
                                        </p:cTn>
                                        <p:tgtEl>
                                          <p:spTgt spid="11"/>
                                        </p:tgtEl>
                                      </p:cBhvr>
                                      <p:to x="100000" y="95000"/>
                                    </p:animScale>
                                    <p:animScale>
                                      <p:cBhvr>
                                        <p:cTn id="61" dur="166" decel="50000">
                                          <p:stCondLst>
                                            <p:cond delay="1834"/>
                                          </p:stCondLst>
                                        </p:cTn>
                                        <p:tgtEl>
                                          <p:spTgt spid="11"/>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wipe(down)">
                                      <p:cBhvr>
                                        <p:cTn id="66" dur="580">
                                          <p:stCondLst>
                                            <p:cond delay="0"/>
                                          </p:stCondLst>
                                        </p:cTn>
                                        <p:tgtEl>
                                          <p:spTgt spid="12"/>
                                        </p:tgtEl>
                                      </p:cBhvr>
                                    </p:animEffect>
                                    <p:anim calcmode="lin" valueType="num">
                                      <p:cBhvr>
                                        <p:cTn id="67"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72" dur="26">
                                          <p:stCondLst>
                                            <p:cond delay="650"/>
                                          </p:stCondLst>
                                        </p:cTn>
                                        <p:tgtEl>
                                          <p:spTgt spid="12"/>
                                        </p:tgtEl>
                                      </p:cBhvr>
                                      <p:to x="100000" y="60000"/>
                                    </p:animScale>
                                    <p:animScale>
                                      <p:cBhvr>
                                        <p:cTn id="73" dur="166" decel="50000">
                                          <p:stCondLst>
                                            <p:cond delay="676"/>
                                          </p:stCondLst>
                                        </p:cTn>
                                        <p:tgtEl>
                                          <p:spTgt spid="12"/>
                                        </p:tgtEl>
                                      </p:cBhvr>
                                      <p:to x="100000" y="100000"/>
                                    </p:animScale>
                                    <p:animScale>
                                      <p:cBhvr>
                                        <p:cTn id="74" dur="26">
                                          <p:stCondLst>
                                            <p:cond delay="1312"/>
                                          </p:stCondLst>
                                        </p:cTn>
                                        <p:tgtEl>
                                          <p:spTgt spid="12"/>
                                        </p:tgtEl>
                                      </p:cBhvr>
                                      <p:to x="100000" y="80000"/>
                                    </p:animScale>
                                    <p:animScale>
                                      <p:cBhvr>
                                        <p:cTn id="75" dur="166" decel="50000">
                                          <p:stCondLst>
                                            <p:cond delay="1338"/>
                                          </p:stCondLst>
                                        </p:cTn>
                                        <p:tgtEl>
                                          <p:spTgt spid="12"/>
                                        </p:tgtEl>
                                      </p:cBhvr>
                                      <p:to x="100000" y="100000"/>
                                    </p:animScale>
                                    <p:animScale>
                                      <p:cBhvr>
                                        <p:cTn id="76" dur="26">
                                          <p:stCondLst>
                                            <p:cond delay="1642"/>
                                          </p:stCondLst>
                                        </p:cTn>
                                        <p:tgtEl>
                                          <p:spTgt spid="12"/>
                                        </p:tgtEl>
                                      </p:cBhvr>
                                      <p:to x="100000" y="90000"/>
                                    </p:animScale>
                                    <p:animScale>
                                      <p:cBhvr>
                                        <p:cTn id="77" dur="166" decel="50000">
                                          <p:stCondLst>
                                            <p:cond delay="1668"/>
                                          </p:stCondLst>
                                        </p:cTn>
                                        <p:tgtEl>
                                          <p:spTgt spid="12"/>
                                        </p:tgtEl>
                                      </p:cBhvr>
                                      <p:to x="100000" y="100000"/>
                                    </p:animScale>
                                    <p:animScale>
                                      <p:cBhvr>
                                        <p:cTn id="78" dur="26">
                                          <p:stCondLst>
                                            <p:cond delay="1808"/>
                                          </p:stCondLst>
                                        </p:cTn>
                                        <p:tgtEl>
                                          <p:spTgt spid="12"/>
                                        </p:tgtEl>
                                      </p:cBhvr>
                                      <p:to x="100000" y="95000"/>
                                    </p:animScale>
                                    <p:animScale>
                                      <p:cBhvr>
                                        <p:cTn id="79"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9734" y="430720"/>
            <a:ext cx="8596668" cy="1320800"/>
          </a:xfrm>
        </p:spPr>
        <p:txBody>
          <a:bodyPr>
            <a:normAutofit/>
          </a:bodyPr>
          <a:lstStyle/>
          <a:p>
            <a:r>
              <a:rPr lang="de-DE" sz="5400" u="sng" dirty="0" smtClean="0"/>
              <a:t>Seit wann existiert Pi? (</a:t>
            </a:r>
            <a:r>
              <a:rPr lang="el-GR" sz="5400" u="sng" dirty="0" smtClean="0"/>
              <a:t>π</a:t>
            </a:r>
            <a:r>
              <a:rPr lang="de-DE" sz="5400" u="sng" dirty="0" smtClean="0"/>
              <a:t>)</a:t>
            </a:r>
            <a:endParaRPr lang="de-DE" sz="5400" u="sng" dirty="0"/>
          </a:p>
        </p:txBody>
      </p:sp>
      <p:sp>
        <p:nvSpPr>
          <p:cNvPr id="3" name="Inhaltsplatzhalter 2"/>
          <p:cNvSpPr>
            <a:spLocks noGrp="1"/>
          </p:cNvSpPr>
          <p:nvPr>
            <p:ph idx="1"/>
          </p:nvPr>
        </p:nvSpPr>
        <p:spPr>
          <a:xfrm>
            <a:off x="677334" y="2160590"/>
            <a:ext cx="8596668" cy="1578897"/>
          </a:xfrm>
        </p:spPr>
        <p:txBody>
          <a:bodyPr>
            <a:normAutofit/>
          </a:bodyPr>
          <a:lstStyle/>
          <a:p>
            <a:pPr marL="0" indent="0">
              <a:buNone/>
            </a:pPr>
            <a:r>
              <a:rPr lang="de-DE" sz="2400" dirty="0" smtClean="0"/>
              <a:t>Die erste schriftliche Herleitung für Pi (</a:t>
            </a:r>
            <a:r>
              <a:rPr lang="el-GR" sz="2400" dirty="0" smtClean="0"/>
              <a:t>π</a:t>
            </a:r>
            <a:r>
              <a:rPr lang="de-DE" sz="2400" dirty="0" smtClean="0"/>
              <a:t>) geht auf den griechischen Mathematiker Archimedes (287-212 v. Chr.) zurück. Ihm und seinen Arbeiten zu Ehren wird Pi (</a:t>
            </a:r>
            <a:r>
              <a:rPr lang="el-GR" sz="2400" dirty="0" smtClean="0"/>
              <a:t>π</a:t>
            </a:r>
            <a:r>
              <a:rPr lang="de-DE" sz="2400" dirty="0" smtClean="0"/>
              <a:t>) auch als „Archimedes Konstante“ bezeichnet.</a:t>
            </a:r>
            <a:endParaRPr lang="de-DE" sz="2400" dirty="0"/>
          </a:p>
        </p:txBody>
      </p:sp>
      <p:sp>
        <p:nvSpPr>
          <p:cNvPr id="4" name="Textfeld 3"/>
          <p:cNvSpPr txBox="1"/>
          <p:nvPr/>
        </p:nvSpPr>
        <p:spPr>
          <a:xfrm>
            <a:off x="5645727" y="2978727"/>
            <a:ext cx="65" cy="276999"/>
          </a:xfrm>
          <a:prstGeom prst="rect">
            <a:avLst/>
          </a:prstGeom>
          <a:noFill/>
        </p:spPr>
        <p:txBody>
          <a:bodyPr wrap="none" lIns="0" tIns="0" rIns="0" bIns="0" rtlCol="0">
            <a:spAutoFit/>
          </a:bodyPr>
          <a:lstStyle/>
          <a:p>
            <a:endParaRPr lang="de-DE" dirty="0"/>
          </a:p>
        </p:txBody>
      </p:sp>
      <p:sp>
        <p:nvSpPr>
          <p:cNvPr id="5" name="Textfeld 4"/>
          <p:cNvSpPr txBox="1"/>
          <p:nvPr/>
        </p:nvSpPr>
        <p:spPr>
          <a:xfrm>
            <a:off x="1480782" y="3963891"/>
            <a:ext cx="2968388" cy="369332"/>
          </a:xfrm>
          <a:prstGeom prst="rect">
            <a:avLst/>
          </a:prstGeom>
          <a:noFill/>
        </p:spPr>
        <p:txBody>
          <a:bodyPr wrap="square" rtlCol="0">
            <a:spAutoFit/>
          </a:bodyPr>
          <a:lstStyle/>
          <a:p>
            <a:r>
              <a:rPr lang="de-DE" sz="1800" kern="1200" dirty="0" smtClean="0">
                <a:solidFill>
                  <a:schemeClr val="tx1"/>
                </a:solidFill>
                <a:latin typeface="+mn-lt"/>
                <a:ea typeface="+mn-ea"/>
                <a:cs typeface="+mn-cs"/>
              </a:rPr>
              <a:t> </a:t>
            </a:r>
            <a:endParaRPr lang="de-DE" sz="1800" kern="1200" dirty="0">
              <a:solidFill>
                <a:schemeClr val="tx1"/>
              </a:solidFill>
              <a:latin typeface="+mn-lt"/>
              <a:ea typeface="+mn-ea"/>
              <a:cs typeface="+mn-cs"/>
            </a:endParaRPr>
          </a:p>
        </p:txBody>
      </p:sp>
      <p:sp>
        <p:nvSpPr>
          <p:cNvPr id="6" name="Textfeld 5"/>
          <p:cNvSpPr txBox="1"/>
          <p:nvPr/>
        </p:nvSpPr>
        <p:spPr>
          <a:xfrm>
            <a:off x="677334" y="4557628"/>
            <a:ext cx="3321460" cy="369332"/>
          </a:xfrm>
          <a:prstGeom prst="rect">
            <a:avLst/>
          </a:prstGeom>
          <a:noFill/>
        </p:spPr>
        <p:txBody>
          <a:bodyPr wrap="square" rtlCol="0">
            <a:spAutoFit/>
          </a:bodyPr>
          <a:lstStyle/>
          <a:p>
            <a:r>
              <a:rPr lang="de-DE" dirty="0" smtClean="0"/>
              <a:t> </a:t>
            </a:r>
            <a:endParaRPr lang="de-DE" dirty="0"/>
          </a:p>
        </p:txBody>
      </p:sp>
      <p:sp>
        <p:nvSpPr>
          <p:cNvPr id="7" name="Textfeld 6"/>
          <p:cNvSpPr txBox="1"/>
          <p:nvPr/>
        </p:nvSpPr>
        <p:spPr>
          <a:xfrm>
            <a:off x="1883391" y="5390866"/>
            <a:ext cx="3070746" cy="369332"/>
          </a:xfrm>
          <a:prstGeom prst="rect">
            <a:avLst/>
          </a:prstGeom>
          <a:noFill/>
        </p:spPr>
        <p:txBody>
          <a:bodyPr wrap="square" rtlCol="0">
            <a:spAutoFit/>
          </a:bodyPr>
          <a:lstStyle/>
          <a:p>
            <a:r>
              <a:rPr lang="de-DE" dirty="0" smtClean="0"/>
              <a:t>  </a:t>
            </a:r>
            <a:endParaRPr lang="de-DE" dirty="0"/>
          </a:p>
        </p:txBody>
      </p:sp>
      <p:sp>
        <p:nvSpPr>
          <p:cNvPr id="8" name="Textfeld 7"/>
          <p:cNvSpPr txBox="1"/>
          <p:nvPr/>
        </p:nvSpPr>
        <p:spPr>
          <a:xfrm>
            <a:off x="4114800" y="-143147"/>
            <a:ext cx="4838131" cy="369332"/>
          </a:xfrm>
          <a:prstGeom prst="rect">
            <a:avLst/>
          </a:prstGeom>
          <a:noFill/>
        </p:spPr>
        <p:txBody>
          <a:bodyPr wrap="square" rtlCol="0">
            <a:spAutoFit/>
          </a:bodyPr>
          <a:lstStyle/>
          <a:p>
            <a:r>
              <a:rPr lang="de-DE" dirty="0" smtClean="0"/>
              <a:t> </a:t>
            </a:r>
            <a:endParaRPr lang="de-DE" dirty="0"/>
          </a:p>
        </p:txBody>
      </p:sp>
      <p:pic>
        <p:nvPicPr>
          <p:cNvPr id="9" name="Grafik 8"/>
          <p:cNvPicPr>
            <a:picLocks noChangeAspect="1"/>
          </p:cNvPicPr>
          <p:nvPr/>
        </p:nvPicPr>
        <p:blipFill>
          <a:blip r:embed="rId2"/>
          <a:stretch>
            <a:fillRect/>
          </a:stretch>
        </p:blipFill>
        <p:spPr>
          <a:xfrm>
            <a:off x="7646959" y="3422073"/>
            <a:ext cx="3254086" cy="3254086"/>
          </a:xfrm>
          <a:prstGeom prst="rect">
            <a:avLst/>
          </a:prstGeom>
        </p:spPr>
      </p:pic>
    </p:spTree>
    <p:extLst>
      <p:ext uri="{BB962C8B-B14F-4D97-AF65-F5344CB8AC3E}">
        <p14:creationId xmlns:p14="http://schemas.microsoft.com/office/powerpoint/2010/main" val="41369955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25000">
        <p15:prstTrans prst="crush"/>
      </p:transition>
    </mc:Choice>
    <mc:Fallback xmlns="">
      <p:transition spd="slow" advClick="0" advTm="2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870">
                                          <p:stCondLst>
                                            <p:cond delay="0"/>
                                          </p:stCondLst>
                                        </p:cTn>
                                        <p:tgtEl>
                                          <p:spTgt spid="3">
                                            <p:txEl>
                                              <p:pRg st="0" end="0"/>
                                            </p:txEl>
                                          </p:spTgt>
                                        </p:tgtEl>
                                      </p:cBhvr>
                                    </p:animEffect>
                                    <p:anim calcmode="lin" valueType="num">
                                      <p:cBhvr>
                                        <p:cTn id="8" dur="2733"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996"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996" tmFilter="0, 0; 0.125,0.2665; 0.25,0.4; 0.375,0.465; 0.5,0.5;  0.625,0.535; 0.75,0.6; 0.875,0.7335; 1,1">
                                          <p:stCondLst>
                                            <p:cond delay="996"/>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498" tmFilter="0, 0; 0.125,0.2665; 0.25,0.4; 0.375,0.465; 0.5,0.5;  0.625,0.535; 0.75,0.6; 0.875,0.7335; 1,1">
                                          <p:stCondLst>
                                            <p:cond delay="1986"/>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246" tmFilter="0, 0; 0.125,0.2665; 0.25,0.4; 0.375,0.465; 0.5,0.5;  0.625,0.535; 0.75,0.6; 0.875,0.7335; 1,1">
                                          <p:stCondLst>
                                            <p:cond delay="2484"/>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39">
                                          <p:stCondLst>
                                            <p:cond delay="975"/>
                                          </p:stCondLst>
                                        </p:cTn>
                                        <p:tgtEl>
                                          <p:spTgt spid="3">
                                            <p:txEl>
                                              <p:pRg st="0" end="0"/>
                                            </p:txEl>
                                          </p:spTgt>
                                        </p:tgtEl>
                                      </p:cBhvr>
                                      <p:to x="100000" y="60000"/>
                                    </p:animScale>
                                    <p:animScale>
                                      <p:cBhvr>
                                        <p:cTn id="14" dur="249" decel="50000">
                                          <p:stCondLst>
                                            <p:cond delay="1014"/>
                                          </p:stCondLst>
                                        </p:cTn>
                                        <p:tgtEl>
                                          <p:spTgt spid="3">
                                            <p:txEl>
                                              <p:pRg st="0" end="0"/>
                                            </p:txEl>
                                          </p:spTgt>
                                        </p:tgtEl>
                                      </p:cBhvr>
                                      <p:to x="100000" y="100000"/>
                                    </p:animScale>
                                    <p:animScale>
                                      <p:cBhvr>
                                        <p:cTn id="15" dur="39">
                                          <p:stCondLst>
                                            <p:cond delay="1968"/>
                                          </p:stCondLst>
                                        </p:cTn>
                                        <p:tgtEl>
                                          <p:spTgt spid="3">
                                            <p:txEl>
                                              <p:pRg st="0" end="0"/>
                                            </p:txEl>
                                          </p:spTgt>
                                        </p:tgtEl>
                                      </p:cBhvr>
                                      <p:to x="100000" y="80000"/>
                                    </p:animScale>
                                    <p:animScale>
                                      <p:cBhvr>
                                        <p:cTn id="16" dur="249" decel="50000">
                                          <p:stCondLst>
                                            <p:cond delay="2007"/>
                                          </p:stCondLst>
                                        </p:cTn>
                                        <p:tgtEl>
                                          <p:spTgt spid="3">
                                            <p:txEl>
                                              <p:pRg st="0" end="0"/>
                                            </p:txEl>
                                          </p:spTgt>
                                        </p:tgtEl>
                                      </p:cBhvr>
                                      <p:to x="100000" y="100000"/>
                                    </p:animScale>
                                    <p:animScale>
                                      <p:cBhvr>
                                        <p:cTn id="17" dur="39">
                                          <p:stCondLst>
                                            <p:cond delay="2463"/>
                                          </p:stCondLst>
                                        </p:cTn>
                                        <p:tgtEl>
                                          <p:spTgt spid="3">
                                            <p:txEl>
                                              <p:pRg st="0" end="0"/>
                                            </p:txEl>
                                          </p:spTgt>
                                        </p:tgtEl>
                                      </p:cBhvr>
                                      <p:to x="100000" y="90000"/>
                                    </p:animScale>
                                    <p:animScale>
                                      <p:cBhvr>
                                        <p:cTn id="18" dur="249" decel="50000">
                                          <p:stCondLst>
                                            <p:cond delay="2502"/>
                                          </p:stCondLst>
                                        </p:cTn>
                                        <p:tgtEl>
                                          <p:spTgt spid="3">
                                            <p:txEl>
                                              <p:pRg st="0" end="0"/>
                                            </p:txEl>
                                          </p:spTgt>
                                        </p:tgtEl>
                                      </p:cBhvr>
                                      <p:to x="100000" y="100000"/>
                                    </p:animScale>
                                    <p:animScale>
                                      <p:cBhvr>
                                        <p:cTn id="19" dur="39">
                                          <p:stCondLst>
                                            <p:cond delay="2712"/>
                                          </p:stCondLst>
                                        </p:cTn>
                                        <p:tgtEl>
                                          <p:spTgt spid="3">
                                            <p:txEl>
                                              <p:pRg st="0" end="0"/>
                                            </p:txEl>
                                          </p:spTgt>
                                        </p:tgtEl>
                                      </p:cBhvr>
                                      <p:to x="100000" y="95000"/>
                                    </p:animScale>
                                    <p:animScale>
                                      <p:cBhvr>
                                        <p:cTn id="20" dur="249" decel="50000">
                                          <p:stCondLst>
                                            <p:cond delay="2751"/>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2000"/>
                                        <p:tgtEl>
                                          <p:spTgt spid="5"/>
                                        </p:tgtEl>
                                      </p:cBhvr>
                                    </p:animEffect>
                                    <p:anim calcmode="lin" valueType="num">
                                      <p:cBhvr>
                                        <p:cTn id="33" dur="2000" fill="hold"/>
                                        <p:tgtEl>
                                          <p:spTgt spid="5"/>
                                        </p:tgtEl>
                                        <p:attrNameLst>
                                          <p:attrName>ppt_w</p:attrName>
                                        </p:attrNameLst>
                                      </p:cBhvr>
                                      <p:tavLst>
                                        <p:tav tm="0" fmla="#ppt_w*sin(2.5*pi*$)">
                                          <p:val>
                                            <p:fltVal val="0"/>
                                          </p:val>
                                        </p:tav>
                                        <p:tav tm="100000">
                                          <p:val>
                                            <p:fltVal val="1"/>
                                          </p:val>
                                        </p:tav>
                                      </p:tavLst>
                                    </p:anim>
                                    <p:anim calcmode="lin" valueType="num">
                                      <p:cBhvr>
                                        <p:cTn id="34"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2000"/>
                                        <p:tgtEl>
                                          <p:spTgt spid="6"/>
                                        </p:tgtEl>
                                      </p:cBhvr>
                                    </p:animEffect>
                                    <p:anim calcmode="lin" valueType="num">
                                      <p:cBhvr>
                                        <p:cTn id="40" dur="2000" fill="hold"/>
                                        <p:tgtEl>
                                          <p:spTgt spid="6"/>
                                        </p:tgtEl>
                                        <p:attrNameLst>
                                          <p:attrName>ppt_w</p:attrName>
                                        </p:attrNameLst>
                                      </p:cBhvr>
                                      <p:tavLst>
                                        <p:tav tm="0" fmla="#ppt_w*sin(2.5*pi*$)">
                                          <p:val>
                                            <p:fltVal val="0"/>
                                          </p:val>
                                        </p:tav>
                                        <p:tav tm="100000">
                                          <p:val>
                                            <p:fltVal val="1"/>
                                          </p:val>
                                        </p:tav>
                                      </p:tavLst>
                                    </p:anim>
                                    <p:anim calcmode="lin" valueType="num">
                                      <p:cBhvr>
                                        <p:cTn id="41"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45"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2000"/>
                                        <p:tgtEl>
                                          <p:spTgt spid="8"/>
                                        </p:tgtEl>
                                      </p:cBhvr>
                                    </p:animEffect>
                                    <p:anim calcmode="lin" valueType="num">
                                      <p:cBhvr>
                                        <p:cTn id="47" dur="2000" fill="hold"/>
                                        <p:tgtEl>
                                          <p:spTgt spid="8"/>
                                        </p:tgtEl>
                                        <p:attrNameLst>
                                          <p:attrName>ppt_w</p:attrName>
                                        </p:attrNameLst>
                                      </p:cBhvr>
                                      <p:tavLst>
                                        <p:tav tm="0" fmla="#ppt_w*sin(2.5*pi*$)">
                                          <p:val>
                                            <p:fltVal val="0"/>
                                          </p:val>
                                        </p:tav>
                                        <p:tav tm="100000">
                                          <p:val>
                                            <p:fltVal val="1"/>
                                          </p:val>
                                        </p:tav>
                                      </p:tavLst>
                                    </p:anim>
                                    <p:anim calcmode="lin" valueType="num">
                                      <p:cBhvr>
                                        <p:cTn id="48"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45" presetClass="entr" presetSubtype="0"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fade">
                                      <p:cBhvr>
                                        <p:cTn id="53" dur="2000"/>
                                        <p:tgtEl>
                                          <p:spTgt spid="7"/>
                                        </p:tgtEl>
                                      </p:cBhvr>
                                    </p:animEffect>
                                    <p:anim calcmode="lin" valueType="num">
                                      <p:cBhvr>
                                        <p:cTn id="54" dur="2000" fill="hold"/>
                                        <p:tgtEl>
                                          <p:spTgt spid="7"/>
                                        </p:tgtEl>
                                        <p:attrNameLst>
                                          <p:attrName>ppt_w</p:attrName>
                                        </p:attrNameLst>
                                      </p:cBhvr>
                                      <p:tavLst>
                                        <p:tav tm="0" fmla="#ppt_w*sin(2.5*pi*$)">
                                          <p:val>
                                            <p:fltVal val="0"/>
                                          </p:val>
                                        </p:tav>
                                        <p:tav tm="100000">
                                          <p:val>
                                            <p:fltVal val="1"/>
                                          </p:val>
                                        </p:tav>
                                      </p:tavLst>
                                    </p:anim>
                                    <p:anim calcmode="lin" valueType="num">
                                      <p:cBhvr>
                                        <p:cTn id="55"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5400" u="sng" dirty="0" smtClean="0"/>
              <a:t>Verrückte Weltrekorde!</a:t>
            </a:r>
            <a:endParaRPr lang="de-DE" sz="5400" u="sng" dirty="0"/>
          </a:p>
        </p:txBody>
      </p:sp>
      <p:sp>
        <p:nvSpPr>
          <p:cNvPr id="3" name="Inhaltsplatzhalter 2"/>
          <p:cNvSpPr>
            <a:spLocks noGrp="1"/>
          </p:cNvSpPr>
          <p:nvPr>
            <p:ph idx="1"/>
          </p:nvPr>
        </p:nvSpPr>
        <p:spPr>
          <a:xfrm>
            <a:off x="677334" y="1883498"/>
            <a:ext cx="8596668" cy="1497011"/>
          </a:xfrm>
        </p:spPr>
        <p:txBody>
          <a:bodyPr>
            <a:normAutofit/>
          </a:bodyPr>
          <a:lstStyle/>
          <a:p>
            <a:pPr marL="0" indent="0">
              <a:buNone/>
            </a:pPr>
            <a:r>
              <a:rPr lang="de-DE" sz="2400" dirty="0" smtClean="0"/>
              <a:t>1. Der Chinese Chao </a:t>
            </a:r>
            <a:r>
              <a:rPr lang="de-DE" sz="2400" dirty="0" err="1" smtClean="0"/>
              <a:t>Lu</a:t>
            </a:r>
            <a:r>
              <a:rPr lang="de-DE" sz="2400" dirty="0" smtClean="0"/>
              <a:t> hat am 20.11.2005 fehlerfrei 67.890 Nachkommastellen innerhalb von 24 Stunden und 4 Minuten aufgesagt.</a:t>
            </a:r>
            <a:endParaRPr lang="de-DE" sz="2400" dirty="0"/>
          </a:p>
        </p:txBody>
      </p:sp>
      <p:sp>
        <p:nvSpPr>
          <p:cNvPr id="5" name="Textfeld 4"/>
          <p:cNvSpPr txBox="1"/>
          <p:nvPr/>
        </p:nvSpPr>
        <p:spPr>
          <a:xfrm>
            <a:off x="677334" y="3865418"/>
            <a:ext cx="8596668" cy="1569660"/>
          </a:xfrm>
          <a:prstGeom prst="rect">
            <a:avLst/>
          </a:prstGeom>
          <a:noFill/>
        </p:spPr>
        <p:txBody>
          <a:bodyPr wrap="square" rtlCol="0">
            <a:spAutoFit/>
          </a:bodyPr>
          <a:lstStyle/>
          <a:p>
            <a:r>
              <a:rPr lang="de-DE" sz="2400" dirty="0" smtClean="0"/>
              <a:t>2. Zum Pi-Tag (14.03.) 2019 hat Emma </a:t>
            </a:r>
            <a:r>
              <a:rPr lang="de-DE" sz="2400" dirty="0" err="1" smtClean="0"/>
              <a:t>Haruka</a:t>
            </a:r>
            <a:r>
              <a:rPr lang="de-DE" sz="2400" dirty="0" smtClean="0"/>
              <a:t> </a:t>
            </a:r>
            <a:r>
              <a:rPr lang="de-DE" sz="2400" dirty="0" err="1" smtClean="0"/>
              <a:t>Iwao</a:t>
            </a:r>
            <a:r>
              <a:rPr lang="de-DE" sz="2400" dirty="0" smtClean="0"/>
              <a:t> von Google bekannt gegeben, dass sie mit Hilfe von </a:t>
            </a:r>
            <a:r>
              <a:rPr lang="de-DE" sz="2400" dirty="0" err="1" smtClean="0"/>
              <a:t>Google‘s</a:t>
            </a:r>
            <a:r>
              <a:rPr lang="de-DE" sz="2400" dirty="0" smtClean="0"/>
              <a:t> Cloud </a:t>
            </a:r>
            <a:r>
              <a:rPr lang="de-DE" sz="2400" dirty="0"/>
              <a:t>C</a:t>
            </a:r>
            <a:r>
              <a:rPr lang="de-DE" sz="2400" dirty="0" smtClean="0"/>
              <a:t>omputing Servern 31.415.926.535.897 (≈31,5 Billionen) Nachkommastellen berechnet hat.</a:t>
            </a:r>
          </a:p>
        </p:txBody>
      </p:sp>
      <p:sp>
        <p:nvSpPr>
          <p:cNvPr id="4" name="Textfeld 3"/>
          <p:cNvSpPr txBox="1"/>
          <p:nvPr/>
        </p:nvSpPr>
        <p:spPr>
          <a:xfrm>
            <a:off x="9393382" y="3172691"/>
            <a:ext cx="1510145" cy="369332"/>
          </a:xfrm>
          <a:prstGeom prst="rect">
            <a:avLst/>
          </a:prstGeom>
          <a:noFill/>
        </p:spPr>
        <p:txBody>
          <a:bodyPr wrap="square" rtlCol="0">
            <a:spAutoFit/>
          </a:bodyPr>
          <a:lstStyle/>
          <a:p>
            <a:r>
              <a:rPr lang="de-DE" dirty="0" smtClean="0"/>
              <a:t> </a:t>
            </a:r>
            <a:endParaRPr lang="de-DE" dirty="0"/>
          </a:p>
        </p:txBody>
      </p:sp>
      <p:sp>
        <p:nvSpPr>
          <p:cNvPr id="6" name="Textfeld 5"/>
          <p:cNvSpPr txBox="1"/>
          <p:nvPr/>
        </p:nvSpPr>
        <p:spPr>
          <a:xfrm>
            <a:off x="9739745" y="5435078"/>
            <a:ext cx="983673" cy="369332"/>
          </a:xfrm>
          <a:prstGeom prst="rect">
            <a:avLst/>
          </a:prstGeom>
          <a:noFill/>
        </p:spPr>
        <p:txBody>
          <a:bodyPr wrap="square" rtlCol="0">
            <a:spAutoFit/>
          </a:bodyPr>
          <a:lstStyle/>
          <a:p>
            <a:r>
              <a:rPr lang="de-DE" dirty="0" smtClean="0"/>
              <a:t> </a:t>
            </a:r>
            <a:endParaRPr lang="de-DE" dirty="0"/>
          </a:p>
        </p:txBody>
      </p:sp>
      <p:sp>
        <p:nvSpPr>
          <p:cNvPr id="7" name="Textfeld 6"/>
          <p:cNvSpPr txBox="1"/>
          <p:nvPr/>
        </p:nvSpPr>
        <p:spPr>
          <a:xfrm>
            <a:off x="7051964" y="6068291"/>
            <a:ext cx="1357745" cy="369332"/>
          </a:xfrm>
          <a:prstGeom prst="rect">
            <a:avLst/>
          </a:prstGeom>
          <a:noFill/>
        </p:spPr>
        <p:txBody>
          <a:bodyPr wrap="square" rtlCol="0">
            <a:spAutoFit/>
          </a:bodyPr>
          <a:lstStyle/>
          <a:p>
            <a:r>
              <a:rPr lang="de-DE" dirty="0" smtClean="0"/>
              <a:t> </a:t>
            </a:r>
            <a:endParaRPr lang="de-DE" dirty="0"/>
          </a:p>
        </p:txBody>
      </p:sp>
      <p:sp>
        <p:nvSpPr>
          <p:cNvPr id="8" name="Textfeld 7"/>
          <p:cNvSpPr txBox="1"/>
          <p:nvPr/>
        </p:nvSpPr>
        <p:spPr>
          <a:xfrm>
            <a:off x="928255" y="5804410"/>
            <a:ext cx="1399309" cy="369332"/>
          </a:xfrm>
          <a:prstGeom prst="rect">
            <a:avLst/>
          </a:prstGeom>
          <a:noFill/>
        </p:spPr>
        <p:txBody>
          <a:bodyPr wrap="square" rtlCol="0">
            <a:spAutoFit/>
          </a:bodyPr>
          <a:lstStyle/>
          <a:p>
            <a:r>
              <a:rPr lang="de-DE" dirty="0" smtClean="0"/>
              <a:t> </a:t>
            </a:r>
            <a:endParaRPr lang="de-DE" dirty="0"/>
          </a:p>
        </p:txBody>
      </p:sp>
    </p:spTree>
    <p:extLst>
      <p:ext uri="{BB962C8B-B14F-4D97-AF65-F5344CB8AC3E}">
        <p14:creationId xmlns:p14="http://schemas.microsoft.com/office/powerpoint/2010/main" val="2049867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advTm="30000">
        <p15:prstTrans prst="origami"/>
      </p:transition>
    </mc:Choice>
    <mc:Fallback xmlns="">
      <p:transition spd="slow" advTm="3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 calcmode="lin" valueType="num">
                                      <p:cBhvr additive="base">
                                        <p:cTn id="30"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5"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2000"/>
                                        <p:tgtEl>
                                          <p:spTgt spid="6"/>
                                        </p:tgtEl>
                                      </p:cBhvr>
                                    </p:animEffect>
                                    <p:anim calcmode="lin" valueType="num">
                                      <p:cBhvr>
                                        <p:cTn id="37" dur="2000" fill="hold"/>
                                        <p:tgtEl>
                                          <p:spTgt spid="6"/>
                                        </p:tgtEl>
                                        <p:attrNameLst>
                                          <p:attrName>ppt_w</p:attrName>
                                        </p:attrNameLst>
                                      </p:cBhvr>
                                      <p:tavLst>
                                        <p:tav tm="0" fmla="#ppt_w*sin(2.5*pi*$)">
                                          <p:val>
                                            <p:fltVal val="0"/>
                                          </p:val>
                                        </p:tav>
                                        <p:tav tm="100000">
                                          <p:val>
                                            <p:fltVal val="1"/>
                                          </p:val>
                                        </p:tav>
                                      </p:tavLst>
                                    </p:anim>
                                    <p:anim calcmode="lin" valueType="num">
                                      <p:cBhvr>
                                        <p:cTn id="38"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2000"/>
                                        <p:tgtEl>
                                          <p:spTgt spid="8"/>
                                        </p:tgtEl>
                                      </p:cBhvr>
                                    </p:animEffect>
                                    <p:anim calcmode="lin" valueType="num">
                                      <p:cBhvr>
                                        <p:cTn id="44" dur="2000" fill="hold"/>
                                        <p:tgtEl>
                                          <p:spTgt spid="8"/>
                                        </p:tgtEl>
                                        <p:attrNameLst>
                                          <p:attrName>ppt_w</p:attrName>
                                        </p:attrNameLst>
                                      </p:cBhvr>
                                      <p:tavLst>
                                        <p:tav tm="0" fmla="#ppt_w*sin(2.5*pi*$)">
                                          <p:val>
                                            <p:fltVal val="0"/>
                                          </p:val>
                                        </p:tav>
                                        <p:tav tm="100000">
                                          <p:val>
                                            <p:fltVal val="1"/>
                                          </p:val>
                                        </p:tav>
                                      </p:tavLst>
                                    </p:anim>
                                    <p:anim calcmode="lin" valueType="num">
                                      <p:cBhvr>
                                        <p:cTn id="45"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fade">
                                      <p:cBhvr>
                                        <p:cTn id="50" dur="2000"/>
                                        <p:tgtEl>
                                          <p:spTgt spid="7"/>
                                        </p:tgtEl>
                                      </p:cBhvr>
                                    </p:animEffect>
                                    <p:anim calcmode="lin" valueType="num">
                                      <p:cBhvr>
                                        <p:cTn id="51" dur="2000" fill="hold"/>
                                        <p:tgtEl>
                                          <p:spTgt spid="7"/>
                                        </p:tgtEl>
                                        <p:attrNameLst>
                                          <p:attrName>ppt_w</p:attrName>
                                        </p:attrNameLst>
                                      </p:cBhvr>
                                      <p:tavLst>
                                        <p:tav tm="0" fmla="#ppt_w*sin(2.5*pi*$)">
                                          <p:val>
                                            <p:fltVal val="0"/>
                                          </p:val>
                                        </p:tav>
                                        <p:tav tm="100000">
                                          <p:val>
                                            <p:fltVal val="1"/>
                                          </p:val>
                                        </p:tav>
                                      </p:tavLst>
                                    </p:anim>
                                    <p:anim calcmode="lin" valueType="num">
                                      <p:cBhvr>
                                        <p:cTn id="52"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1941" y="540328"/>
            <a:ext cx="8094132" cy="1066799"/>
          </a:xfrm>
        </p:spPr>
        <p:txBody>
          <a:bodyPr>
            <a:noAutofit/>
          </a:bodyPr>
          <a:lstStyle/>
          <a:p>
            <a:r>
              <a:rPr lang="de-DE" sz="4000" u="sng" dirty="0" smtClean="0"/>
              <a:t>Die ersten 100 Nachkommastellen</a:t>
            </a:r>
            <a:endParaRPr lang="de-DE" sz="4000" u="sng" dirty="0"/>
          </a:p>
        </p:txBody>
      </p:sp>
      <p:sp>
        <p:nvSpPr>
          <p:cNvPr id="3" name="Inhaltsplatzhalter 2"/>
          <p:cNvSpPr>
            <a:spLocks noGrp="1"/>
          </p:cNvSpPr>
          <p:nvPr>
            <p:ph idx="1"/>
          </p:nvPr>
        </p:nvSpPr>
        <p:spPr>
          <a:xfrm>
            <a:off x="661941" y="1607127"/>
            <a:ext cx="8596668" cy="2452255"/>
          </a:xfrm>
        </p:spPr>
        <p:txBody>
          <a:bodyPr>
            <a:noAutofit/>
          </a:bodyPr>
          <a:lstStyle/>
          <a:p>
            <a:pPr marL="0" indent="0">
              <a:buNone/>
            </a:pPr>
            <a:r>
              <a:rPr lang="de-DE" sz="3600" dirty="0" smtClean="0"/>
              <a:t>Die ersten 100 Nachkommastellen lauten:</a:t>
            </a:r>
          </a:p>
          <a:p>
            <a:pPr marL="0" indent="0">
              <a:buNone/>
            </a:pPr>
            <a:r>
              <a:rPr lang="de-DE" sz="3600" dirty="0" smtClean="0"/>
              <a:t>3,1415926535897932384626433832795028841971693993751058209749445923078164062862089986280348253421170679</a:t>
            </a:r>
            <a:endParaRPr lang="de-DE" sz="3600" dirty="0"/>
          </a:p>
        </p:txBody>
      </p:sp>
      <p:sp>
        <p:nvSpPr>
          <p:cNvPr id="4" name="Textfeld 3"/>
          <p:cNvSpPr txBox="1"/>
          <p:nvPr/>
        </p:nvSpPr>
        <p:spPr>
          <a:xfrm>
            <a:off x="789709" y="5084618"/>
            <a:ext cx="1953491" cy="369332"/>
          </a:xfrm>
          <a:prstGeom prst="rect">
            <a:avLst/>
          </a:prstGeom>
          <a:noFill/>
        </p:spPr>
        <p:txBody>
          <a:bodyPr wrap="square" rtlCol="0">
            <a:spAutoFit/>
          </a:bodyPr>
          <a:lstStyle/>
          <a:p>
            <a:r>
              <a:rPr lang="de-DE" dirty="0" smtClean="0"/>
              <a:t> </a:t>
            </a:r>
            <a:endParaRPr lang="de-DE" dirty="0"/>
          </a:p>
        </p:txBody>
      </p:sp>
      <p:sp>
        <p:nvSpPr>
          <p:cNvPr id="5" name="Textfeld 4"/>
          <p:cNvSpPr txBox="1"/>
          <p:nvPr/>
        </p:nvSpPr>
        <p:spPr>
          <a:xfrm>
            <a:off x="4391891" y="5084618"/>
            <a:ext cx="2369127" cy="369332"/>
          </a:xfrm>
          <a:prstGeom prst="rect">
            <a:avLst/>
          </a:prstGeom>
          <a:noFill/>
        </p:spPr>
        <p:txBody>
          <a:bodyPr wrap="square" rtlCol="0">
            <a:spAutoFit/>
          </a:bodyPr>
          <a:lstStyle/>
          <a:p>
            <a:r>
              <a:rPr lang="de-DE" dirty="0" smtClean="0"/>
              <a:t> </a:t>
            </a:r>
            <a:endParaRPr lang="de-DE" dirty="0"/>
          </a:p>
        </p:txBody>
      </p:sp>
      <p:sp>
        <p:nvSpPr>
          <p:cNvPr id="7" name="Textfeld 6"/>
          <p:cNvSpPr txBox="1"/>
          <p:nvPr/>
        </p:nvSpPr>
        <p:spPr>
          <a:xfrm>
            <a:off x="2230582" y="6096000"/>
            <a:ext cx="1967345" cy="369332"/>
          </a:xfrm>
          <a:prstGeom prst="rect">
            <a:avLst/>
          </a:prstGeom>
          <a:noFill/>
        </p:spPr>
        <p:txBody>
          <a:bodyPr wrap="square" rtlCol="0">
            <a:spAutoFit/>
          </a:bodyPr>
          <a:lstStyle/>
          <a:p>
            <a:r>
              <a:rPr lang="de-DE" dirty="0" smtClean="0"/>
              <a:t> </a:t>
            </a:r>
            <a:endParaRPr lang="de-DE" dirty="0"/>
          </a:p>
        </p:txBody>
      </p:sp>
      <p:sp>
        <p:nvSpPr>
          <p:cNvPr id="8" name="Textfeld 7"/>
          <p:cNvSpPr txBox="1"/>
          <p:nvPr/>
        </p:nvSpPr>
        <p:spPr>
          <a:xfrm>
            <a:off x="9739745" y="4350327"/>
            <a:ext cx="1163782" cy="369332"/>
          </a:xfrm>
          <a:prstGeom prst="rect">
            <a:avLst/>
          </a:prstGeom>
          <a:noFill/>
        </p:spPr>
        <p:txBody>
          <a:bodyPr wrap="square" rtlCol="0">
            <a:spAutoFit/>
          </a:bodyPr>
          <a:lstStyle/>
          <a:p>
            <a:r>
              <a:rPr lang="de-DE" dirty="0" smtClean="0"/>
              <a:t> </a:t>
            </a:r>
            <a:endParaRPr lang="de-DE" dirty="0"/>
          </a:p>
        </p:txBody>
      </p:sp>
    </p:spTree>
    <p:extLst>
      <p:ext uri="{BB962C8B-B14F-4D97-AF65-F5344CB8AC3E}">
        <p14:creationId xmlns:p14="http://schemas.microsoft.com/office/powerpoint/2010/main" val="302973189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ppt_w</p:attrName>
                                        </p:attrNameLst>
                                      </p:cBhvr>
                                      <p:tavLst>
                                        <p:tav tm="0" fmla="#ppt_w*sin(2.5*pi*$)">
                                          <p:val>
                                            <p:fltVal val="0"/>
                                          </p:val>
                                        </p:tav>
                                        <p:tav tm="100000">
                                          <p:val>
                                            <p:fltVal val="1"/>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ppt_w</p:attrName>
                                        </p:attrNameLst>
                                      </p:cBhvr>
                                      <p:tavLst>
                                        <p:tav tm="0" fmla="#ppt_w*sin(2.5*pi*$)">
                                          <p:val>
                                            <p:fltVal val="0"/>
                                          </p:val>
                                        </p:tav>
                                        <p:tav tm="100000">
                                          <p:val>
                                            <p:fltVal val="1"/>
                                          </p:val>
                                        </p:tav>
                                      </p:tavLst>
                                    </p:anim>
                                    <p:anim calcmode="lin" valueType="num">
                                      <p:cBhvr>
                                        <p:cTn id="23"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2000"/>
                                        <p:tgtEl>
                                          <p:spTgt spid="8"/>
                                        </p:tgtEl>
                                      </p:cBhvr>
                                    </p:animEffect>
                                    <p:anim calcmode="lin" valueType="num">
                                      <p:cBhvr>
                                        <p:cTn id="29" dur="2000" fill="hold"/>
                                        <p:tgtEl>
                                          <p:spTgt spid="8"/>
                                        </p:tgtEl>
                                        <p:attrNameLst>
                                          <p:attrName>ppt_w</p:attrName>
                                        </p:attrNameLst>
                                      </p:cBhvr>
                                      <p:tavLst>
                                        <p:tav tm="0" fmla="#ppt_w*sin(2.5*pi*$)">
                                          <p:val>
                                            <p:fltVal val="0"/>
                                          </p:val>
                                        </p:tav>
                                        <p:tav tm="100000">
                                          <p:val>
                                            <p:fltVal val="1"/>
                                          </p:val>
                                        </p:tav>
                                      </p:tavLst>
                                    </p:anim>
                                    <p:anim calcmode="lin" valueType="num">
                                      <p:cBhvr>
                                        <p:cTn id="30"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1914" y="2388493"/>
            <a:ext cx="2308760" cy="3088609"/>
          </a:xfrm>
          <a:prstGeom prst="rect">
            <a:avLst/>
          </a:prstGeom>
        </p:spPr>
      </p:pic>
      <p:pic>
        <p:nvPicPr>
          <p:cNvPr id="11" name="Grafik 10"/>
          <p:cNvPicPr>
            <a:picLocks noChangeAspect="1"/>
          </p:cNvPicPr>
          <p:nvPr/>
        </p:nvPicPr>
        <p:blipFill>
          <a:blip r:embed="rId3"/>
          <a:stretch>
            <a:fillRect/>
          </a:stretch>
        </p:blipFill>
        <p:spPr>
          <a:xfrm>
            <a:off x="7259411" y="0"/>
            <a:ext cx="4504203" cy="2179453"/>
          </a:xfrm>
          <a:prstGeom prst="rect">
            <a:avLst/>
          </a:prstGeom>
        </p:spPr>
      </p:pic>
      <p:sp>
        <p:nvSpPr>
          <p:cNvPr id="2" name="Titel 1"/>
          <p:cNvSpPr>
            <a:spLocks noGrp="1"/>
          </p:cNvSpPr>
          <p:nvPr>
            <p:ph type="title"/>
          </p:nvPr>
        </p:nvSpPr>
        <p:spPr/>
        <p:txBody>
          <a:bodyPr>
            <a:normAutofit/>
          </a:bodyPr>
          <a:lstStyle/>
          <a:p>
            <a:r>
              <a:rPr lang="de-DE" sz="5400" u="sng" dirty="0" smtClean="0"/>
              <a:t>Pi Fun Facts!</a:t>
            </a:r>
            <a:endParaRPr lang="de-DE" sz="5400" u="sng" dirty="0"/>
          </a:p>
        </p:txBody>
      </p:sp>
      <p:sp>
        <p:nvSpPr>
          <p:cNvPr id="3" name="Inhaltsplatzhalter 2"/>
          <p:cNvSpPr>
            <a:spLocks noGrp="1"/>
          </p:cNvSpPr>
          <p:nvPr>
            <p:ph idx="1"/>
          </p:nvPr>
        </p:nvSpPr>
        <p:spPr/>
        <p:txBody>
          <a:bodyPr>
            <a:normAutofit lnSpcReduction="10000"/>
          </a:bodyPr>
          <a:lstStyle/>
          <a:p>
            <a:r>
              <a:rPr lang="de-DE" sz="2400" dirty="0" smtClean="0"/>
              <a:t>Am 14.3 ist der inoffizielle Feiertag „Tag des Pi“, dies ist daran angelegt, dass in amerikanischer Schreibweise das Datum 3/14 geschrieben wird und das die ersten drei Zahlen von Pi sind</a:t>
            </a:r>
          </a:p>
          <a:p>
            <a:r>
              <a:rPr lang="de-DE" sz="2400" dirty="0" smtClean="0"/>
              <a:t>Der Geburtstag von Albert Einstein fällt auf den Pi-Tag</a:t>
            </a:r>
          </a:p>
          <a:p>
            <a:r>
              <a:rPr lang="de-DE" sz="2400" dirty="0" smtClean="0"/>
              <a:t>Wenn man eine Milliarden Nachkommastellen von Pi in normaler Schrift ausdrucken würde, würden die Zahlen nebeneinander von New York City nach Kansas reichen. (ca. 2.000 km)</a:t>
            </a:r>
          </a:p>
          <a:p>
            <a:r>
              <a:rPr lang="de-DE" sz="2400" dirty="0" smtClean="0"/>
              <a:t>In den ersten 31 Zahlen von Pi ist keine 0 vorhanden </a:t>
            </a:r>
          </a:p>
          <a:p>
            <a:endParaRPr lang="de-DE" dirty="0"/>
          </a:p>
        </p:txBody>
      </p:sp>
      <p:sp>
        <p:nvSpPr>
          <p:cNvPr id="4" name="Textfeld 3"/>
          <p:cNvSpPr txBox="1"/>
          <p:nvPr/>
        </p:nvSpPr>
        <p:spPr>
          <a:xfrm>
            <a:off x="6747164" y="1136073"/>
            <a:ext cx="1385454" cy="369332"/>
          </a:xfrm>
          <a:prstGeom prst="rect">
            <a:avLst/>
          </a:prstGeom>
          <a:noFill/>
        </p:spPr>
        <p:txBody>
          <a:bodyPr wrap="square" rtlCol="0">
            <a:spAutoFit/>
          </a:bodyPr>
          <a:lstStyle/>
          <a:p>
            <a:r>
              <a:rPr lang="de-DE" dirty="0" smtClean="0"/>
              <a:t> </a:t>
            </a:r>
            <a:endParaRPr lang="de-DE" dirty="0"/>
          </a:p>
        </p:txBody>
      </p:sp>
      <p:sp>
        <p:nvSpPr>
          <p:cNvPr id="5" name="Textfeld 4"/>
          <p:cNvSpPr txBox="1"/>
          <p:nvPr/>
        </p:nvSpPr>
        <p:spPr>
          <a:xfrm>
            <a:off x="9274002" y="5292436"/>
            <a:ext cx="1671089" cy="369332"/>
          </a:xfrm>
          <a:prstGeom prst="rect">
            <a:avLst/>
          </a:prstGeom>
          <a:noFill/>
        </p:spPr>
        <p:txBody>
          <a:bodyPr wrap="square" rtlCol="0">
            <a:spAutoFit/>
          </a:bodyPr>
          <a:lstStyle/>
          <a:p>
            <a:r>
              <a:rPr lang="de-DE" dirty="0" smtClean="0"/>
              <a:t> </a:t>
            </a:r>
            <a:endParaRPr lang="de-DE" dirty="0"/>
          </a:p>
        </p:txBody>
      </p:sp>
      <p:sp>
        <p:nvSpPr>
          <p:cNvPr id="6" name="Textfeld 5"/>
          <p:cNvSpPr txBox="1"/>
          <p:nvPr/>
        </p:nvSpPr>
        <p:spPr>
          <a:xfrm>
            <a:off x="4294909" y="6179127"/>
            <a:ext cx="554182" cy="369332"/>
          </a:xfrm>
          <a:prstGeom prst="rect">
            <a:avLst/>
          </a:prstGeom>
          <a:noFill/>
        </p:spPr>
        <p:txBody>
          <a:bodyPr wrap="square" rtlCol="0">
            <a:spAutoFit/>
          </a:bodyPr>
          <a:lstStyle/>
          <a:p>
            <a:r>
              <a:rPr lang="de-DE" dirty="0" smtClean="0"/>
              <a:t> </a:t>
            </a:r>
            <a:endParaRPr lang="de-DE" dirty="0"/>
          </a:p>
        </p:txBody>
      </p:sp>
      <p:sp>
        <p:nvSpPr>
          <p:cNvPr id="7" name="Textfeld 6"/>
          <p:cNvSpPr txBox="1"/>
          <p:nvPr/>
        </p:nvSpPr>
        <p:spPr>
          <a:xfrm>
            <a:off x="10612582" y="5661768"/>
            <a:ext cx="942109" cy="369332"/>
          </a:xfrm>
          <a:prstGeom prst="rect">
            <a:avLst/>
          </a:prstGeom>
          <a:noFill/>
        </p:spPr>
        <p:txBody>
          <a:bodyPr wrap="square" rtlCol="0">
            <a:spAutoFit/>
          </a:bodyPr>
          <a:lstStyle/>
          <a:p>
            <a:r>
              <a:rPr lang="de-DE" dirty="0" smtClean="0"/>
              <a:t> </a:t>
            </a:r>
            <a:endParaRPr lang="de-DE" dirty="0"/>
          </a:p>
        </p:txBody>
      </p:sp>
      <p:sp>
        <p:nvSpPr>
          <p:cNvPr id="8" name="Textfeld 7"/>
          <p:cNvSpPr txBox="1"/>
          <p:nvPr/>
        </p:nvSpPr>
        <p:spPr>
          <a:xfrm>
            <a:off x="10432473" y="1136073"/>
            <a:ext cx="1122218" cy="369332"/>
          </a:xfrm>
          <a:prstGeom prst="rect">
            <a:avLst/>
          </a:prstGeom>
          <a:noFill/>
        </p:spPr>
        <p:txBody>
          <a:bodyPr wrap="square" rtlCol="0">
            <a:spAutoFit/>
          </a:bodyPr>
          <a:lstStyle/>
          <a:p>
            <a:r>
              <a:rPr lang="de-DE" dirty="0" smtClean="0"/>
              <a:t> </a:t>
            </a:r>
            <a:endParaRPr lang="de-DE" dirty="0"/>
          </a:p>
        </p:txBody>
      </p:sp>
      <p:sp>
        <p:nvSpPr>
          <p:cNvPr id="9" name="Textfeld 8"/>
          <p:cNvSpPr txBox="1"/>
          <p:nvPr/>
        </p:nvSpPr>
        <p:spPr>
          <a:xfrm>
            <a:off x="6747164" y="609600"/>
            <a:ext cx="1607127" cy="369332"/>
          </a:xfrm>
          <a:prstGeom prst="rect">
            <a:avLst/>
          </a:prstGeom>
          <a:noFill/>
        </p:spPr>
        <p:txBody>
          <a:bodyPr wrap="square" rtlCol="0">
            <a:spAutoFit/>
          </a:bodyPr>
          <a:lstStyle/>
          <a:p>
            <a:r>
              <a:rPr lang="de-DE" dirty="0" smtClean="0"/>
              <a:t> </a:t>
            </a:r>
            <a:endParaRPr lang="de-DE" dirty="0"/>
          </a:p>
        </p:txBody>
      </p:sp>
    </p:spTree>
    <p:extLst>
      <p:ext uri="{BB962C8B-B14F-4D97-AF65-F5344CB8AC3E}">
        <p14:creationId xmlns:p14="http://schemas.microsoft.com/office/powerpoint/2010/main" val="3015431878"/>
      </p:ext>
    </p:extLst>
  </p:cSld>
  <p:clrMapOvr>
    <a:masterClrMapping/>
  </p:clrMapOvr>
  <mc:AlternateContent xmlns:mc="http://schemas.openxmlformats.org/markup-compatibility/2006" xmlns:p14="http://schemas.microsoft.com/office/powerpoint/2010/main">
    <mc:Choice Requires="p14">
      <p:transition spd="slow" p14:dur="3250" advTm="43000"/>
    </mc:Choice>
    <mc:Fallback xmlns="">
      <p:transition spd="slow" advTm="4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1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750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100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250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2000"/>
                                        <p:tgtEl>
                                          <p:spTgt spid="9"/>
                                        </p:tgtEl>
                                      </p:cBhvr>
                                    </p:animEffect>
                                    <p:anim calcmode="lin" valueType="num">
                                      <p:cBhvr>
                                        <p:cTn id="40" dur="2000" fill="hold"/>
                                        <p:tgtEl>
                                          <p:spTgt spid="9"/>
                                        </p:tgtEl>
                                        <p:attrNameLst>
                                          <p:attrName>ppt_w</p:attrName>
                                        </p:attrNameLst>
                                      </p:cBhvr>
                                      <p:tavLst>
                                        <p:tav tm="0" fmla="#ppt_w*sin(2.5*pi*$)">
                                          <p:val>
                                            <p:fltVal val="0"/>
                                          </p:val>
                                        </p:tav>
                                        <p:tav tm="100000">
                                          <p:val>
                                            <p:fltVal val="1"/>
                                          </p:val>
                                        </p:tav>
                                      </p:tavLst>
                                    </p:anim>
                                    <p:anim calcmode="lin" valueType="num">
                                      <p:cBhvr>
                                        <p:cTn id="41"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barn(inVertical)">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2000"/>
                                  </p:stCondLst>
                                  <p:childTnLst>
                                    <p:set>
                                      <p:cBhvr>
                                        <p:cTn id="50" dur="1" fill="hold">
                                          <p:stCondLst>
                                            <p:cond delay="0"/>
                                          </p:stCondLst>
                                        </p:cTn>
                                        <p:tgtEl>
                                          <p:spTgt spid="10"/>
                                        </p:tgtEl>
                                        <p:attrNameLst>
                                          <p:attrName>style.visibility</p:attrName>
                                        </p:attrNameLst>
                                      </p:cBhvr>
                                      <p:to>
                                        <p:strVal val="visible"/>
                                      </p:to>
                                    </p:set>
                                    <p:anim calcmode="lin" valueType="num">
                                      <p:cBhvr>
                                        <p:cTn id="51" dur="500" fill="hold"/>
                                        <p:tgtEl>
                                          <p:spTgt spid="10"/>
                                        </p:tgtEl>
                                        <p:attrNameLst>
                                          <p:attrName>ppt_w</p:attrName>
                                        </p:attrNameLst>
                                      </p:cBhvr>
                                      <p:tavLst>
                                        <p:tav tm="0">
                                          <p:val>
                                            <p:fltVal val="0"/>
                                          </p:val>
                                        </p:tav>
                                        <p:tav tm="100000">
                                          <p:val>
                                            <p:strVal val="#ppt_w"/>
                                          </p:val>
                                        </p:tav>
                                      </p:tavLst>
                                    </p:anim>
                                    <p:anim calcmode="lin" valueType="num">
                                      <p:cBhvr>
                                        <p:cTn id="52" dur="500" fill="hold"/>
                                        <p:tgtEl>
                                          <p:spTgt spid="10"/>
                                        </p:tgtEl>
                                        <p:attrNameLst>
                                          <p:attrName>ppt_h</p:attrName>
                                        </p:attrNameLst>
                                      </p:cBhvr>
                                      <p:tavLst>
                                        <p:tav tm="0">
                                          <p:val>
                                            <p:fltVal val="0"/>
                                          </p:val>
                                        </p:tav>
                                        <p:tav tm="100000">
                                          <p:val>
                                            <p:strVal val="#ppt_h"/>
                                          </p:val>
                                        </p:tav>
                                      </p:tavLst>
                                    </p:anim>
                                    <p:animEffect transition="in" filter="fade">
                                      <p:cBhvr>
                                        <p:cTn id="5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358</Words>
  <Application>Microsoft Office PowerPoint</Application>
  <PresentationFormat>Breitbild</PresentationFormat>
  <Paragraphs>46</Paragraphs>
  <Slides>6</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6</vt:i4>
      </vt:variant>
    </vt:vector>
  </HeadingPairs>
  <TitlesOfParts>
    <vt:vector size="12" baseType="lpstr">
      <vt:lpstr>Arial</vt:lpstr>
      <vt:lpstr>Calibri</vt:lpstr>
      <vt:lpstr>Cambria Math</vt:lpstr>
      <vt:lpstr>Trebuchet MS</vt:lpstr>
      <vt:lpstr>Wingdings 3</vt:lpstr>
      <vt:lpstr>Facette</vt:lpstr>
      <vt:lpstr>Pi – die unendliche Zahl</vt:lpstr>
      <vt:lpstr>Wozu benötigt man Pi?</vt:lpstr>
      <vt:lpstr>Seit wann existiert Pi? (π)</vt:lpstr>
      <vt:lpstr>Verrückte Weltrekorde!</vt:lpstr>
      <vt:lpstr>Die ersten 100 Nachkommastellen</vt:lpstr>
      <vt:lpstr>Pi Fun Facts!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 – die unendliche Zahl</dc:title>
  <dc:creator>Leon Timm</dc:creator>
  <cp:lastModifiedBy>Frederik Meyer</cp:lastModifiedBy>
  <cp:revision>35</cp:revision>
  <dcterms:created xsi:type="dcterms:W3CDTF">2021-09-21T10:42:15Z</dcterms:created>
  <dcterms:modified xsi:type="dcterms:W3CDTF">2022-01-12T10:15:36Z</dcterms:modified>
</cp:coreProperties>
</file>