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75" r:id="rId6"/>
    <p:sldMasterId id="2147483692" r:id="rId7"/>
    <p:sldMasterId id="2147483696" r:id="rId8"/>
  </p:sldMasterIdLst>
  <p:notesMasterIdLst>
    <p:notesMasterId r:id="rId42"/>
  </p:notesMasterIdLst>
  <p:handoutMasterIdLst>
    <p:handoutMasterId r:id="rId43"/>
  </p:handoutMasterIdLst>
  <p:sldIdLst>
    <p:sldId id="257" r:id="rId9"/>
    <p:sldId id="299" r:id="rId10"/>
    <p:sldId id="281" r:id="rId11"/>
    <p:sldId id="258" r:id="rId12"/>
    <p:sldId id="259" r:id="rId13"/>
    <p:sldId id="260" r:id="rId14"/>
    <p:sldId id="283" r:id="rId15"/>
    <p:sldId id="261" r:id="rId16"/>
    <p:sldId id="262" r:id="rId17"/>
    <p:sldId id="264" r:id="rId18"/>
    <p:sldId id="265" r:id="rId19"/>
    <p:sldId id="269" r:id="rId20"/>
    <p:sldId id="301" r:id="rId21"/>
    <p:sldId id="300" r:id="rId22"/>
    <p:sldId id="298" r:id="rId23"/>
    <p:sldId id="284" r:id="rId24"/>
    <p:sldId id="292" r:id="rId25"/>
    <p:sldId id="266" r:id="rId26"/>
    <p:sldId id="267" r:id="rId27"/>
    <p:sldId id="270" r:id="rId28"/>
    <p:sldId id="271" r:id="rId29"/>
    <p:sldId id="272" r:id="rId30"/>
    <p:sldId id="282" r:id="rId31"/>
    <p:sldId id="280" r:id="rId32"/>
    <p:sldId id="256" r:id="rId33"/>
    <p:sldId id="294" r:id="rId34"/>
    <p:sldId id="278" r:id="rId35"/>
    <p:sldId id="273" r:id="rId36"/>
    <p:sldId id="274" r:id="rId37"/>
    <p:sldId id="275" r:id="rId38"/>
    <p:sldId id="276" r:id="rId39"/>
    <p:sldId id="293" r:id="rId40"/>
    <p:sldId id="277" r:id="rId41"/>
  </p:sldIdLst>
  <p:sldSz cx="12239625" cy="6884988"/>
  <p:notesSz cx="6797675" cy="9926638"/>
  <p:defaultTextStyle>
    <a:defPPr>
      <a:defRPr lang="de-DE"/>
    </a:defPPr>
    <a:lvl1pPr marL="0" algn="l" defTabSz="1092799" rtl="0" eaLnBrk="1" latinLnBrk="0" hangingPunct="1">
      <a:defRPr sz="2151" kern="1200">
        <a:solidFill>
          <a:schemeClr val="tx1"/>
        </a:solidFill>
        <a:latin typeface="+mn-lt"/>
        <a:ea typeface="+mn-ea"/>
        <a:cs typeface="+mn-cs"/>
      </a:defRPr>
    </a:lvl1pPr>
    <a:lvl2pPr marL="546400" algn="l" defTabSz="1092799" rtl="0" eaLnBrk="1" latinLnBrk="0" hangingPunct="1">
      <a:defRPr sz="2151" kern="1200">
        <a:solidFill>
          <a:schemeClr val="tx1"/>
        </a:solidFill>
        <a:latin typeface="+mn-lt"/>
        <a:ea typeface="+mn-ea"/>
        <a:cs typeface="+mn-cs"/>
      </a:defRPr>
    </a:lvl2pPr>
    <a:lvl3pPr marL="1092799" algn="l" defTabSz="1092799" rtl="0" eaLnBrk="1" latinLnBrk="0" hangingPunct="1">
      <a:defRPr sz="2151" kern="1200">
        <a:solidFill>
          <a:schemeClr val="tx1"/>
        </a:solidFill>
        <a:latin typeface="+mn-lt"/>
        <a:ea typeface="+mn-ea"/>
        <a:cs typeface="+mn-cs"/>
      </a:defRPr>
    </a:lvl3pPr>
    <a:lvl4pPr marL="1639199" algn="l" defTabSz="1092799" rtl="0" eaLnBrk="1" latinLnBrk="0" hangingPunct="1">
      <a:defRPr sz="2151" kern="1200">
        <a:solidFill>
          <a:schemeClr val="tx1"/>
        </a:solidFill>
        <a:latin typeface="+mn-lt"/>
        <a:ea typeface="+mn-ea"/>
        <a:cs typeface="+mn-cs"/>
      </a:defRPr>
    </a:lvl4pPr>
    <a:lvl5pPr marL="2185599" algn="l" defTabSz="1092799" rtl="0" eaLnBrk="1" latinLnBrk="0" hangingPunct="1">
      <a:defRPr sz="2151" kern="1200">
        <a:solidFill>
          <a:schemeClr val="tx1"/>
        </a:solidFill>
        <a:latin typeface="+mn-lt"/>
        <a:ea typeface="+mn-ea"/>
        <a:cs typeface="+mn-cs"/>
      </a:defRPr>
    </a:lvl5pPr>
    <a:lvl6pPr marL="2731999" algn="l" defTabSz="1092799" rtl="0" eaLnBrk="1" latinLnBrk="0" hangingPunct="1">
      <a:defRPr sz="2151" kern="1200">
        <a:solidFill>
          <a:schemeClr val="tx1"/>
        </a:solidFill>
        <a:latin typeface="+mn-lt"/>
        <a:ea typeface="+mn-ea"/>
        <a:cs typeface="+mn-cs"/>
      </a:defRPr>
    </a:lvl6pPr>
    <a:lvl7pPr marL="3278398" algn="l" defTabSz="1092799" rtl="0" eaLnBrk="1" latinLnBrk="0" hangingPunct="1">
      <a:defRPr sz="2151" kern="1200">
        <a:solidFill>
          <a:schemeClr val="tx1"/>
        </a:solidFill>
        <a:latin typeface="+mn-lt"/>
        <a:ea typeface="+mn-ea"/>
        <a:cs typeface="+mn-cs"/>
      </a:defRPr>
    </a:lvl7pPr>
    <a:lvl8pPr marL="3824798" algn="l" defTabSz="1092799" rtl="0" eaLnBrk="1" latinLnBrk="0" hangingPunct="1">
      <a:defRPr sz="2151" kern="1200">
        <a:solidFill>
          <a:schemeClr val="tx1"/>
        </a:solidFill>
        <a:latin typeface="+mn-lt"/>
        <a:ea typeface="+mn-ea"/>
        <a:cs typeface="+mn-cs"/>
      </a:defRPr>
    </a:lvl8pPr>
    <a:lvl9pPr marL="4371198" algn="l" defTabSz="1092799" rtl="0" eaLnBrk="1" latinLnBrk="0" hangingPunct="1">
      <a:defRPr sz="215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oß Franziska" initials="PF" lastIdx="1" clrIdx="0">
    <p:extLst>
      <p:ext uri="{19B8F6BF-5375-455C-9EA6-DF929625EA0E}">
        <p15:presenceInfo xmlns:p15="http://schemas.microsoft.com/office/powerpoint/2012/main" userId="S-1-5-21-4188120786-1267690402-392790447-5353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00FF"/>
    <a:srgbClr val="3366FF"/>
    <a:srgbClr val="003C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4517" autoAdjust="0"/>
  </p:normalViewPr>
  <p:slideViewPr>
    <p:cSldViewPr snapToGrid="0">
      <p:cViewPr varScale="1">
        <p:scale>
          <a:sx n="104" d="100"/>
          <a:sy n="104" d="100"/>
        </p:scale>
        <p:origin x="72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408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F2C1DB1-0B36-47ED-9F28-C923B0234781}" type="datetimeFigureOut">
              <a:rPr lang="de-DE" smtClean="0"/>
              <a:t>26.09.2025</a:t>
            </a:fld>
            <a:endParaRPr lang="de-DE" dirty="0"/>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11295E3-2A8A-4DE1-8B02-737B037D9940}" type="slidenum">
              <a:rPr lang="de-DE" smtClean="0"/>
              <a:t>‹Nr.›</a:t>
            </a:fld>
            <a:endParaRPr lang="de-DE" dirty="0"/>
          </a:p>
        </p:txBody>
      </p:sp>
    </p:spTree>
    <p:extLst>
      <p:ext uri="{BB962C8B-B14F-4D97-AF65-F5344CB8AC3E}">
        <p14:creationId xmlns:p14="http://schemas.microsoft.com/office/powerpoint/2010/main" val="3740385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91DEAD1-67E2-4A84-ADC8-A6C72CBA97FB}" type="datetimeFigureOut">
              <a:rPr lang="de-DE" smtClean="0"/>
              <a:t>26.09.2025</a:t>
            </a:fld>
            <a:endParaRPr lang="de-DE"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35CFFDD-70F1-45FB-A4BA-81BC635DAB07}" type="slidenum">
              <a:rPr lang="de-DE" smtClean="0"/>
              <a:t>‹Nr.›</a:t>
            </a:fld>
            <a:endParaRPr lang="de-DE" dirty="0"/>
          </a:p>
        </p:txBody>
      </p:sp>
    </p:spTree>
    <p:extLst>
      <p:ext uri="{BB962C8B-B14F-4D97-AF65-F5344CB8AC3E}">
        <p14:creationId xmlns:p14="http://schemas.microsoft.com/office/powerpoint/2010/main" val="1773114545"/>
      </p:ext>
    </p:extLst>
  </p:cSld>
  <p:clrMap bg1="lt1" tx1="dk1" bg2="lt2" tx2="dk2" accent1="accent1" accent2="accent2" accent3="accent3" accent4="accent4" accent5="accent5" accent6="accent6" hlink="hlink" folHlink="folHlink"/>
  <p:notesStyle>
    <a:lvl1pPr marL="0" algn="l" defTabSz="1092799" rtl="0" eaLnBrk="1" latinLnBrk="0" hangingPunct="1">
      <a:defRPr sz="1434" kern="1200">
        <a:solidFill>
          <a:schemeClr val="tx1"/>
        </a:solidFill>
        <a:latin typeface="+mn-lt"/>
        <a:ea typeface="+mn-ea"/>
        <a:cs typeface="+mn-cs"/>
      </a:defRPr>
    </a:lvl1pPr>
    <a:lvl2pPr marL="546400" algn="l" defTabSz="1092799" rtl="0" eaLnBrk="1" latinLnBrk="0" hangingPunct="1">
      <a:defRPr sz="1434" kern="1200">
        <a:solidFill>
          <a:schemeClr val="tx1"/>
        </a:solidFill>
        <a:latin typeface="+mn-lt"/>
        <a:ea typeface="+mn-ea"/>
        <a:cs typeface="+mn-cs"/>
      </a:defRPr>
    </a:lvl2pPr>
    <a:lvl3pPr marL="1092799" algn="l" defTabSz="1092799" rtl="0" eaLnBrk="1" latinLnBrk="0" hangingPunct="1">
      <a:defRPr sz="1434" kern="1200">
        <a:solidFill>
          <a:schemeClr val="tx1"/>
        </a:solidFill>
        <a:latin typeface="+mn-lt"/>
        <a:ea typeface="+mn-ea"/>
        <a:cs typeface="+mn-cs"/>
      </a:defRPr>
    </a:lvl3pPr>
    <a:lvl4pPr marL="1639199" algn="l" defTabSz="1092799" rtl="0" eaLnBrk="1" latinLnBrk="0" hangingPunct="1">
      <a:defRPr sz="1434" kern="1200">
        <a:solidFill>
          <a:schemeClr val="tx1"/>
        </a:solidFill>
        <a:latin typeface="+mn-lt"/>
        <a:ea typeface="+mn-ea"/>
        <a:cs typeface="+mn-cs"/>
      </a:defRPr>
    </a:lvl4pPr>
    <a:lvl5pPr marL="2185599" algn="l" defTabSz="1092799" rtl="0" eaLnBrk="1" latinLnBrk="0" hangingPunct="1">
      <a:defRPr sz="1434" kern="1200">
        <a:solidFill>
          <a:schemeClr val="tx1"/>
        </a:solidFill>
        <a:latin typeface="+mn-lt"/>
        <a:ea typeface="+mn-ea"/>
        <a:cs typeface="+mn-cs"/>
      </a:defRPr>
    </a:lvl5pPr>
    <a:lvl6pPr marL="2731999" algn="l" defTabSz="1092799" rtl="0" eaLnBrk="1" latinLnBrk="0" hangingPunct="1">
      <a:defRPr sz="1434" kern="1200">
        <a:solidFill>
          <a:schemeClr val="tx1"/>
        </a:solidFill>
        <a:latin typeface="+mn-lt"/>
        <a:ea typeface="+mn-ea"/>
        <a:cs typeface="+mn-cs"/>
      </a:defRPr>
    </a:lvl6pPr>
    <a:lvl7pPr marL="3278398" algn="l" defTabSz="1092799" rtl="0" eaLnBrk="1" latinLnBrk="0" hangingPunct="1">
      <a:defRPr sz="1434" kern="1200">
        <a:solidFill>
          <a:schemeClr val="tx1"/>
        </a:solidFill>
        <a:latin typeface="+mn-lt"/>
        <a:ea typeface="+mn-ea"/>
        <a:cs typeface="+mn-cs"/>
      </a:defRPr>
    </a:lvl7pPr>
    <a:lvl8pPr marL="3824798" algn="l" defTabSz="1092799" rtl="0" eaLnBrk="1" latinLnBrk="0" hangingPunct="1">
      <a:defRPr sz="1434" kern="1200">
        <a:solidFill>
          <a:schemeClr val="tx1"/>
        </a:solidFill>
        <a:latin typeface="+mn-lt"/>
        <a:ea typeface="+mn-ea"/>
        <a:cs typeface="+mn-cs"/>
      </a:defRPr>
    </a:lvl8pPr>
    <a:lvl9pPr marL="4371198" algn="l" defTabSz="1092799" rtl="0" eaLnBrk="1" latinLnBrk="0" hangingPunct="1">
      <a:defRPr sz="143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35CFFDD-70F1-45FB-A4BA-81BC635DAB07}" type="slidenum">
              <a:rPr lang="de-DE" smtClean="0"/>
              <a:t>1</a:t>
            </a:fld>
            <a:endParaRPr lang="de-DE" dirty="0"/>
          </a:p>
        </p:txBody>
      </p:sp>
    </p:spTree>
    <p:extLst>
      <p:ext uri="{BB962C8B-B14F-4D97-AF65-F5344CB8AC3E}">
        <p14:creationId xmlns:p14="http://schemas.microsoft.com/office/powerpoint/2010/main" val="2962988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Forschung an HAW:</a:t>
            </a:r>
            <a:r>
              <a:rPr lang="de-DE" baseline="0" dirty="0"/>
              <a:t> wissenschaftliche Erkenntnisse aus Forschungen auf konkrete Probleme anwenden – keine Grundlagenforschung</a:t>
            </a:r>
            <a:endParaRPr lang="de-DE" dirty="0"/>
          </a:p>
          <a:p>
            <a:r>
              <a:rPr lang="de-DE" dirty="0"/>
              <a:t>Lt.</a:t>
            </a:r>
            <a:r>
              <a:rPr lang="de-DE" baseline="0" dirty="0"/>
              <a:t> Studie </a:t>
            </a:r>
            <a:r>
              <a:rPr lang="de-DE" dirty="0"/>
              <a:t>Weniger Studienabbrüche an </a:t>
            </a:r>
            <a:r>
              <a:rPr lang="de-DE" dirty="0" err="1"/>
              <a:t>HAW´s</a:t>
            </a:r>
            <a:r>
              <a:rPr lang="de-DE" dirty="0"/>
              <a:t> (bei</a:t>
            </a:r>
            <a:r>
              <a:rPr lang="de-DE" baseline="0" dirty="0"/>
              <a:t> Bachelor Abbruchquote an HAW 23%, an Uni 32%): </a:t>
            </a:r>
            <a:r>
              <a:rPr lang="de-DE" baseline="0" dirty="0" err="1"/>
              <a:t>mgl</a:t>
            </a:r>
            <a:r>
              <a:rPr lang="de-DE" baseline="0" dirty="0"/>
              <a:t>. Gründe: </a:t>
            </a:r>
            <a:r>
              <a:rPr lang="de-DE" baseline="0" dirty="0" err="1"/>
              <a:t>HAW´s</a:t>
            </a:r>
            <a:r>
              <a:rPr lang="de-DE" baseline="0" dirty="0"/>
              <a:t> verschulter und kleinere Gruppen und/oder: abbruchsintensiven Geisteswissenschaften sind an </a:t>
            </a:r>
            <a:r>
              <a:rPr lang="de-DE" baseline="0" dirty="0" err="1"/>
              <a:t>HAW´s</a:t>
            </a:r>
            <a:r>
              <a:rPr lang="de-DE" baseline="0" dirty="0"/>
              <a:t> nicht vertreten</a:t>
            </a:r>
            <a:endParaRPr lang="de-DE" dirty="0"/>
          </a:p>
        </p:txBody>
      </p:sp>
      <p:sp>
        <p:nvSpPr>
          <p:cNvPr id="4" name="Foliennummernplatzhalter 3"/>
          <p:cNvSpPr>
            <a:spLocks noGrp="1"/>
          </p:cNvSpPr>
          <p:nvPr>
            <p:ph type="sldNum" sz="quarter" idx="10"/>
          </p:nvPr>
        </p:nvSpPr>
        <p:spPr/>
        <p:txBody>
          <a:bodyPr/>
          <a:lstStyle/>
          <a:p>
            <a:fld id="{735CFFDD-70F1-45FB-A4BA-81BC635DAB07}" type="slidenum">
              <a:rPr lang="de-DE" smtClean="0"/>
              <a:t>11</a:t>
            </a:fld>
            <a:endParaRPr lang="de-DE" dirty="0"/>
          </a:p>
        </p:txBody>
      </p:sp>
    </p:spTree>
    <p:extLst>
      <p:ext uri="{BB962C8B-B14F-4D97-AF65-F5344CB8AC3E}">
        <p14:creationId xmlns:p14="http://schemas.microsoft.com/office/powerpoint/2010/main" val="3722049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Zusätzl</a:t>
            </a:r>
            <a:r>
              <a:rPr lang="de-DE" dirty="0"/>
              <a:t>. Eignungsquote</a:t>
            </a:r>
            <a:r>
              <a:rPr lang="de-DE" baseline="0" dirty="0"/>
              <a:t> meist Wartezeit an den meisten HS</a:t>
            </a:r>
          </a:p>
          <a:p>
            <a:r>
              <a:rPr lang="de-DE" baseline="0" dirty="0"/>
              <a:t>Wartezeit = alles ab Abi, außer Studium</a:t>
            </a:r>
            <a:endParaRPr lang="de-DE" dirty="0"/>
          </a:p>
        </p:txBody>
      </p:sp>
      <p:sp>
        <p:nvSpPr>
          <p:cNvPr id="4" name="Foliennummernplatzhalter 3"/>
          <p:cNvSpPr>
            <a:spLocks noGrp="1"/>
          </p:cNvSpPr>
          <p:nvPr>
            <p:ph type="sldNum" sz="quarter" idx="10"/>
          </p:nvPr>
        </p:nvSpPr>
        <p:spPr/>
        <p:txBody>
          <a:bodyPr/>
          <a:lstStyle/>
          <a:p>
            <a:fld id="{735CFFDD-70F1-45FB-A4BA-81BC635DAB07}" type="slidenum">
              <a:rPr lang="de-DE" smtClean="0"/>
              <a:t>16</a:t>
            </a:fld>
            <a:endParaRPr lang="de-DE" dirty="0"/>
          </a:p>
        </p:txBody>
      </p:sp>
    </p:spTree>
    <p:extLst>
      <p:ext uri="{BB962C8B-B14F-4D97-AF65-F5344CB8AC3E}">
        <p14:creationId xmlns:p14="http://schemas.microsoft.com/office/powerpoint/2010/main" val="2898406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Duales Studium an Fachhochschule der öffentlichen Verwaltung von</a:t>
            </a:r>
            <a:r>
              <a:rPr lang="de-DE" baseline="0" dirty="0"/>
              <a:t> Bund oder Land -&gt; Welche kennt ihr? am Gericht: Rechtspfleger; Finanzamt: Diplom Finanzwirt, Kreis Pinneberg: Bachelor </a:t>
            </a:r>
            <a:r>
              <a:rPr lang="de-DE" baseline="0" dirty="0" err="1"/>
              <a:t>of</a:t>
            </a:r>
            <a:r>
              <a:rPr lang="de-DE" baseline="0" dirty="0"/>
              <a:t> Arts „Allgemeine Verwaltung“; gehobener Dienst Polizei, Justizvollzug, Bundespolizei…</a:t>
            </a:r>
            <a:endParaRPr lang="de-DE" dirty="0"/>
          </a:p>
        </p:txBody>
      </p:sp>
      <p:sp>
        <p:nvSpPr>
          <p:cNvPr id="4" name="Foliennummernplatzhalter 3"/>
          <p:cNvSpPr>
            <a:spLocks noGrp="1"/>
          </p:cNvSpPr>
          <p:nvPr>
            <p:ph type="sldNum" sz="quarter" idx="10"/>
          </p:nvPr>
        </p:nvSpPr>
        <p:spPr/>
        <p:txBody>
          <a:bodyPr/>
          <a:lstStyle/>
          <a:p>
            <a:fld id="{735CFFDD-70F1-45FB-A4BA-81BC635DAB07}" type="slidenum">
              <a:rPr lang="de-DE" smtClean="0"/>
              <a:t>19</a:t>
            </a:fld>
            <a:endParaRPr lang="de-DE" dirty="0"/>
          </a:p>
        </p:txBody>
      </p:sp>
    </p:spTree>
    <p:extLst>
      <p:ext uri="{BB962C8B-B14F-4D97-AF65-F5344CB8AC3E}">
        <p14:creationId xmlns:p14="http://schemas.microsoft.com/office/powerpoint/2010/main" val="3315034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Orientierungsstudium: z.B.</a:t>
            </a:r>
            <a:r>
              <a:rPr lang="de-DE" baseline="0" dirty="0"/>
              <a:t> an der TU HH zur Klärung: Passt ein Studium zu mir? Passt das Fach zu mir?</a:t>
            </a:r>
          </a:p>
          <a:p>
            <a:r>
              <a:rPr lang="de-DE" baseline="0" dirty="0"/>
              <a:t>Technikum Niedersachsen für Mädchen, die sich für MINT-Berufe interessieren und sich noch unsicher sind. (Dauer 6 Monate; 4 Tage/Wo im Unternehmen + 1 Tag an einer HS Niedersachsens)</a:t>
            </a:r>
          </a:p>
          <a:p>
            <a:r>
              <a:rPr lang="de-DE" baseline="0" dirty="0" err="1"/>
              <a:t>Propädeutikum</a:t>
            </a:r>
            <a:r>
              <a:rPr lang="de-DE" baseline="0" dirty="0"/>
              <a:t> an Uni Lübeck -&gt;1-2semstriges Orientierungsstudium und zur </a:t>
            </a:r>
            <a:r>
              <a:rPr lang="de-DE" baseline="0" dirty="0" err="1"/>
              <a:t>fachl</a:t>
            </a:r>
            <a:r>
              <a:rPr lang="de-DE" baseline="0" dirty="0"/>
              <a:t>. Vorbereitung auf MINT-Studiengänge</a:t>
            </a:r>
          </a:p>
          <a:p>
            <a:r>
              <a:rPr lang="de-DE" baseline="0" dirty="0"/>
              <a:t>Vorkurse um Wissenslücken zu schließen</a:t>
            </a:r>
          </a:p>
          <a:p>
            <a:r>
              <a:rPr lang="de-DE" baseline="0" dirty="0"/>
              <a:t>WWOF </a:t>
            </a:r>
            <a:r>
              <a:rPr lang="en-US" baseline="0" dirty="0"/>
              <a:t>- WORLD WIDE OPPORTUNITIES ON ORGANIC FARMS (in Dt </a:t>
            </a:r>
            <a:r>
              <a:rPr lang="en-US" baseline="0" dirty="0" err="1"/>
              <a:t>oder</a:t>
            </a:r>
            <a:r>
              <a:rPr lang="en-US" baseline="0" dirty="0"/>
              <a:t> </a:t>
            </a:r>
            <a:r>
              <a:rPr lang="en-US" baseline="0" dirty="0" err="1"/>
              <a:t>weltweit</a:t>
            </a:r>
            <a:r>
              <a:rPr lang="en-US" baseline="0" dirty="0"/>
              <a:t>) – </a:t>
            </a:r>
            <a:r>
              <a:rPr lang="en-US" baseline="0" dirty="0" err="1"/>
              <a:t>Arbeit</a:t>
            </a:r>
            <a:r>
              <a:rPr lang="en-US" baseline="0" dirty="0"/>
              <a:t> auf Bio-</a:t>
            </a:r>
            <a:r>
              <a:rPr lang="en-US" baseline="0" dirty="0" err="1"/>
              <a:t>Bauernhöfen</a:t>
            </a:r>
            <a:r>
              <a:rPr lang="en-US" baseline="0" dirty="0"/>
              <a:t> für </a:t>
            </a:r>
            <a:r>
              <a:rPr lang="en-US" baseline="0" dirty="0" err="1"/>
              <a:t>Kost</a:t>
            </a:r>
            <a:r>
              <a:rPr lang="en-US" baseline="0" dirty="0"/>
              <a:t> und </a:t>
            </a:r>
            <a:r>
              <a:rPr lang="en-US" baseline="0" dirty="0" err="1"/>
              <a:t>Logis</a:t>
            </a:r>
            <a:endParaRPr lang="de-DE" baseline="0" dirty="0"/>
          </a:p>
          <a:p>
            <a:r>
              <a:rPr lang="de-DE" dirty="0" err="1"/>
              <a:t>Workcamps</a:t>
            </a:r>
            <a:r>
              <a:rPr lang="de-DE" dirty="0"/>
              <a:t> – gemeinnütziges</a:t>
            </a:r>
            <a:r>
              <a:rPr lang="de-DE" baseline="0" dirty="0"/>
              <a:t> Engagement mit anderen (internationalen) Freiwilligen in Dt. oder weltweit (Natur- und Umweltschutz, Bau und Renovierung, Archäologie oder im sozialen und künstlerischen Bereich) – gut zum Sprachenlernen da internationale Gruppen</a:t>
            </a:r>
            <a:endParaRPr lang="de-DE" dirty="0"/>
          </a:p>
        </p:txBody>
      </p:sp>
      <p:sp>
        <p:nvSpPr>
          <p:cNvPr id="4" name="Foliennummernplatzhalter 3"/>
          <p:cNvSpPr>
            <a:spLocks noGrp="1"/>
          </p:cNvSpPr>
          <p:nvPr>
            <p:ph type="sldNum" sz="quarter" idx="10"/>
          </p:nvPr>
        </p:nvSpPr>
        <p:spPr/>
        <p:txBody>
          <a:bodyPr/>
          <a:lstStyle/>
          <a:p>
            <a:fld id="{735CFFDD-70F1-45FB-A4BA-81BC635DAB07}" type="slidenum">
              <a:rPr lang="de-DE" smtClean="0"/>
              <a:t>22</a:t>
            </a:fld>
            <a:endParaRPr lang="de-DE" dirty="0"/>
          </a:p>
        </p:txBody>
      </p:sp>
    </p:spTree>
    <p:extLst>
      <p:ext uri="{BB962C8B-B14F-4D97-AF65-F5344CB8AC3E}">
        <p14:creationId xmlns:p14="http://schemas.microsoft.com/office/powerpoint/2010/main" val="2298680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möchten ich</a:t>
            </a:r>
            <a:r>
              <a:rPr lang="de-DE" baseline="0" dirty="0"/>
              <a:t> Ihnen heute noch mitgeben? Berufswahl ist wie Schuhe kaufen: man schaut sich nicht alle 10000 Schuhe bei Zalando an sondern legt Kriterien fest (Größe, Farbe, Art des Schuhes, für Männer oder Frauen, hoch oder flach….)</a:t>
            </a:r>
            <a:endParaRPr lang="de-DE" dirty="0"/>
          </a:p>
        </p:txBody>
      </p:sp>
      <p:sp>
        <p:nvSpPr>
          <p:cNvPr id="4" name="Foliennummernplatzhalter 3"/>
          <p:cNvSpPr>
            <a:spLocks noGrp="1"/>
          </p:cNvSpPr>
          <p:nvPr>
            <p:ph type="sldNum" sz="quarter" idx="10"/>
          </p:nvPr>
        </p:nvSpPr>
        <p:spPr/>
        <p:txBody>
          <a:bodyPr/>
          <a:lstStyle/>
          <a:p>
            <a:fld id="{735CFFDD-70F1-45FB-A4BA-81BC635DAB07}" type="slidenum">
              <a:rPr lang="de-DE" smtClean="0"/>
              <a:t>24</a:t>
            </a:fld>
            <a:endParaRPr lang="de-DE" dirty="0"/>
          </a:p>
        </p:txBody>
      </p:sp>
    </p:spTree>
    <p:extLst>
      <p:ext uri="{BB962C8B-B14F-4D97-AF65-F5344CB8AC3E}">
        <p14:creationId xmlns:p14="http://schemas.microsoft.com/office/powerpoint/2010/main" val="2094561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Fremdeinschätzungen: Tests (</a:t>
            </a:r>
            <a:r>
              <a:rPr lang="de-DE" dirty="0" err="1"/>
              <a:t>CheckU</a:t>
            </a:r>
            <a:r>
              <a:rPr lang="de-DE" dirty="0"/>
              <a:t>, </a:t>
            </a:r>
            <a:r>
              <a:rPr lang="de-DE" dirty="0" err="1"/>
              <a:t>SFBTc</a:t>
            </a:r>
            <a:r>
              <a:rPr lang="de-DE" dirty="0"/>
              <a:t>, Studium-Interessentest bei Hochschulkompass…)</a:t>
            </a:r>
          </a:p>
        </p:txBody>
      </p:sp>
      <p:sp>
        <p:nvSpPr>
          <p:cNvPr id="4" name="Foliennummernplatzhalter 3"/>
          <p:cNvSpPr>
            <a:spLocks noGrp="1"/>
          </p:cNvSpPr>
          <p:nvPr>
            <p:ph type="sldNum" sz="quarter" idx="5"/>
          </p:nvPr>
        </p:nvSpPr>
        <p:spPr/>
        <p:txBody>
          <a:bodyPr/>
          <a:lstStyle/>
          <a:p>
            <a:fld id="{735CFFDD-70F1-45FB-A4BA-81BC635DAB07}" type="slidenum">
              <a:rPr lang="de-DE" smtClean="0"/>
              <a:t>25</a:t>
            </a:fld>
            <a:endParaRPr lang="de-DE" dirty="0"/>
          </a:p>
        </p:txBody>
      </p:sp>
    </p:spTree>
    <p:extLst>
      <p:ext uri="{BB962C8B-B14F-4D97-AF65-F5344CB8AC3E}">
        <p14:creationId xmlns:p14="http://schemas.microsoft.com/office/powerpoint/2010/main" val="2164084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92799" rtl="0" eaLnBrk="1" fontAlgn="auto" latinLnBrk="0" hangingPunct="1">
              <a:lnSpc>
                <a:spcPct val="100000"/>
              </a:lnSpc>
              <a:spcBef>
                <a:spcPts val="0"/>
              </a:spcBef>
              <a:spcAft>
                <a:spcPts val="0"/>
              </a:spcAft>
              <a:buClrTx/>
              <a:buSzTx/>
              <a:buFontTx/>
              <a:buNone/>
              <a:tabLst/>
              <a:defRPr/>
            </a:pPr>
            <a:r>
              <a:rPr kumimoji="0" lang="de-DE" sz="1434" b="0" i="0" u="none" strike="noStrike" kern="1200" cap="none" spc="0" normalizeH="0" baseline="0" noProof="0" dirty="0">
                <a:ln>
                  <a:noFill/>
                </a:ln>
                <a:solidFill>
                  <a:prstClr val="black"/>
                </a:solidFill>
                <a:effectLst/>
                <a:uLnTx/>
                <a:uFillTx/>
                <a:latin typeface="+mn-lt"/>
                <a:ea typeface="+mn-ea"/>
                <a:cs typeface="+mn-cs"/>
              </a:rPr>
              <a:t>Was möchten ich Ihnen heute noch mitgeben? Berufswahl ist wie Schuhe kaufen: man schaut sich nicht alle 10000 Schuhe bei Zalando an sondern legt Kriterien fest (Größe, Farbe, Art des Schuhes, für Männer oder Frauen, hoch oder flach….)</a:t>
            </a:r>
          </a:p>
          <a:p>
            <a:r>
              <a:rPr lang="de-DE" dirty="0"/>
              <a:t>Fremdeinschätzungen: Tests (</a:t>
            </a:r>
            <a:r>
              <a:rPr lang="de-DE" dirty="0" err="1"/>
              <a:t>CheckU</a:t>
            </a:r>
            <a:r>
              <a:rPr lang="de-DE" dirty="0"/>
              <a:t>, </a:t>
            </a:r>
            <a:r>
              <a:rPr lang="de-DE" dirty="0" err="1"/>
              <a:t>SFBTc</a:t>
            </a:r>
            <a:r>
              <a:rPr lang="de-DE" dirty="0"/>
              <a:t>, Studium-Interessentest bei Hochschulkompass…)</a:t>
            </a:r>
          </a:p>
        </p:txBody>
      </p:sp>
      <p:sp>
        <p:nvSpPr>
          <p:cNvPr id="4" name="Foliennummernplatzhalter 3"/>
          <p:cNvSpPr>
            <a:spLocks noGrp="1"/>
          </p:cNvSpPr>
          <p:nvPr>
            <p:ph type="sldNum" sz="quarter" idx="5"/>
          </p:nvPr>
        </p:nvSpPr>
        <p:spPr/>
        <p:txBody>
          <a:bodyPr/>
          <a:lstStyle/>
          <a:p>
            <a:fld id="{735CFFDD-70F1-45FB-A4BA-81BC635DAB07}" type="slidenum">
              <a:rPr lang="de-DE" smtClean="0"/>
              <a:t>26</a:t>
            </a:fld>
            <a:endParaRPr lang="de-DE" dirty="0"/>
          </a:p>
        </p:txBody>
      </p:sp>
    </p:spTree>
    <p:extLst>
      <p:ext uri="{BB962C8B-B14F-4D97-AF65-F5344CB8AC3E}">
        <p14:creationId xmlns:p14="http://schemas.microsoft.com/office/powerpoint/2010/main" val="420792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Abfrage: Möchte wissen, wo stehe Sie aktuell in Ihrer BO.</a:t>
            </a:r>
          </a:p>
        </p:txBody>
      </p:sp>
      <p:sp>
        <p:nvSpPr>
          <p:cNvPr id="4" name="Foliennummernplatzhalter 3"/>
          <p:cNvSpPr>
            <a:spLocks noGrp="1"/>
          </p:cNvSpPr>
          <p:nvPr>
            <p:ph type="sldNum" sz="quarter" idx="10"/>
          </p:nvPr>
        </p:nvSpPr>
        <p:spPr/>
        <p:txBody>
          <a:bodyPr/>
          <a:lstStyle/>
          <a:p>
            <a:fld id="{735CFFDD-70F1-45FB-A4BA-81BC635DAB07}" type="slidenum">
              <a:rPr lang="de-DE" smtClean="0"/>
              <a:t>2</a:t>
            </a:fld>
            <a:endParaRPr lang="de-DE" dirty="0"/>
          </a:p>
        </p:txBody>
      </p:sp>
    </p:spTree>
    <p:extLst>
      <p:ext uri="{BB962C8B-B14F-4D97-AF65-F5344CB8AC3E}">
        <p14:creationId xmlns:p14="http://schemas.microsoft.com/office/powerpoint/2010/main" val="223336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Abfrage: Möchte wissen, wo stehe Sie aktuell in Ihrer BO.</a:t>
            </a:r>
          </a:p>
        </p:txBody>
      </p:sp>
      <p:sp>
        <p:nvSpPr>
          <p:cNvPr id="4" name="Foliennummernplatzhalter 3"/>
          <p:cNvSpPr>
            <a:spLocks noGrp="1"/>
          </p:cNvSpPr>
          <p:nvPr>
            <p:ph type="sldNum" sz="quarter" idx="10"/>
          </p:nvPr>
        </p:nvSpPr>
        <p:spPr/>
        <p:txBody>
          <a:bodyPr/>
          <a:lstStyle/>
          <a:p>
            <a:fld id="{735CFFDD-70F1-45FB-A4BA-81BC635DAB07}" type="slidenum">
              <a:rPr lang="de-DE" smtClean="0"/>
              <a:t>3</a:t>
            </a:fld>
            <a:endParaRPr lang="de-DE" dirty="0"/>
          </a:p>
        </p:txBody>
      </p:sp>
    </p:spTree>
    <p:extLst>
      <p:ext uri="{BB962C8B-B14F-4D97-AF65-F5344CB8AC3E}">
        <p14:creationId xmlns:p14="http://schemas.microsoft.com/office/powerpoint/2010/main" val="2264490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SuS</a:t>
            </a:r>
            <a:r>
              <a:rPr lang="de-DE" dirty="0"/>
              <a:t> vorher</a:t>
            </a:r>
            <a:r>
              <a:rPr lang="de-DE" baseline="0" dirty="0"/>
              <a:t> fragen was sie nach Abi machen können. Welche Studienformen kennen Sie? Welche Unterschiede bei Ausbildung sind bekannt?</a:t>
            </a:r>
          </a:p>
          <a:p>
            <a:r>
              <a:rPr lang="de-DE" baseline="0" dirty="0"/>
              <a:t>Abfrage: Wer kann sich was vorstellen? Einzelne Fragen: Was willst du studieren? Welche Ausbildung?....Tipps dazu platzieren (woraus sie achten müssen)</a:t>
            </a:r>
            <a:endParaRPr lang="de-DE" dirty="0"/>
          </a:p>
        </p:txBody>
      </p:sp>
      <p:sp>
        <p:nvSpPr>
          <p:cNvPr id="4" name="Foliennummernplatzhalter 3"/>
          <p:cNvSpPr>
            <a:spLocks noGrp="1"/>
          </p:cNvSpPr>
          <p:nvPr>
            <p:ph type="sldNum" sz="quarter" idx="10"/>
          </p:nvPr>
        </p:nvSpPr>
        <p:spPr/>
        <p:txBody>
          <a:bodyPr/>
          <a:lstStyle/>
          <a:p>
            <a:fld id="{735CFFDD-70F1-45FB-A4BA-81BC635DAB07}" type="slidenum">
              <a:rPr lang="de-DE" smtClean="0"/>
              <a:t>4</a:t>
            </a:fld>
            <a:endParaRPr lang="de-DE" dirty="0"/>
          </a:p>
        </p:txBody>
      </p:sp>
    </p:spTree>
    <p:extLst>
      <p:ext uri="{BB962C8B-B14F-4D97-AF65-F5344CB8AC3E}">
        <p14:creationId xmlns:p14="http://schemas.microsoft.com/office/powerpoint/2010/main" val="165189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35CFFDD-70F1-45FB-A4BA-81BC635DAB07}" type="slidenum">
              <a:rPr lang="de-DE" smtClean="0"/>
              <a:t>5</a:t>
            </a:fld>
            <a:endParaRPr lang="de-DE" dirty="0"/>
          </a:p>
        </p:txBody>
      </p:sp>
    </p:spTree>
    <p:extLst>
      <p:ext uri="{BB962C8B-B14F-4D97-AF65-F5344CB8AC3E}">
        <p14:creationId xmlns:p14="http://schemas.microsoft.com/office/powerpoint/2010/main" val="2147027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Abstimmen lassen!</a:t>
            </a:r>
          </a:p>
        </p:txBody>
      </p:sp>
      <p:sp>
        <p:nvSpPr>
          <p:cNvPr id="4" name="Foliennummernplatzhalter 3"/>
          <p:cNvSpPr>
            <a:spLocks noGrp="1"/>
          </p:cNvSpPr>
          <p:nvPr>
            <p:ph type="sldNum" sz="quarter" idx="10"/>
          </p:nvPr>
        </p:nvSpPr>
        <p:spPr/>
        <p:txBody>
          <a:bodyPr/>
          <a:lstStyle/>
          <a:p>
            <a:fld id="{735CFFDD-70F1-45FB-A4BA-81BC635DAB07}" type="slidenum">
              <a:rPr lang="de-DE" smtClean="0"/>
              <a:t>6</a:t>
            </a:fld>
            <a:endParaRPr lang="de-DE" dirty="0"/>
          </a:p>
        </p:txBody>
      </p:sp>
    </p:spTree>
    <p:extLst>
      <p:ext uri="{BB962C8B-B14F-4D97-AF65-F5344CB8AC3E}">
        <p14:creationId xmlns:p14="http://schemas.microsoft.com/office/powerpoint/2010/main" val="1940688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Fragen: Welche Studiengänge</a:t>
            </a:r>
            <a:r>
              <a:rPr lang="de-DE" baseline="0" dirty="0"/>
              <a:t> kennen Sie? Welche sind am häufigsten vertreten?</a:t>
            </a:r>
            <a:endParaRPr lang="de-DE" dirty="0"/>
          </a:p>
        </p:txBody>
      </p:sp>
      <p:sp>
        <p:nvSpPr>
          <p:cNvPr id="4" name="Foliennummernplatzhalter 3"/>
          <p:cNvSpPr>
            <a:spLocks noGrp="1"/>
          </p:cNvSpPr>
          <p:nvPr>
            <p:ph type="sldNum" sz="quarter" idx="10"/>
          </p:nvPr>
        </p:nvSpPr>
        <p:spPr/>
        <p:txBody>
          <a:bodyPr/>
          <a:lstStyle/>
          <a:p>
            <a:fld id="{735CFFDD-70F1-45FB-A4BA-81BC635DAB07}" type="slidenum">
              <a:rPr lang="de-DE" smtClean="0"/>
              <a:t>7</a:t>
            </a:fld>
            <a:endParaRPr lang="de-DE" dirty="0"/>
          </a:p>
        </p:txBody>
      </p:sp>
    </p:spTree>
    <p:extLst>
      <p:ext uri="{BB962C8B-B14F-4D97-AF65-F5344CB8AC3E}">
        <p14:creationId xmlns:p14="http://schemas.microsoft.com/office/powerpoint/2010/main" val="80176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Fragen</a:t>
            </a:r>
            <a:r>
              <a:rPr lang="de-DE" baseline="0" dirty="0"/>
              <a:t> – welche </a:t>
            </a:r>
            <a:r>
              <a:rPr lang="de-DE" baseline="0" dirty="0" err="1"/>
              <a:t>Hochularten</a:t>
            </a:r>
            <a:r>
              <a:rPr lang="de-DE" baseline="0" dirty="0"/>
              <a:t> kennen die </a:t>
            </a:r>
            <a:r>
              <a:rPr lang="de-DE" baseline="0" dirty="0" err="1"/>
              <a:t>SuS</a:t>
            </a:r>
            <a:r>
              <a:rPr lang="de-DE" baseline="0" dirty="0"/>
              <a:t>?</a:t>
            </a:r>
            <a:endParaRPr lang="de-DE" dirty="0"/>
          </a:p>
          <a:p>
            <a:r>
              <a:rPr lang="de-DE" dirty="0"/>
              <a:t>1. Uni HH 2. FH Lübeck 3. Nordakademie 4. Filmuniversität Babelsberg</a:t>
            </a:r>
            <a:r>
              <a:rPr lang="de-DE" baseline="0" dirty="0"/>
              <a:t> 5. </a:t>
            </a:r>
            <a:r>
              <a:rPr lang="de-DE" baseline="0" dirty="0" err="1"/>
              <a:t>FernUniversität</a:t>
            </a:r>
            <a:r>
              <a:rPr lang="de-DE" baseline="0" dirty="0"/>
              <a:t> Hagen (einzige staatl. </a:t>
            </a:r>
            <a:r>
              <a:rPr lang="de-DE" baseline="0" dirty="0" err="1"/>
              <a:t>FernHS</a:t>
            </a:r>
            <a:r>
              <a:rPr lang="de-DE" baseline="0" dirty="0"/>
              <a:t>)</a:t>
            </a:r>
            <a:endParaRPr lang="de-DE" dirty="0"/>
          </a:p>
        </p:txBody>
      </p:sp>
      <p:sp>
        <p:nvSpPr>
          <p:cNvPr id="4" name="Foliennummernplatzhalter 3"/>
          <p:cNvSpPr>
            <a:spLocks noGrp="1"/>
          </p:cNvSpPr>
          <p:nvPr>
            <p:ph type="sldNum" sz="quarter" idx="10"/>
          </p:nvPr>
        </p:nvSpPr>
        <p:spPr/>
        <p:txBody>
          <a:bodyPr/>
          <a:lstStyle/>
          <a:p>
            <a:fld id="{735CFFDD-70F1-45FB-A4BA-81BC635DAB07}" type="slidenum">
              <a:rPr lang="de-DE" smtClean="0"/>
              <a:t>8</a:t>
            </a:fld>
            <a:endParaRPr lang="de-DE" dirty="0"/>
          </a:p>
        </p:txBody>
      </p:sp>
    </p:spTree>
    <p:extLst>
      <p:ext uri="{BB962C8B-B14F-4D97-AF65-F5344CB8AC3E}">
        <p14:creationId xmlns:p14="http://schemas.microsoft.com/office/powerpoint/2010/main" val="316628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a:t>
            </a:r>
            <a:r>
              <a:rPr lang="de-DE" baseline="0" dirty="0"/>
              <a:t> ist typisch für eine Uni im Vergleich zur FH?</a:t>
            </a:r>
          </a:p>
          <a:p>
            <a:r>
              <a:rPr lang="de-DE" baseline="0" dirty="0"/>
              <a:t>Forschungsintensiv, Grundlagenforschung wird betrieben</a:t>
            </a:r>
            <a:endParaRPr lang="de-DE" dirty="0"/>
          </a:p>
        </p:txBody>
      </p:sp>
      <p:sp>
        <p:nvSpPr>
          <p:cNvPr id="4" name="Foliennummernplatzhalter 3"/>
          <p:cNvSpPr>
            <a:spLocks noGrp="1"/>
          </p:cNvSpPr>
          <p:nvPr>
            <p:ph type="sldNum" sz="quarter" idx="10"/>
          </p:nvPr>
        </p:nvSpPr>
        <p:spPr/>
        <p:txBody>
          <a:bodyPr/>
          <a:lstStyle/>
          <a:p>
            <a:fld id="{735CFFDD-70F1-45FB-A4BA-81BC635DAB07}" type="slidenum">
              <a:rPr lang="de-DE" smtClean="0"/>
              <a:t>10</a:t>
            </a:fld>
            <a:endParaRPr lang="de-DE" dirty="0"/>
          </a:p>
        </p:txBody>
      </p:sp>
    </p:spTree>
    <p:extLst>
      <p:ext uri="{BB962C8B-B14F-4D97-AF65-F5344CB8AC3E}">
        <p14:creationId xmlns:p14="http://schemas.microsoft.com/office/powerpoint/2010/main" val="929780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12"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000"/>
            <a:ext cx="12149999" cy="338347"/>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60000" y="136800"/>
            <a:ext cx="10800000" cy="247133"/>
          </a:xfrm>
          <a:prstGeom prst="rect">
            <a:avLst/>
          </a:prstGeom>
        </p:spPr>
        <p:txBody>
          <a:bodyPr lIns="0" tIns="0" rIns="0" bIns="0" anchor="ctr" anchorCtr="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24" name="Bildplatzhalter 31" descr="Platzhalter für ein Bild." title="Bildplatzhalter"/>
          <p:cNvSpPr>
            <a:spLocks noGrp="1"/>
          </p:cNvSpPr>
          <p:nvPr>
            <p:ph type="pic" sz="quarter" idx="11" hasCustomPrompt="1"/>
          </p:nvPr>
        </p:nvSpPr>
        <p:spPr>
          <a:xfrm>
            <a:off x="90000" y="457200"/>
            <a:ext cx="12150000" cy="563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p:ph type="title" hasCustomPrompt="1"/>
          </p:nvPr>
        </p:nvSpPr>
        <p:spPr>
          <a:xfrm>
            <a:off x="90000" y="1983600"/>
            <a:ext cx="4140000" cy="1748510"/>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p:ph type="body" sz="quarter" idx="16" hasCustomPrompt="1"/>
          </p:nvPr>
        </p:nvSpPr>
        <p:spPr>
          <a:xfrm>
            <a:off x="90000" y="3733200"/>
            <a:ext cx="4140000" cy="808459"/>
          </a:xfrm>
          <a:prstGeom prst="rect">
            <a:avLst/>
          </a:prstGeom>
          <a:solidFill>
            <a:schemeClr val="bg1">
              <a:alpha val="75000"/>
            </a:schemeClr>
          </a:solidFill>
        </p:spPr>
        <p:txBody>
          <a:bodyPr wrap="square" lIns="270000" tIns="72000" rIns="270000" bIns="180000">
            <a:spAutoFit/>
          </a:bodyPr>
          <a:lstStyle>
            <a:lvl1pPr marL="0" indent="0">
              <a:buNone/>
              <a:defRPr sz="180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p:cNvSpPr>
          <p:nvPr>
            <p:ph type="pic" sz="quarter" idx="18" hasCustomPrompt="1"/>
          </p:nvPr>
        </p:nvSpPr>
        <p:spPr>
          <a:xfrm>
            <a:off x="90000" y="6206143"/>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78348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rennfolie mit Bild">
    <p:spTree>
      <p:nvGrpSpPr>
        <p:cNvPr id="1" name=""/>
        <p:cNvGrpSpPr/>
        <p:nvPr/>
      </p:nvGrpSpPr>
      <p:grpSpPr>
        <a:xfrm>
          <a:off x="0" y="0"/>
          <a:ext cx="0" cy="0"/>
          <a:chOff x="0" y="0"/>
          <a:chExt cx="0" cy="0"/>
        </a:xfrm>
      </p:grpSpPr>
      <p:pic>
        <p:nvPicPr>
          <p:cNvPr id="10" name="Grafik 9" descr="Roter Farbverlauf." title="Hintergrund"/>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5403180"/>
            <a:ext cx="12150000" cy="1481808"/>
          </a:xfrm>
          <a:prstGeom prst="rect">
            <a:avLst/>
          </a:prstGeom>
        </p:spPr>
      </p:pic>
      <p:sp>
        <p:nvSpPr>
          <p:cNvPr id="15" name="Titel 13" descr="Platzhalter für den Titel der Folie." title="Titelplatzhalter"/>
          <p:cNvSpPr>
            <a:spLocks noGrp="1"/>
          </p:cNvSpPr>
          <p:nvPr>
            <p:ph type="title" hasCustomPrompt="1"/>
          </p:nvPr>
        </p:nvSpPr>
        <p:spPr>
          <a:xfrm>
            <a:off x="590400" y="5516710"/>
            <a:ext cx="11015663" cy="860624"/>
          </a:xfrm>
        </p:spPr>
        <p:txBody>
          <a:bodyPr/>
          <a:lstStyle>
            <a:lvl1pPr>
              <a:defRPr>
                <a:solidFill>
                  <a:schemeClr val="bg1"/>
                </a:solidFill>
              </a:defRPr>
            </a:lvl1pPr>
          </a:lstStyle>
          <a:p>
            <a:r>
              <a:rPr lang="de-DE" dirty="0"/>
              <a:t>Hier steht Ihre Kapitelheadline</a:t>
            </a:r>
            <a:br>
              <a:rPr lang="de-DE" dirty="0"/>
            </a:br>
            <a:r>
              <a:rPr lang="de-DE" dirty="0"/>
              <a:t>mit bis zu zwei </a:t>
            </a:r>
            <a:r>
              <a:rPr lang="de-DE" noProof="0" dirty="0"/>
              <a:t>Zeilen</a:t>
            </a:r>
            <a:endParaRPr lang="de-DE" dirty="0"/>
          </a:p>
        </p:txBody>
      </p:sp>
      <p:sp>
        <p:nvSpPr>
          <p:cNvPr id="12" name="Textplatzhalter 5" descr="Platzhalter für die Subheadline." title="Subheadlineplatzhalter"/>
          <p:cNvSpPr>
            <a:spLocks noGrp="1"/>
          </p:cNvSpPr>
          <p:nvPr>
            <p:ph type="body" sz="quarter" idx="18" hasCustomPrompt="1"/>
          </p:nvPr>
        </p:nvSpPr>
        <p:spPr>
          <a:xfrm>
            <a:off x="590400" y="6408338"/>
            <a:ext cx="11016294" cy="289165"/>
          </a:xfrm>
          <a:prstGeom prst="rect">
            <a:avLst/>
          </a:prstGeom>
        </p:spPr>
        <p:txBody>
          <a:bodyPr lIns="90000" tIns="0" rIns="0" bIns="0">
            <a:noAutofit/>
          </a:bodyPr>
          <a:lstStyle>
            <a:lvl1pPr marL="0" indent="0">
              <a:spcBef>
                <a:spcPts val="0"/>
              </a:spcBef>
              <a:spcAft>
                <a:spcPts val="0"/>
              </a:spcAft>
              <a:buNone/>
              <a:defRPr sz="1500"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a:t>
            </a:r>
          </a:p>
        </p:txBody>
      </p:sp>
      <p:sp>
        <p:nvSpPr>
          <p:cNvPr id="13" name="Bildplatzhalter 16" descr="Platzhalter für ein Bild." title="Bildplatzhalter"/>
          <p:cNvSpPr>
            <a:spLocks noGrp="1"/>
          </p:cNvSpPr>
          <p:nvPr>
            <p:ph type="pic" sz="quarter" idx="19" hasCustomPrompt="1"/>
          </p:nvPr>
        </p:nvSpPr>
        <p:spPr>
          <a:xfrm>
            <a:off x="89999" y="90354"/>
            <a:ext cx="12150000" cy="5313600"/>
          </a:xfrm>
          <a:prstGeom prst="snipRoundRect">
            <a:avLst>
              <a:gd name="adj1" fmla="val 4940"/>
              <a:gd name="adj2" fmla="val 0"/>
            </a:avLst>
          </a:prstGeom>
        </p:spPr>
        <p:txBody>
          <a:bodyPr>
            <a:normAutofit/>
          </a:bodyPr>
          <a:lstStyle>
            <a:lvl1pPr marL="0" indent="0">
              <a:buNone/>
              <a:defRPr sz="1200"/>
            </a:lvl1pPr>
          </a:lstStyle>
          <a:p>
            <a:r>
              <a:rPr lang="en-US" dirty="0" err="1"/>
              <a:t>Bild</a:t>
            </a:r>
            <a:r>
              <a:rPr lang="en-US" dirty="0"/>
              <a:t> </a:t>
            </a:r>
            <a:r>
              <a:rPr lang="en-US" dirty="0" err="1"/>
              <a:t>einfügen</a:t>
            </a:r>
            <a:endParaRPr lang="de-DE" dirty="0"/>
          </a:p>
        </p:txBody>
      </p:sp>
    </p:spTree>
    <p:extLst>
      <p:ext uri="{BB962C8B-B14F-4D97-AF65-F5344CB8AC3E}">
        <p14:creationId xmlns:p14="http://schemas.microsoft.com/office/powerpoint/2010/main" val="240500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p:spTree>
      <p:nvGrpSpPr>
        <p:cNvPr id="1" name=""/>
        <p:cNvGrpSpPr/>
        <p:nvPr/>
      </p:nvGrpSpPr>
      <p:grpSpPr>
        <a:xfrm>
          <a:off x="0" y="0"/>
          <a:ext cx="0" cy="0"/>
          <a:chOff x="0" y="0"/>
          <a:chExt cx="0" cy="0"/>
        </a:xfrm>
      </p:grpSpPr>
      <p:pic>
        <p:nvPicPr>
          <p:cNvPr id="6" name="Grafik 5" descr="Roter Farbverlauf mit dem Signet der BA." title="Hintergrund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975"/>
            <a:ext cx="12150000" cy="6800112"/>
          </a:xfrm>
          <a:prstGeom prst="rect">
            <a:avLst/>
          </a:prstGeom>
        </p:spPr>
      </p:pic>
      <p:sp>
        <p:nvSpPr>
          <p:cNvPr id="7" name="Titel 6" descr="Platzhalter für den Titel der Folie." title="Titelplatzhalter"/>
          <p:cNvSpPr>
            <a:spLocks noGrp="1"/>
          </p:cNvSpPr>
          <p:nvPr>
            <p:ph type="title" hasCustomPrompt="1"/>
          </p:nvPr>
        </p:nvSpPr>
        <p:spPr>
          <a:xfrm>
            <a:off x="665999" y="2742449"/>
            <a:ext cx="10800000" cy="972541"/>
          </a:xfrm>
        </p:spPr>
        <p:txBody>
          <a:bodyPr lIns="0" tIns="0" rIns="0" bIns="0" anchor="t" anchorCtr="0">
            <a:noAutofit/>
          </a:bodyPr>
          <a:lstStyle>
            <a:lvl1pPr>
              <a:defRPr sz="3000" baseline="0">
                <a:solidFill>
                  <a:schemeClr val="bg1"/>
                </a:solidFill>
              </a:defRPr>
            </a:lvl1pPr>
          </a:lstStyle>
          <a:p>
            <a:r>
              <a:rPr lang="de-DE" dirty="0"/>
              <a:t>Hier steht Ihre Kapitelheadline mit bis zu zwei Zeilen.</a:t>
            </a:r>
          </a:p>
        </p:txBody>
      </p:sp>
      <p:sp>
        <p:nvSpPr>
          <p:cNvPr id="8" name="Textplatzhalter 5" descr="Platzhalter für die Subheadline." title="Subheadlineplatzhalter"/>
          <p:cNvSpPr>
            <a:spLocks noGrp="1"/>
          </p:cNvSpPr>
          <p:nvPr>
            <p:ph type="body" sz="quarter" idx="15" hasCustomPrompt="1"/>
          </p:nvPr>
        </p:nvSpPr>
        <p:spPr>
          <a:xfrm>
            <a:off x="666000" y="3787693"/>
            <a:ext cx="10800000" cy="539868"/>
          </a:xfrm>
          <a:prstGeom prst="rect">
            <a:avLst/>
          </a:prstGeom>
        </p:spPr>
        <p:txBody>
          <a:bodyPr lIns="0" tIns="0" rIns="0" bIns="0">
            <a:noAutofit/>
          </a:bodyPr>
          <a:lstStyle>
            <a:lvl1pPr marL="0" indent="0">
              <a:spcBef>
                <a:spcPts val="0"/>
              </a:spcBef>
              <a:spcAft>
                <a:spcPts val="0"/>
              </a:spcAft>
              <a:buNone/>
              <a:defRPr sz="1500"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2096020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 Schmaler Header">
    <p:spTree>
      <p:nvGrpSpPr>
        <p:cNvPr id="1" name=""/>
        <p:cNvGrpSpPr/>
        <p:nvPr/>
      </p:nvGrpSpPr>
      <p:grpSpPr>
        <a:xfrm>
          <a:off x="0" y="0"/>
          <a:ext cx="0" cy="0"/>
          <a:chOff x="0" y="0"/>
          <a:chExt cx="0" cy="0"/>
        </a:xfrm>
      </p:grpSpPr>
      <p:pic>
        <p:nvPicPr>
          <p:cNvPr id="5"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828"/>
            <a:ext cx="12149999" cy="338347"/>
          </a:xfrm>
          <a:prstGeom prst="rect">
            <a:avLst/>
          </a:prstGeom>
        </p:spPr>
      </p:pic>
      <p:sp>
        <p:nvSpPr>
          <p:cNvPr id="7" name="Titel 6" descr="Platzhalter für den Titel der Folie." title="Titelplatzhalter"/>
          <p:cNvSpPr>
            <a:spLocks noGrp="1"/>
          </p:cNvSpPr>
          <p:nvPr>
            <p:ph type="title" hasCustomPrompt="1"/>
          </p:nvPr>
        </p:nvSpPr>
        <p:spPr>
          <a:xfrm>
            <a:off x="665999" y="2742449"/>
            <a:ext cx="10800000" cy="972541"/>
          </a:xfrm>
        </p:spPr>
        <p:txBody>
          <a:bodyPr lIns="0" tIns="0" rIns="0" bIns="0" anchor="t" anchorCtr="0">
            <a:noAutofit/>
          </a:bodyPr>
          <a:lstStyle>
            <a:lvl1pPr>
              <a:defRPr sz="3000" baseline="0">
                <a:solidFill>
                  <a:schemeClr val="tx1"/>
                </a:solidFill>
              </a:defRPr>
            </a:lvl1pPr>
          </a:lstStyle>
          <a:p>
            <a:r>
              <a:rPr lang="de-DE" dirty="0"/>
              <a:t>Hier steht Ihre Kapitelheadline mit bis zu zwei Zeilen.</a:t>
            </a:r>
          </a:p>
        </p:txBody>
      </p:sp>
      <p:sp>
        <p:nvSpPr>
          <p:cNvPr id="8" name="Textplatzhalter 5" descr="Platzhalter für die Subheadline." title="Subheadlineplatzhalter"/>
          <p:cNvSpPr>
            <a:spLocks noGrp="1"/>
          </p:cNvSpPr>
          <p:nvPr>
            <p:ph type="body" sz="quarter" idx="15" hasCustomPrompt="1"/>
          </p:nvPr>
        </p:nvSpPr>
        <p:spPr>
          <a:xfrm>
            <a:off x="666000" y="3787693"/>
            <a:ext cx="10800000" cy="539868"/>
          </a:xfrm>
          <a:prstGeom prst="rect">
            <a:avLst/>
          </a:prstGeom>
        </p:spPr>
        <p:txBody>
          <a:bodyPr lIns="0" tIns="0" rIns="0" bIns="0">
            <a:noAutofit/>
          </a:bodyPr>
          <a:lstStyle>
            <a:lvl1pPr marL="0" indent="0">
              <a:spcBef>
                <a:spcPts val="0"/>
              </a:spcBef>
              <a:spcAft>
                <a:spcPts val="0"/>
              </a:spcAft>
              <a:buNone/>
              <a:defRPr sz="1500"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2787636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9" name="Grafik 8" descr="Roter Farbverlauf mit dem Signet der BA." title="Hintergrund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11" y="90259"/>
            <a:ext cx="12150000" cy="5997600"/>
          </a:xfrm>
          <a:prstGeom prst="rect">
            <a:avLst/>
          </a:prstGeom>
        </p:spPr>
      </p:pic>
      <p:sp>
        <p:nvSpPr>
          <p:cNvPr id="14" name="Titel 6" descr="Platzhalter für einen Abschlusssatz." title="Textplatzhalter"/>
          <p:cNvSpPr>
            <a:spLocks noGrp="1"/>
          </p:cNvSpPr>
          <p:nvPr>
            <p:ph type="title" hasCustomPrompt="1"/>
          </p:nvPr>
        </p:nvSpPr>
        <p:spPr>
          <a:xfrm>
            <a:off x="578250" y="2608688"/>
            <a:ext cx="11228319" cy="1063856"/>
          </a:xfrm>
        </p:spPr>
        <p:txBody>
          <a:bodyPr lIns="0" tIns="0" rIns="0" bIns="0" anchor="t" anchorCtr="0">
            <a:noAutofit/>
          </a:bodyPr>
          <a:lstStyle>
            <a:lvl1pPr algn="ctr">
              <a:defRPr sz="3300" baseline="0">
                <a:solidFill>
                  <a:schemeClr val="bg1"/>
                </a:solidFill>
              </a:defRPr>
            </a:lvl1pPr>
          </a:lstStyle>
          <a:p>
            <a:r>
              <a:rPr lang="de-DE" dirty="0"/>
              <a:t>Hier steht ein Abschlusssatz </a:t>
            </a:r>
            <a:br>
              <a:rPr lang="de-DE" dirty="0"/>
            </a:br>
            <a:r>
              <a:rPr lang="de-DE" dirty="0"/>
              <a:t>in zwei Zeilen.</a:t>
            </a:r>
          </a:p>
        </p:txBody>
      </p:sp>
      <p:sp>
        <p:nvSpPr>
          <p:cNvPr id="6" name="Bildplatzhalter 28" descr="Dienststellenlogo." title="Dienststellenlogo"/>
          <p:cNvSpPr>
            <a:spLocks noGrp="1"/>
          </p:cNvSpPr>
          <p:nvPr>
            <p:ph type="pic" sz="quarter" idx="18" hasCustomPrompt="1"/>
          </p:nvPr>
        </p:nvSpPr>
        <p:spPr>
          <a:xfrm>
            <a:off x="119200" y="6206135"/>
            <a:ext cx="1558800" cy="5760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832412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erfolie">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3" name="Fußzeilenplatzhalter 2" descr="Platzhalter für das Thema und das Datum der Präsentation." title="Thema-/Datumsplatzhalter in der Fußzeile"/>
          <p:cNvSpPr>
            <a:spLocks noGrp="1"/>
          </p:cNvSpPr>
          <p:nvPr>
            <p:ph type="ftr" sz="quarter" idx="10"/>
          </p:nvPr>
        </p:nvSpPr>
        <p:spPr/>
        <p:txBody>
          <a:bodyPr/>
          <a:lstStyle/>
          <a:p>
            <a:r>
              <a:rPr lang="de-DE">
                <a:solidFill>
                  <a:srgbClr val="000000"/>
                </a:solidFill>
              </a:rPr>
              <a:t>Wege nach dem Abitur,- Berufsberaterin Franziska Ploß - 2024 © Bundesagentur für Arbeit</a:t>
            </a:r>
            <a:endParaRPr lang="de-DE" dirty="0">
              <a:solidFill>
                <a:srgbClr val="000000"/>
              </a:solidFill>
            </a:endParaRPr>
          </a:p>
        </p:txBody>
      </p:sp>
      <p:sp>
        <p:nvSpPr>
          <p:cNvPr id="4" name="Foliennummernplatzhalter 3" descr="Seitenzahl der Folie." title="Seitenzahlplatzhalter"/>
          <p:cNvSpPr>
            <a:spLocks noGrp="1"/>
          </p:cNvSpPr>
          <p:nvPr>
            <p:ph type="sldNum" sz="quarter" idx="11"/>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156018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o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04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r>
              <a:rPr lang="de-DE"/>
              <a:t>Wege nach dem Abitur,- Berufsberaterin Franziska Ploß - 2024 © Bundesagentur für Arbeit</a:t>
            </a:r>
          </a:p>
        </p:txBody>
      </p:sp>
      <p:sp>
        <p:nvSpPr>
          <p:cNvPr id="4" name="Slide Number Placeholder 3"/>
          <p:cNvSpPr>
            <a:spLocks noGrp="1"/>
          </p:cNvSpPr>
          <p:nvPr>
            <p:ph type="sldNum" sz="quarter" idx="12"/>
          </p:nvPr>
        </p:nvSpPr>
        <p:spPr/>
        <p:txBody>
          <a:bodyPr/>
          <a:lstStyle/>
          <a:p>
            <a:fld id="{69B00670-AF55-4074-80C9-3602E18C9311}" type="slidenum">
              <a:rPr lang="de-DE" smtClean="0"/>
              <a:t>‹Nr.›</a:t>
            </a:fld>
            <a:endParaRPr lang="de-DE"/>
          </a:p>
        </p:txBody>
      </p:sp>
    </p:spTree>
    <p:extLst>
      <p:ext uri="{BB962C8B-B14F-4D97-AF65-F5344CB8AC3E}">
        <p14:creationId xmlns:p14="http://schemas.microsoft.com/office/powerpoint/2010/main" val="1337207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Inhaltsfolie Botschaft">
    <p:spTree>
      <p:nvGrpSpPr>
        <p:cNvPr id="1" name=""/>
        <p:cNvGrpSpPr/>
        <p:nvPr/>
      </p:nvGrpSpPr>
      <p:grpSpPr>
        <a:xfrm>
          <a:off x="0" y="0"/>
          <a:ext cx="0" cy="0"/>
          <a:chOff x="0" y="0"/>
          <a:chExt cx="0" cy="0"/>
        </a:xfrm>
      </p:grpSpPr>
      <p:sp>
        <p:nvSpPr>
          <p:cNvPr id="8" name="Titel 4"/>
          <p:cNvSpPr>
            <a:spLocks noGrp="1"/>
          </p:cNvSpPr>
          <p:nvPr>
            <p:ph type="title" hasCustomPrompt="1"/>
          </p:nvPr>
        </p:nvSpPr>
        <p:spPr>
          <a:xfrm>
            <a:off x="930285" y="293432"/>
            <a:ext cx="10344224" cy="731836"/>
          </a:xfrm>
          <a:prstGeom prst="rect">
            <a:avLst/>
          </a:prstGeom>
        </p:spPr>
        <p:txBody>
          <a:bodyPr wrap="square" lIns="0" tIns="0" rIns="0" bIns="0" anchor="t">
            <a:noAutofit/>
          </a:bodyPr>
          <a:lstStyle>
            <a:lvl1pPr algn="l">
              <a:lnSpc>
                <a:spcPct val="100000"/>
              </a:lnSpc>
              <a:spcAft>
                <a:spcPts val="0"/>
              </a:spcAft>
              <a:defRPr lang="de-DE" sz="2399" b="1" kern="0" baseline="0" dirty="0">
                <a:solidFill>
                  <a:schemeClr val="bg1"/>
                </a:solidFill>
                <a:latin typeface="Arial" pitchFamily="34" charset="0"/>
                <a:cs typeface="Arial" pitchFamily="34" charset="0"/>
              </a:defRPr>
            </a:lvl1pPr>
          </a:lstStyle>
          <a:p>
            <a:r>
              <a:rPr lang="de-DE" dirty="0"/>
              <a:t>Hier steht Ihre Botschaft</a:t>
            </a:r>
          </a:p>
        </p:txBody>
      </p:sp>
      <p:sp>
        <p:nvSpPr>
          <p:cNvPr id="11" name="Rectangle 3"/>
          <p:cNvSpPr>
            <a:spLocks noGrp="1" noChangeArrowheads="1"/>
          </p:cNvSpPr>
          <p:nvPr>
            <p:ph type="ftr" sz="quarter" idx="3"/>
          </p:nvPr>
        </p:nvSpPr>
        <p:spPr bwMode="auto">
          <a:xfrm>
            <a:off x="3647684" y="6612908"/>
            <a:ext cx="7535348" cy="251884"/>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116" eaLnBrk="0" hangingPunct="0">
              <a:lnSpc>
                <a:spcPct val="100000"/>
              </a:lnSpc>
              <a:spcBef>
                <a:spcPct val="0"/>
              </a:spcBef>
              <a:spcAft>
                <a:spcPts val="200"/>
              </a:spcAft>
              <a:defRPr sz="999"/>
            </a:lvl1pPr>
          </a:lstStyle>
          <a:p>
            <a:r>
              <a:rPr lang="de-DE"/>
              <a:t>Wege nach dem Abitur,- Berufsberaterin Franziska Ploß - 2024 © Bundesagentur für Arbeit</a:t>
            </a:r>
            <a:endParaRPr lang="de-DE" dirty="0"/>
          </a:p>
        </p:txBody>
      </p:sp>
    </p:spTree>
    <p:extLst>
      <p:ext uri="{BB962C8B-B14F-4D97-AF65-F5344CB8AC3E}">
        <p14:creationId xmlns:p14="http://schemas.microsoft.com/office/powerpoint/2010/main" val="3542653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siness Inhaltsfolie Botschaft">
    <p:spTree>
      <p:nvGrpSpPr>
        <p:cNvPr id="1" name=""/>
        <p:cNvGrpSpPr/>
        <p:nvPr/>
      </p:nvGrpSpPr>
      <p:grpSpPr>
        <a:xfrm>
          <a:off x="0" y="0"/>
          <a:ext cx="0" cy="0"/>
          <a:chOff x="0" y="0"/>
          <a:chExt cx="0" cy="0"/>
        </a:xfrm>
      </p:grpSpPr>
      <p:sp>
        <p:nvSpPr>
          <p:cNvPr id="3" name="Line 16"/>
          <p:cNvSpPr>
            <a:spLocks noChangeShapeType="1"/>
          </p:cNvSpPr>
          <p:nvPr userDrawn="1"/>
        </p:nvSpPr>
        <p:spPr bwMode="auto">
          <a:xfrm>
            <a:off x="687859" y="1150407"/>
            <a:ext cx="11551767" cy="0"/>
          </a:xfrm>
          <a:prstGeom prst="line">
            <a:avLst/>
          </a:prstGeom>
          <a:noFill/>
          <a:ln w="12700" cmpd="sng">
            <a:solidFill>
              <a:srgbClr val="CD0920"/>
            </a:solidFill>
            <a:round/>
            <a:headEnd/>
            <a:tailEnd/>
          </a:ln>
          <a:effectLst/>
        </p:spPr>
        <p:txBody>
          <a:bodyPr lIns="91681" tIns="45839" rIns="91681" bIns="45839">
            <a:spAutoFit/>
          </a:bodyPr>
          <a:lstStyle/>
          <a:p>
            <a:pPr eaLnBrk="1" hangingPunct="1">
              <a:lnSpc>
                <a:spcPct val="90000"/>
              </a:lnSpc>
              <a:spcBef>
                <a:spcPct val="50000"/>
              </a:spcBef>
              <a:defRPr/>
            </a:pPr>
            <a:endParaRPr lang="de-DE" sz="1798">
              <a:ln>
                <a:solidFill>
                  <a:prstClr val="black"/>
                </a:solidFill>
              </a:ln>
              <a:solidFill>
                <a:prstClr val="black"/>
              </a:solidFill>
              <a:latin typeface="Arial" charset="0"/>
            </a:endParaRPr>
          </a:p>
        </p:txBody>
      </p:sp>
      <p:sp>
        <p:nvSpPr>
          <p:cNvPr id="8" name="Titel 4"/>
          <p:cNvSpPr>
            <a:spLocks noGrp="1"/>
          </p:cNvSpPr>
          <p:nvPr>
            <p:ph type="title"/>
          </p:nvPr>
        </p:nvSpPr>
        <p:spPr>
          <a:xfrm>
            <a:off x="930285" y="293432"/>
            <a:ext cx="10344224" cy="731836"/>
          </a:xfrm>
          <a:prstGeom prst="rect">
            <a:avLst/>
          </a:prstGeom>
        </p:spPr>
        <p:txBody>
          <a:bodyPr wrap="square">
            <a:noAutofit/>
          </a:bodyPr>
          <a:lstStyle>
            <a:lvl1pPr algn="l">
              <a:lnSpc>
                <a:spcPct val="100000"/>
              </a:lnSpc>
              <a:spcAft>
                <a:spcPts val="0"/>
              </a:spcAft>
              <a:defRPr lang="de-DE" sz="2399" b="1" kern="1200" baseline="0" dirty="0">
                <a:solidFill>
                  <a:schemeClr val="tx1"/>
                </a:solidFill>
                <a:latin typeface="Arial" pitchFamily="34" charset="0"/>
                <a:cs typeface="Arial" pitchFamily="34" charset="0"/>
              </a:defRPr>
            </a:lvl1pPr>
          </a:lstStyle>
          <a:p>
            <a:r>
              <a:rPr lang="de-DE"/>
              <a:t>Titelmasterformat durch Klicken bearbeiten</a:t>
            </a:r>
            <a:endParaRPr lang="de-DE" dirty="0"/>
          </a:p>
        </p:txBody>
      </p:sp>
      <p:sp>
        <p:nvSpPr>
          <p:cNvPr id="4" name="Rectangle 3"/>
          <p:cNvSpPr>
            <a:spLocks noGrp="1" noChangeArrowheads="1"/>
          </p:cNvSpPr>
          <p:nvPr>
            <p:ph type="ftr" sz="quarter" idx="10"/>
          </p:nvPr>
        </p:nvSpPr>
        <p:spPr>
          <a:xfrm>
            <a:off x="3646703" y="6613651"/>
            <a:ext cx="7536797" cy="250709"/>
          </a:xfrm>
        </p:spPr>
        <p:txBody>
          <a:bodyPr/>
          <a:lstStyle>
            <a:lvl1pPr defTabSz="917116" eaLnBrk="0" hangingPunct="0">
              <a:lnSpc>
                <a:spcPct val="100000"/>
              </a:lnSpc>
              <a:spcBef>
                <a:spcPct val="0"/>
              </a:spcBef>
              <a:spcAft>
                <a:spcPts val="200"/>
              </a:spcAft>
              <a:defRPr sz="999" dirty="0" smtClean="0"/>
            </a:lvl1pPr>
          </a:lstStyle>
          <a:p>
            <a:pPr>
              <a:defRPr/>
            </a:pPr>
            <a:r>
              <a:rPr lang="de-DE"/>
              <a:t>Wege nach dem Abitur,- Berufsberaterin Franziska Ploß - 2024 © Bundesagentur für Arbeit</a:t>
            </a:r>
          </a:p>
        </p:txBody>
      </p:sp>
    </p:spTree>
    <p:extLst>
      <p:ext uri="{BB962C8B-B14F-4D97-AF65-F5344CB8AC3E}">
        <p14:creationId xmlns:p14="http://schemas.microsoft.com/office/powerpoint/2010/main" val="16991272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8C2F9-AD9C-4BD0-A05C-D7E9412B3E55}"/>
              </a:ext>
            </a:extLst>
          </p:cNvPr>
          <p:cNvSpPr>
            <a:spLocks noGrp="1"/>
          </p:cNvSpPr>
          <p:nvPr>
            <p:ph type="ctrTitle"/>
          </p:nvPr>
        </p:nvSpPr>
        <p:spPr>
          <a:xfrm>
            <a:off x="1529953" y="1126780"/>
            <a:ext cx="9179719" cy="2396996"/>
          </a:xfrm>
        </p:spPr>
        <p:txBody>
          <a:bodyPr anchor="b"/>
          <a:lstStyle>
            <a:lvl1pPr algn="ctr">
              <a:defRPr sz="6023"/>
            </a:lvl1pPr>
          </a:lstStyle>
          <a:p>
            <a:r>
              <a:rPr lang="de-DE"/>
              <a:t>Mastertitelformat bearbeiten</a:t>
            </a:r>
          </a:p>
        </p:txBody>
      </p:sp>
      <p:sp>
        <p:nvSpPr>
          <p:cNvPr id="3" name="Untertitel 2">
            <a:extLst>
              <a:ext uri="{FF2B5EF4-FFF2-40B4-BE49-F238E27FC236}">
                <a16:creationId xmlns:a16="http://schemas.microsoft.com/office/drawing/2014/main" id="{A179564F-25D1-4738-B659-67D80A8CCBE2}"/>
              </a:ext>
            </a:extLst>
          </p:cNvPr>
          <p:cNvSpPr>
            <a:spLocks noGrp="1"/>
          </p:cNvSpPr>
          <p:nvPr>
            <p:ph type="subTitle" idx="1"/>
          </p:nvPr>
        </p:nvSpPr>
        <p:spPr>
          <a:xfrm>
            <a:off x="1529953" y="3616213"/>
            <a:ext cx="9179719" cy="1662278"/>
          </a:xfrm>
        </p:spPr>
        <p:txBody>
          <a:bodyPr/>
          <a:lstStyle>
            <a:lvl1pPr marL="0" indent="0" algn="ctr">
              <a:buNone/>
              <a:defRPr sz="2409"/>
            </a:lvl1pPr>
            <a:lvl2pPr marL="458983" indent="0" algn="ctr">
              <a:buNone/>
              <a:defRPr sz="2008"/>
            </a:lvl2pPr>
            <a:lvl3pPr marL="917966" indent="0" algn="ctr">
              <a:buNone/>
              <a:defRPr sz="1807"/>
            </a:lvl3pPr>
            <a:lvl4pPr marL="1376949" indent="0" algn="ctr">
              <a:buNone/>
              <a:defRPr sz="1606"/>
            </a:lvl4pPr>
            <a:lvl5pPr marL="1835932" indent="0" algn="ctr">
              <a:buNone/>
              <a:defRPr sz="1606"/>
            </a:lvl5pPr>
            <a:lvl6pPr marL="2294915" indent="0" algn="ctr">
              <a:buNone/>
              <a:defRPr sz="1606"/>
            </a:lvl6pPr>
            <a:lvl7pPr marL="2753898" indent="0" algn="ctr">
              <a:buNone/>
              <a:defRPr sz="1606"/>
            </a:lvl7pPr>
            <a:lvl8pPr marL="3212882" indent="0" algn="ctr">
              <a:buNone/>
              <a:defRPr sz="1606"/>
            </a:lvl8pPr>
            <a:lvl9pPr marL="3671865" indent="0" algn="ctr">
              <a:buNone/>
              <a:defRPr sz="1606"/>
            </a:lvl9pPr>
          </a:lstStyle>
          <a:p>
            <a:r>
              <a:rPr lang="de-DE"/>
              <a:t>Master-Untertitelformat bearbeiten</a:t>
            </a:r>
          </a:p>
        </p:txBody>
      </p:sp>
      <p:sp>
        <p:nvSpPr>
          <p:cNvPr id="4" name="Datumsplatzhalter 3">
            <a:extLst>
              <a:ext uri="{FF2B5EF4-FFF2-40B4-BE49-F238E27FC236}">
                <a16:creationId xmlns:a16="http://schemas.microsoft.com/office/drawing/2014/main" id="{18D34389-AAB4-4FF0-A881-E232501BCB69}"/>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33043607-E9C3-444F-A737-6EE661147900}"/>
              </a:ext>
            </a:extLst>
          </p:cNvPr>
          <p:cNvSpPr>
            <a:spLocks noGrp="1"/>
          </p:cNvSpPr>
          <p:nvPr>
            <p:ph type="ftr" sz="quarter" idx="11"/>
          </p:nvPr>
        </p:nvSpPr>
        <p:spPr/>
        <p:txBody>
          <a:bodyPr/>
          <a:lstStyle/>
          <a:p>
            <a:r>
              <a:rPr lang="de-DE"/>
              <a:t>Wege nach dem Abitur,- Berufsberaterin Franziska Ploß - 2024 © Bundesagentur für Arbeit</a:t>
            </a:r>
          </a:p>
        </p:txBody>
      </p:sp>
      <p:sp>
        <p:nvSpPr>
          <p:cNvPr id="6" name="Foliennummernplatzhalter 5">
            <a:extLst>
              <a:ext uri="{FF2B5EF4-FFF2-40B4-BE49-F238E27FC236}">
                <a16:creationId xmlns:a16="http://schemas.microsoft.com/office/drawing/2014/main" id="{6C4B5267-5BE3-4E00-BBAD-3A0DCC72EFD5}"/>
              </a:ext>
            </a:extLst>
          </p:cNvPr>
          <p:cNvSpPr>
            <a:spLocks noGrp="1"/>
          </p:cNvSpPr>
          <p:nvPr>
            <p:ph type="sldNum" sz="quarter" idx="12"/>
          </p:nvPr>
        </p:nvSpPr>
        <p:spPr/>
        <p:txBody>
          <a:bodyPr/>
          <a:lstStyle/>
          <a:p>
            <a:fld id="{275C01D5-3814-46CF-9213-A07B5A3FFD49}" type="slidenum">
              <a:rPr lang="de-DE" smtClean="0"/>
              <a:t>‹Nr.›</a:t>
            </a:fld>
            <a:endParaRPr lang="de-DE"/>
          </a:p>
        </p:txBody>
      </p:sp>
    </p:spTree>
    <p:extLst>
      <p:ext uri="{BB962C8B-B14F-4D97-AF65-F5344CB8AC3E}">
        <p14:creationId xmlns:p14="http://schemas.microsoft.com/office/powerpoint/2010/main" val="212558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Intern">
    <p:spTree>
      <p:nvGrpSpPr>
        <p:cNvPr id="1" name=""/>
        <p:cNvGrpSpPr/>
        <p:nvPr/>
      </p:nvGrpSpPr>
      <p:grpSpPr>
        <a:xfrm>
          <a:off x="0" y="0"/>
          <a:ext cx="0" cy="0"/>
          <a:chOff x="0" y="0"/>
          <a:chExt cx="0" cy="0"/>
        </a:xfrm>
      </p:grpSpPr>
      <p:pic>
        <p:nvPicPr>
          <p:cNvPr id="12"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000"/>
            <a:ext cx="12149999" cy="338347"/>
          </a:xfrm>
          <a:prstGeom prst="rect">
            <a:avLst/>
          </a:prstGeom>
        </p:spPr>
      </p:pic>
      <p:sp>
        <p:nvSpPr>
          <p:cNvPr id="10" name="Textplatzhalter 5" descr="Platzhalter für Thema/Version/Datum." title="Platzhalter Textfeld"/>
          <p:cNvSpPr>
            <a:spLocks noGrp="1"/>
          </p:cNvSpPr>
          <p:nvPr>
            <p:ph type="body" sz="quarter" idx="14" hasCustomPrompt="1"/>
          </p:nvPr>
        </p:nvSpPr>
        <p:spPr>
          <a:xfrm>
            <a:off x="360000" y="136603"/>
            <a:ext cx="9900000" cy="247133"/>
          </a:xfrm>
          <a:prstGeom prst="rect">
            <a:avLst/>
          </a:prstGeom>
        </p:spPr>
        <p:txBody>
          <a:bodyPr lIns="0" tIns="0" rIns="0" bIns="0" anchor="ctr" anchorCtr="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Rechteck 7" descr="Grauer Farbverlauf" title="Hintergrundfläche"/>
          <p:cNvSpPr/>
          <p:nvPr userDrawn="1"/>
        </p:nvSpPr>
        <p:spPr>
          <a:xfrm>
            <a:off x="10911600" y="146973"/>
            <a:ext cx="1180800" cy="230412"/>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151" dirty="0"/>
          </a:p>
        </p:txBody>
      </p:sp>
      <p:sp>
        <p:nvSpPr>
          <p:cNvPr id="9" name="Textfeld 8" descr="Intern" title="Textfeld"/>
          <p:cNvSpPr txBox="1"/>
          <p:nvPr userDrawn="1"/>
        </p:nvSpPr>
        <p:spPr>
          <a:xfrm>
            <a:off x="10911600" y="107685"/>
            <a:ext cx="1256400" cy="308988"/>
          </a:xfrm>
          <a:prstGeom prst="rect">
            <a:avLst/>
          </a:prstGeom>
          <a:noFill/>
        </p:spPr>
        <p:txBody>
          <a:bodyPr wrap="square" rtlCol="0">
            <a:spAutoFit/>
          </a:bodyPr>
          <a:lstStyle/>
          <a:p>
            <a:pPr algn="ctr"/>
            <a:r>
              <a:rPr lang="de-DE" sz="1400" b="1" spc="300" baseline="0" dirty="0">
                <a:solidFill>
                  <a:schemeClr val="tx2"/>
                </a:solidFill>
              </a:rPr>
              <a:t>INTERN</a:t>
            </a:r>
          </a:p>
        </p:txBody>
      </p:sp>
      <p:sp>
        <p:nvSpPr>
          <p:cNvPr id="24" name="Bildplatzhalter 31" descr="Platzhalter für ein Bild." title="Bildplatzhalter"/>
          <p:cNvSpPr>
            <a:spLocks noGrp="1"/>
          </p:cNvSpPr>
          <p:nvPr userDrawn="1">
            <p:ph type="pic" sz="quarter" idx="11" hasCustomPrompt="1"/>
          </p:nvPr>
        </p:nvSpPr>
        <p:spPr>
          <a:xfrm>
            <a:off x="90000" y="457200"/>
            <a:ext cx="12150000" cy="563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userDrawn="1">
            <p:ph type="title" hasCustomPrompt="1"/>
          </p:nvPr>
        </p:nvSpPr>
        <p:spPr>
          <a:xfrm>
            <a:off x="90000" y="1983600"/>
            <a:ext cx="4140000" cy="1748510"/>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userDrawn="1">
            <p:ph type="body" sz="quarter" idx="16" hasCustomPrompt="1"/>
          </p:nvPr>
        </p:nvSpPr>
        <p:spPr>
          <a:xfrm>
            <a:off x="90000" y="3733200"/>
            <a:ext cx="4140000" cy="808459"/>
          </a:xfrm>
          <a:prstGeom prst="rect">
            <a:avLst/>
          </a:prstGeom>
          <a:solidFill>
            <a:schemeClr val="bg1">
              <a:alpha val="75000"/>
            </a:schemeClr>
          </a:solidFill>
        </p:spPr>
        <p:txBody>
          <a:bodyPr wrap="square" lIns="270000" tIns="72000" rIns="270000" bIns="180000">
            <a:spAutoFit/>
          </a:bodyPr>
          <a:lstStyle>
            <a:lvl1pPr marL="0" indent="0">
              <a:buNone/>
              <a:defRPr sz="180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p:cNvSpPr>
          <p:nvPr userDrawn="1">
            <p:ph type="pic" sz="quarter" idx="18" hasCustomPrompt="1"/>
          </p:nvPr>
        </p:nvSpPr>
        <p:spPr>
          <a:xfrm>
            <a:off x="90001" y="6206127"/>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150493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12" name="Grafik 3" descr="Roter Farbverlauf mit dem Signet der BA." title="Header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90001"/>
            <a:ext cx="12149353" cy="432817"/>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60000" y="182843"/>
            <a:ext cx="10800000" cy="247133"/>
          </a:xfrm>
          <a:prstGeom prst="rect">
            <a:avLst/>
          </a:prstGeom>
        </p:spPr>
        <p:txBody>
          <a:bodyPr lIns="0" tIns="0" rIns="0" bIns="0" anchor="ctr" anchorCtr="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24" name="Bildplatzhalter 31" descr="Platzhalter für ein Bild." title="Bildplatzhalter"/>
          <p:cNvSpPr>
            <a:spLocks noGrp="1"/>
          </p:cNvSpPr>
          <p:nvPr>
            <p:ph type="pic" sz="quarter" idx="11" hasCustomPrompt="1"/>
          </p:nvPr>
        </p:nvSpPr>
        <p:spPr>
          <a:xfrm>
            <a:off x="90000" y="558000"/>
            <a:ext cx="12150000" cy="536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p:ph type="title" hasCustomPrompt="1"/>
          </p:nvPr>
        </p:nvSpPr>
        <p:spPr>
          <a:xfrm>
            <a:off x="90000" y="1637999"/>
            <a:ext cx="5076000" cy="2094759"/>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p:ph type="body" sz="quarter" idx="16" hasCustomPrompt="1"/>
          </p:nvPr>
        </p:nvSpPr>
        <p:spPr>
          <a:xfrm>
            <a:off x="90000" y="3751200"/>
            <a:ext cx="5076000" cy="946958"/>
          </a:xfrm>
          <a:prstGeom prst="rect">
            <a:avLst/>
          </a:prstGeom>
          <a:solidFill>
            <a:schemeClr val="bg1">
              <a:alpha val="75000"/>
            </a:schemeClr>
          </a:solidFill>
        </p:spPr>
        <p:txBody>
          <a:bodyPr wrap="square" lIns="270000" tIns="72000" rIns="270000" bIns="180000">
            <a:spAutoFit/>
          </a:bodyPr>
          <a:lstStyle>
            <a:lvl1pPr marL="0" indent="0">
              <a:buNone/>
              <a:defRPr sz="225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1102907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Intern">
    <p:spTree>
      <p:nvGrpSpPr>
        <p:cNvPr id="1" name=""/>
        <p:cNvGrpSpPr/>
        <p:nvPr/>
      </p:nvGrpSpPr>
      <p:grpSpPr>
        <a:xfrm>
          <a:off x="0" y="0"/>
          <a:ext cx="0" cy="0"/>
          <a:chOff x="0" y="0"/>
          <a:chExt cx="0" cy="0"/>
        </a:xfrm>
      </p:grpSpPr>
      <p:pic>
        <p:nvPicPr>
          <p:cNvPr id="12" name="Grafik 3" descr="Roter Farbverlauf mit dem Signet der BA." title="Header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90001"/>
            <a:ext cx="12149353" cy="432817"/>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60000" y="182843"/>
            <a:ext cx="9720000" cy="247133"/>
          </a:xfrm>
          <a:prstGeom prst="rect">
            <a:avLst/>
          </a:prstGeom>
        </p:spPr>
        <p:txBody>
          <a:bodyPr lIns="0" tIns="0" rIns="0" bIns="0" anchor="ctr" anchorCtr="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Rechteck 7" descr="Grauer Farbverlauf" title="Hintergrundfläche"/>
          <p:cNvSpPr/>
          <p:nvPr userDrawn="1"/>
        </p:nvSpPr>
        <p:spPr>
          <a:xfrm>
            <a:off x="10716287" y="156880"/>
            <a:ext cx="1328398" cy="299059"/>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151" dirty="0"/>
          </a:p>
        </p:txBody>
      </p:sp>
      <p:sp>
        <p:nvSpPr>
          <p:cNvPr id="9" name="Textfeld 8" descr="Intern" title="Textfeld"/>
          <p:cNvSpPr txBox="1"/>
          <p:nvPr userDrawn="1"/>
        </p:nvSpPr>
        <p:spPr>
          <a:xfrm>
            <a:off x="10781716" y="125591"/>
            <a:ext cx="1250808" cy="361637"/>
          </a:xfrm>
          <a:prstGeom prst="rect">
            <a:avLst/>
          </a:prstGeom>
          <a:noFill/>
        </p:spPr>
        <p:txBody>
          <a:bodyPr wrap="square" rtlCol="0">
            <a:spAutoFit/>
          </a:bodyPr>
          <a:lstStyle/>
          <a:p>
            <a:pPr algn="ctr"/>
            <a:r>
              <a:rPr lang="de-DE" sz="1750" b="1" spc="300" baseline="0" dirty="0">
                <a:solidFill>
                  <a:schemeClr val="tx2"/>
                </a:solidFill>
              </a:rPr>
              <a:t>INTERN</a:t>
            </a:r>
          </a:p>
        </p:txBody>
      </p:sp>
      <p:sp>
        <p:nvSpPr>
          <p:cNvPr id="24" name="Bildplatzhalter 31" descr="Platzhalter für ein Bild." title="Bildplatzhalter"/>
          <p:cNvSpPr>
            <a:spLocks noGrp="1"/>
          </p:cNvSpPr>
          <p:nvPr>
            <p:ph type="pic" sz="quarter" idx="11" hasCustomPrompt="1"/>
          </p:nvPr>
        </p:nvSpPr>
        <p:spPr>
          <a:xfrm>
            <a:off x="90000" y="558000"/>
            <a:ext cx="12150000" cy="536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p:ph type="title" hasCustomPrompt="1"/>
          </p:nvPr>
        </p:nvSpPr>
        <p:spPr>
          <a:xfrm>
            <a:off x="90000" y="1637999"/>
            <a:ext cx="5076000" cy="2094759"/>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p:ph type="body" sz="quarter" idx="16" hasCustomPrompt="1"/>
          </p:nvPr>
        </p:nvSpPr>
        <p:spPr>
          <a:xfrm>
            <a:off x="90000" y="3751200"/>
            <a:ext cx="5076000" cy="946958"/>
          </a:xfrm>
          <a:prstGeom prst="rect">
            <a:avLst/>
          </a:prstGeom>
          <a:solidFill>
            <a:schemeClr val="bg1">
              <a:alpha val="75000"/>
            </a:schemeClr>
          </a:solidFill>
        </p:spPr>
        <p:txBody>
          <a:bodyPr wrap="square" lIns="270000" tIns="72000" rIns="270000" bIns="180000">
            <a:spAutoFit/>
          </a:bodyPr>
          <a:lstStyle>
            <a:lvl1pPr marL="0" indent="0">
              <a:buNone/>
              <a:defRPr sz="225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252079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Vertraulich">
    <p:spTree>
      <p:nvGrpSpPr>
        <p:cNvPr id="1" name=""/>
        <p:cNvGrpSpPr/>
        <p:nvPr/>
      </p:nvGrpSpPr>
      <p:grpSpPr>
        <a:xfrm>
          <a:off x="0" y="0"/>
          <a:ext cx="0" cy="0"/>
          <a:chOff x="0" y="0"/>
          <a:chExt cx="0" cy="0"/>
        </a:xfrm>
      </p:grpSpPr>
      <p:pic>
        <p:nvPicPr>
          <p:cNvPr id="12" name="Grafik 3" descr="Roter Farbverlauf mit dem Signet der BA." title="Header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90001"/>
            <a:ext cx="12149353" cy="432817"/>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60000" y="182843"/>
            <a:ext cx="9180000" cy="247133"/>
          </a:xfrm>
          <a:prstGeom prst="rect">
            <a:avLst/>
          </a:prstGeom>
        </p:spPr>
        <p:txBody>
          <a:bodyPr lIns="0" tIns="0" rIns="0" bIns="0" anchor="ctr" anchorCtr="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Rechteck 7" descr="Grauer Farbverlauf" title="Hintergrundfläche"/>
          <p:cNvSpPr/>
          <p:nvPr userDrawn="1"/>
        </p:nvSpPr>
        <p:spPr>
          <a:xfrm>
            <a:off x="9810001" y="156880"/>
            <a:ext cx="2237934" cy="299059"/>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151" dirty="0"/>
          </a:p>
        </p:txBody>
      </p:sp>
      <p:sp>
        <p:nvSpPr>
          <p:cNvPr id="9" name="Textfeld 8" descr="Intern" title="Textfeld"/>
          <p:cNvSpPr txBox="1"/>
          <p:nvPr userDrawn="1"/>
        </p:nvSpPr>
        <p:spPr>
          <a:xfrm>
            <a:off x="9661585" y="125591"/>
            <a:ext cx="2578413" cy="361637"/>
          </a:xfrm>
          <a:prstGeom prst="rect">
            <a:avLst/>
          </a:prstGeom>
          <a:noFill/>
        </p:spPr>
        <p:txBody>
          <a:bodyPr wrap="square" rtlCol="0">
            <a:spAutoFit/>
          </a:bodyPr>
          <a:lstStyle/>
          <a:p>
            <a:pPr algn="ctr"/>
            <a:r>
              <a:rPr lang="de-DE" sz="1750" b="1" spc="300" baseline="0" dirty="0">
                <a:solidFill>
                  <a:schemeClr val="tx2"/>
                </a:solidFill>
              </a:rPr>
              <a:t>VERTRAULICH</a:t>
            </a:r>
          </a:p>
        </p:txBody>
      </p:sp>
      <p:sp>
        <p:nvSpPr>
          <p:cNvPr id="24" name="Bildplatzhalter 31" descr="Platzhalter für ein Bild." title="Bildplatzhalter"/>
          <p:cNvSpPr>
            <a:spLocks noGrp="1"/>
          </p:cNvSpPr>
          <p:nvPr>
            <p:ph type="pic" sz="quarter" idx="11" hasCustomPrompt="1"/>
          </p:nvPr>
        </p:nvSpPr>
        <p:spPr>
          <a:xfrm>
            <a:off x="90000" y="558000"/>
            <a:ext cx="12150000" cy="536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p:ph type="title" hasCustomPrompt="1"/>
          </p:nvPr>
        </p:nvSpPr>
        <p:spPr>
          <a:xfrm>
            <a:off x="90000" y="1637999"/>
            <a:ext cx="5076000" cy="2094759"/>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p:ph type="body" sz="quarter" idx="16" hasCustomPrompt="1"/>
          </p:nvPr>
        </p:nvSpPr>
        <p:spPr>
          <a:xfrm>
            <a:off x="90000" y="3751200"/>
            <a:ext cx="5076000" cy="946958"/>
          </a:xfrm>
          <a:prstGeom prst="rect">
            <a:avLst/>
          </a:prstGeom>
          <a:solidFill>
            <a:schemeClr val="bg1">
              <a:alpha val="75000"/>
            </a:schemeClr>
          </a:solidFill>
        </p:spPr>
        <p:txBody>
          <a:bodyPr wrap="square" lIns="270000" tIns="72000" rIns="270000" bIns="180000">
            <a:spAutoFit/>
          </a:bodyPr>
          <a:lstStyle>
            <a:lvl1pPr marL="0" indent="0">
              <a:buNone/>
              <a:defRPr sz="225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805213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pic>
        <p:nvPicPr>
          <p:cNvPr id="16" name="Grafik 15" descr="Roter Farbverlauf mit dem Signet der BA." title="Hintergrundgrafik"/>
          <p:cNvPicPr>
            <a:picLocks/>
          </p:cNvPicPr>
          <p:nvPr userDrawn="1"/>
        </p:nvPicPr>
        <p:blipFill rotWithShape="1">
          <a:blip r:embed="rId2" cstate="print">
            <a:extLst>
              <a:ext uri="{28A0092B-C50C-407E-A947-70E740481C1C}">
                <a14:useLocalDpi xmlns:a14="http://schemas.microsoft.com/office/drawing/2010/main" val="0"/>
              </a:ext>
            </a:extLst>
          </a:blip>
          <a:srcRect b="2341"/>
          <a:stretch/>
        </p:blipFill>
        <p:spPr>
          <a:xfrm>
            <a:off x="91211" y="90259"/>
            <a:ext cx="12150000" cy="5857200"/>
          </a:xfrm>
          <a:prstGeom prst="rect">
            <a:avLst/>
          </a:prstGeom>
        </p:spPr>
      </p:pic>
      <p:sp>
        <p:nvSpPr>
          <p:cNvPr id="17" name="Textplatzhalter 5" descr="Platzhalter für Thema/Version/Datum." title="Textplatzhalter"/>
          <p:cNvSpPr>
            <a:spLocks noGrp="1"/>
          </p:cNvSpPr>
          <p:nvPr>
            <p:ph type="body" sz="quarter" idx="14" hasCustomPrompt="1"/>
          </p:nvPr>
        </p:nvSpPr>
        <p:spPr>
          <a:xfrm>
            <a:off x="359999" y="382871"/>
            <a:ext cx="11340000" cy="247133"/>
          </a:xfrm>
          <a:prstGeom prst="rect">
            <a:avLst/>
          </a:prstGeom>
        </p:spPr>
        <p:txBody>
          <a:bodyPr lIns="0" tIns="0" rIns="0" bIns="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cxnSp>
        <p:nvCxnSpPr>
          <p:cNvPr id="18" name="Gerade Verbindung 17" descr="Weiße Linie" title="Linie"/>
          <p:cNvCxnSpPr/>
          <p:nvPr userDrawn="1"/>
        </p:nvCxnSpPr>
        <p:spPr>
          <a:xfrm>
            <a:off x="360000" y="728184"/>
            <a:ext cx="1188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el 6" descr="Platzhalter für den Folientitel." title="Titelplatzhalter"/>
          <p:cNvSpPr>
            <a:spLocks noGrp="1"/>
          </p:cNvSpPr>
          <p:nvPr>
            <p:ph type="title" hasCustomPrompt="1"/>
          </p:nvPr>
        </p:nvSpPr>
        <p:spPr>
          <a:xfrm>
            <a:off x="359999" y="1276114"/>
            <a:ext cx="11340000" cy="1147909"/>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bg1"/>
                </a:solidFill>
              </a:defRPr>
            </a:lvl1pPr>
          </a:lstStyle>
          <a:p>
            <a:r>
              <a:rPr lang="de-DE" dirty="0"/>
              <a:t>Hier steht der Titel Ihrer Präsentation. </a:t>
            </a:r>
            <a:br>
              <a:rPr lang="de-DE" dirty="0"/>
            </a:br>
            <a:r>
              <a:rPr lang="de-DE" dirty="0"/>
              <a:t>In zwei Zeilen</a:t>
            </a:r>
          </a:p>
        </p:txBody>
      </p:sp>
      <p:sp>
        <p:nvSpPr>
          <p:cNvPr id="20" name="Textplatzhalter 5" descr="Platzhalter für eine Subheadline." title="Textplatzhalter"/>
          <p:cNvSpPr>
            <a:spLocks noGrp="1"/>
          </p:cNvSpPr>
          <p:nvPr>
            <p:ph type="body" sz="quarter" idx="15" hasCustomPrompt="1"/>
          </p:nvPr>
        </p:nvSpPr>
        <p:spPr>
          <a:xfrm>
            <a:off x="359999" y="2556000"/>
            <a:ext cx="11340000" cy="630000"/>
          </a:xfrm>
          <a:prstGeom prst="rect">
            <a:avLst/>
          </a:prstGeom>
        </p:spPr>
        <p:txBody>
          <a:bodyPr lIns="0" tIns="0" rIns="0" bIns="0">
            <a:noAutofit/>
          </a:bodyPr>
          <a:lstStyle>
            <a:lvl1pPr marL="0" indent="0">
              <a:spcBef>
                <a:spcPts val="0"/>
              </a:spcBef>
              <a:spcAft>
                <a:spcPts val="0"/>
              </a:spcAft>
              <a:buNone/>
              <a:defRPr sz="1875"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8"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628548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 Schmaler Header">
    <p:spTree>
      <p:nvGrpSpPr>
        <p:cNvPr id="1" name=""/>
        <p:cNvGrpSpPr/>
        <p:nvPr/>
      </p:nvGrpSpPr>
      <p:grpSpPr>
        <a:xfrm>
          <a:off x="0" y="0"/>
          <a:ext cx="0" cy="0"/>
          <a:chOff x="0" y="0"/>
          <a:chExt cx="0" cy="0"/>
        </a:xfrm>
      </p:grpSpPr>
      <p:pic>
        <p:nvPicPr>
          <p:cNvPr id="12" name="Grafik 3" descr="Roter Farbverlauf mit dem Signet der BA." title="Header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89999"/>
            <a:ext cx="12149353" cy="432817"/>
          </a:xfrm>
          <a:prstGeom prst="rect">
            <a:avLst/>
          </a:prstGeom>
        </p:spPr>
      </p:pic>
      <p:sp>
        <p:nvSpPr>
          <p:cNvPr id="10" name="Textplatzhalter 5" descr="Platzhalter für Thema/Version/Datum." title="Platzhalter Textfeld"/>
          <p:cNvSpPr>
            <a:spLocks noGrp="1"/>
          </p:cNvSpPr>
          <p:nvPr>
            <p:ph type="body" sz="quarter" idx="14" hasCustomPrompt="1"/>
          </p:nvPr>
        </p:nvSpPr>
        <p:spPr>
          <a:xfrm>
            <a:off x="360000" y="182843"/>
            <a:ext cx="9720000" cy="247133"/>
          </a:xfrm>
          <a:prstGeom prst="rect">
            <a:avLst/>
          </a:prstGeom>
        </p:spPr>
        <p:txBody>
          <a:bodyPr lIns="0" tIns="0" rIns="0" bIns="0" anchor="ctr" anchorCtr="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Titel 6" descr="Platzhalter für den Folientitel." title="Titelplatzhalter"/>
          <p:cNvSpPr>
            <a:spLocks noGrp="1"/>
          </p:cNvSpPr>
          <p:nvPr>
            <p:ph type="title" hasCustomPrompt="1"/>
          </p:nvPr>
        </p:nvSpPr>
        <p:spPr>
          <a:xfrm>
            <a:off x="359999" y="1278000"/>
            <a:ext cx="11340000" cy="1146568"/>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tx1"/>
                </a:solidFill>
              </a:defRPr>
            </a:lvl1pPr>
          </a:lstStyle>
          <a:p>
            <a:r>
              <a:rPr lang="de-DE" dirty="0"/>
              <a:t>Hier steht der Titel Ihrer Präsentation. </a:t>
            </a:r>
            <a:br>
              <a:rPr lang="de-DE" dirty="0"/>
            </a:br>
            <a:r>
              <a:rPr lang="de-DE" dirty="0"/>
              <a:t>In zwei Zeilen</a:t>
            </a:r>
          </a:p>
        </p:txBody>
      </p:sp>
      <p:sp>
        <p:nvSpPr>
          <p:cNvPr id="9" name="Textplatzhalter 5" descr="Platzhalter für eine Subheadline." title="Textplatzhalter"/>
          <p:cNvSpPr>
            <a:spLocks noGrp="1"/>
          </p:cNvSpPr>
          <p:nvPr>
            <p:ph type="body" sz="quarter" idx="15" hasCustomPrompt="1"/>
          </p:nvPr>
        </p:nvSpPr>
        <p:spPr>
          <a:xfrm>
            <a:off x="359999" y="2556000"/>
            <a:ext cx="11340000" cy="630000"/>
          </a:xfrm>
          <a:prstGeom prst="rect">
            <a:avLst/>
          </a:prstGeom>
        </p:spPr>
        <p:txBody>
          <a:bodyPr lIns="0" tIns="0" rIns="0" bIns="0">
            <a:noAutofit/>
          </a:bodyPr>
          <a:lstStyle>
            <a:lvl1pPr marL="0" indent="0">
              <a:spcBef>
                <a:spcPts val="0"/>
              </a:spcBef>
              <a:spcAft>
                <a:spcPts val="0"/>
              </a:spcAft>
              <a:buNone/>
              <a:defRPr sz="1875"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7"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2734271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altsfolie 1-Spaltig">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3" name="Textplatzhalter 2" descr="Platzhalter für Text, Tabelle, Bild, Video, Diagramm, Grafik." title="Multi-Platzhalter"/>
          <p:cNvSpPr>
            <a:spLocks noGrp="1"/>
          </p:cNvSpPr>
          <p:nvPr>
            <p:ph idx="1" hasCustomPrompt="1"/>
          </p:nvPr>
        </p:nvSpPr>
        <p:spPr>
          <a:xfrm>
            <a:off x="590399" y="1404000"/>
            <a:ext cx="11217600" cy="4860000"/>
          </a:xfrm>
          <a:prstGeom prst="rect">
            <a:avLst/>
          </a:prstGeom>
        </p:spPr>
        <p:txBody>
          <a:bodyPr vert="horz" lIns="91440" tIns="45720" rIns="91440" bIns="45720" rtlCol="0">
            <a:noAutofit/>
          </a:bodyPr>
          <a:lstStyle>
            <a:lvl1pPr>
              <a:defRPr baseline="0"/>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descr="Platzhalter für das Thema und das Datum der Präsentation." title="Thema-/Datumsplatzhalter in der Fußzeile"/>
          <p:cNvSpPr>
            <a:spLocks noGrp="1"/>
          </p:cNvSpPr>
          <p:nvPr>
            <p:ph type="ftr" sz="quarter" idx="10"/>
          </p:nvPr>
        </p:nvSpPr>
        <p:spPr/>
        <p:txBody>
          <a:bodyPr/>
          <a:lstStyle/>
          <a:p>
            <a:r>
              <a:rPr lang="de-DE">
                <a:solidFill>
                  <a:srgbClr val="000000"/>
                </a:solidFill>
              </a:rPr>
              <a:t>Wege nach dem Abitur,- Berufsberaterin Franziska Ploß - 2024 © Bundesagentur für Arbeit</a:t>
            </a:r>
            <a:endParaRPr lang="de-DE" dirty="0">
              <a:solidFill>
                <a:srgbClr val="000000"/>
              </a:solidFill>
            </a:endParaRPr>
          </a:p>
        </p:txBody>
      </p:sp>
      <p:sp>
        <p:nvSpPr>
          <p:cNvPr id="5" name="Foliennummernplatzhalter 4" descr="Seitenzahl der Folie." title="Seitenzahlplatzhalter"/>
          <p:cNvSpPr>
            <a:spLocks noGrp="1"/>
          </p:cNvSpPr>
          <p:nvPr>
            <p:ph type="sldNum" sz="quarter" idx="11"/>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1290385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sfolie 2-Spaltig">
    <p:spTree>
      <p:nvGrpSpPr>
        <p:cNvPr id="1" name=""/>
        <p:cNvGrpSpPr/>
        <p:nvPr/>
      </p:nvGrpSpPr>
      <p:grpSpPr>
        <a:xfrm>
          <a:off x="0" y="0"/>
          <a:ext cx="0" cy="0"/>
          <a:chOff x="0" y="0"/>
          <a:chExt cx="0" cy="0"/>
        </a:xfrm>
      </p:grpSpPr>
      <p:sp>
        <p:nvSpPr>
          <p:cNvPr id="7" name="Titel 1" descr="Platzhalter für den Titel der Folie." title="Titelplatzhalter"/>
          <p:cNvSpPr>
            <a:spLocks noGrp="1"/>
          </p:cNvSpPr>
          <p:nvPr>
            <p:ph type="title" hasCustomPrompt="1"/>
          </p:nvPr>
        </p:nvSpPr>
        <p:spPr>
          <a:xfrm>
            <a:off x="590400" y="153443"/>
            <a:ext cx="11217600" cy="1018093"/>
          </a:xfrm>
        </p:spPr>
        <p:txBody>
          <a:bodyPr/>
          <a:lstStyle>
            <a:lvl1pPr>
              <a:defRPr baseline="0"/>
            </a:lvl1pPr>
          </a:lstStyle>
          <a:p>
            <a:r>
              <a:rPr lang="de-DE" dirty="0"/>
              <a:t>Hier steht Ihre Botschaft</a:t>
            </a:r>
          </a:p>
        </p:txBody>
      </p:sp>
      <p:sp>
        <p:nvSpPr>
          <p:cNvPr id="4" name="Inhaltsplatzhalter 2" descr="Platzhalter für Text, Tabelle, Bild, Video, Diagramm, Grafik." title="Multi-Platzhalter"/>
          <p:cNvSpPr>
            <a:spLocks noGrp="1"/>
          </p:cNvSpPr>
          <p:nvPr>
            <p:ph idx="1" hasCustomPrompt="1"/>
          </p:nvPr>
        </p:nvSpPr>
        <p:spPr>
          <a:xfrm>
            <a:off x="590399" y="1404000"/>
            <a:ext cx="5508000" cy="48600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2" descr="Platzhalter für Text, Tabelle, Bild, Video, Diagramm, Grafik." title="Multi-Platzhalter"/>
          <p:cNvSpPr>
            <a:spLocks noGrp="1"/>
          </p:cNvSpPr>
          <p:nvPr>
            <p:ph idx="12" hasCustomPrompt="1"/>
          </p:nvPr>
        </p:nvSpPr>
        <p:spPr>
          <a:xfrm>
            <a:off x="6300000" y="1404000"/>
            <a:ext cx="5508000" cy="48600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Fußzeilenplatzhalter 2" descr="Platzhalter für das Thema und das Datum der Präsentation." title="Thema-/Datumsplatzhalter in der Fußzeile"/>
          <p:cNvSpPr>
            <a:spLocks noGrp="1"/>
          </p:cNvSpPr>
          <p:nvPr>
            <p:ph type="ftr" sz="quarter" idx="13"/>
          </p:nvPr>
        </p:nvSpPr>
        <p:spPr/>
        <p:txBody>
          <a:bodyPr/>
          <a:lstStyle/>
          <a:p>
            <a:r>
              <a:rPr lang="de-DE">
                <a:solidFill>
                  <a:srgbClr val="000000"/>
                </a:solidFill>
              </a:rPr>
              <a:t>Wege nach dem Abitur,- Berufsberaterin Franziska Ploß - 2024 © Bundesagentur für Arbeit</a:t>
            </a:r>
            <a:endParaRPr lang="de-DE" dirty="0">
              <a:solidFill>
                <a:srgbClr val="000000"/>
              </a:solidFill>
            </a:endParaRPr>
          </a:p>
        </p:txBody>
      </p:sp>
      <p:sp>
        <p:nvSpPr>
          <p:cNvPr id="6" name="Foliennummernplatzhalter 5"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1318200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Spaltig Bild Rechts">
    <p:spTree>
      <p:nvGrpSpPr>
        <p:cNvPr id="1" name=""/>
        <p:cNvGrpSpPr/>
        <p:nvPr/>
      </p:nvGrpSpPr>
      <p:grpSpPr>
        <a:xfrm>
          <a:off x="0" y="0"/>
          <a:ext cx="0" cy="0"/>
          <a:chOff x="0" y="0"/>
          <a:chExt cx="0" cy="0"/>
        </a:xfrm>
      </p:grpSpPr>
      <p:sp>
        <p:nvSpPr>
          <p:cNvPr id="7" name="Titel 1" descr="Platzhalter für den Titel der Folie." title="Titelplatzhalter"/>
          <p:cNvSpPr>
            <a:spLocks noGrp="1"/>
          </p:cNvSpPr>
          <p:nvPr>
            <p:ph type="title" hasCustomPrompt="1"/>
          </p:nvPr>
        </p:nvSpPr>
        <p:spPr>
          <a:xfrm>
            <a:off x="590400" y="153443"/>
            <a:ext cx="11217600" cy="1018093"/>
          </a:xfrm>
        </p:spPr>
        <p:txBody>
          <a:bodyPr/>
          <a:lstStyle>
            <a:lvl1pPr>
              <a:defRPr baseline="0"/>
            </a:lvl1pPr>
          </a:lstStyle>
          <a:p>
            <a:r>
              <a:rPr lang="de-DE" dirty="0"/>
              <a:t>Hier steht Ihre Botschaft</a:t>
            </a:r>
          </a:p>
        </p:txBody>
      </p:sp>
      <p:sp>
        <p:nvSpPr>
          <p:cNvPr id="4" name="Inhaltsplatzhalter 2" descr="Platzhalter für Text, Tabelle, Bild, Video, Diagramm, Grafik." title="Multiplatzhalter"/>
          <p:cNvSpPr>
            <a:spLocks noGrp="1"/>
          </p:cNvSpPr>
          <p:nvPr>
            <p:ph idx="1" hasCustomPrompt="1"/>
          </p:nvPr>
        </p:nvSpPr>
        <p:spPr>
          <a:xfrm>
            <a:off x="590400" y="1404000"/>
            <a:ext cx="5508000" cy="48600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4" descr="Platzhalter für ein Bild." title="Bildplatzhalter"/>
          <p:cNvSpPr>
            <a:spLocks noGrp="1"/>
          </p:cNvSpPr>
          <p:nvPr>
            <p:ph type="pic" sz="quarter" idx="12" hasCustomPrompt="1"/>
          </p:nvPr>
        </p:nvSpPr>
        <p:spPr>
          <a:xfrm>
            <a:off x="6300000" y="1404000"/>
            <a:ext cx="5508000" cy="4856400"/>
          </a:xfrm>
        </p:spPr>
        <p:txBody>
          <a:bodyPr>
            <a:normAutofit/>
          </a:bodyPr>
          <a:lstStyle>
            <a:lvl1pPr marL="0" indent="0">
              <a:buNone/>
              <a:defRPr sz="1200" baseline="0"/>
            </a:lvl1pPr>
          </a:lstStyle>
          <a:p>
            <a:r>
              <a:rPr lang="de-DE" dirty="0"/>
              <a:t>Bild einfügen</a:t>
            </a:r>
          </a:p>
        </p:txBody>
      </p:sp>
      <p:sp>
        <p:nvSpPr>
          <p:cNvPr id="3" name="Fußzeilenplatzhalter 2" descr="Platzhalter für das Thema und das Datum der Präsentation." title="Thema-/Datumsplatzhalter in der Fußzeile"/>
          <p:cNvSpPr>
            <a:spLocks noGrp="1"/>
          </p:cNvSpPr>
          <p:nvPr>
            <p:ph type="ftr" sz="quarter" idx="13"/>
          </p:nvPr>
        </p:nvSpPr>
        <p:spPr/>
        <p:txBody>
          <a:bodyPr/>
          <a:lstStyle/>
          <a:p>
            <a:r>
              <a:rPr lang="de-DE">
                <a:solidFill>
                  <a:srgbClr val="000000"/>
                </a:solidFill>
              </a:rPr>
              <a:t>Wege nach dem Abitur,- Berufsberaterin Franziska Ploß - 2024 © Bundesagentur für Arbeit</a:t>
            </a:r>
            <a:endParaRPr lang="de-DE" dirty="0">
              <a:solidFill>
                <a:srgbClr val="000000"/>
              </a:solidFill>
            </a:endParaRPr>
          </a:p>
        </p:txBody>
      </p:sp>
      <p:sp>
        <p:nvSpPr>
          <p:cNvPr id="5" name="Foliennummernplatzhalter 4"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1672644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10" name="Titel 1" descr="Platzhalter für den Titel der Folie." title="Titelplatzhalter"/>
          <p:cNvSpPr>
            <a:spLocks noGrp="1"/>
          </p:cNvSpPr>
          <p:nvPr>
            <p:ph type="title" hasCustomPrompt="1"/>
          </p:nvPr>
        </p:nvSpPr>
        <p:spPr>
          <a:xfrm>
            <a:off x="590400" y="153443"/>
            <a:ext cx="11217600" cy="1018093"/>
          </a:xfrm>
        </p:spPr>
        <p:txBody>
          <a:bodyPr/>
          <a:lstStyle>
            <a:lvl1pPr>
              <a:defRPr baseline="0"/>
            </a:lvl1pPr>
          </a:lstStyle>
          <a:p>
            <a:r>
              <a:rPr lang="de-DE" dirty="0"/>
              <a:t>Hier steht Ihre Botschaft</a:t>
            </a:r>
          </a:p>
        </p:txBody>
      </p:sp>
      <p:sp>
        <p:nvSpPr>
          <p:cNvPr id="5" name="Bildplatzhalter 4" descr="Platzhalter für ein Bild." title="Bildplatzhalter"/>
          <p:cNvSpPr>
            <a:spLocks noGrp="1"/>
          </p:cNvSpPr>
          <p:nvPr>
            <p:ph type="pic" sz="quarter" idx="12" hasCustomPrompt="1"/>
          </p:nvPr>
        </p:nvSpPr>
        <p:spPr>
          <a:xfrm>
            <a:off x="414000" y="1252800"/>
            <a:ext cx="11825625" cy="5292000"/>
          </a:xfrm>
          <a:prstGeom prst="rect">
            <a:avLst/>
          </a:prstGeom>
        </p:spPr>
        <p:txBody>
          <a:bodyPr>
            <a:normAutofit/>
          </a:bodyPr>
          <a:lstStyle>
            <a:lvl1pPr marL="0" indent="0">
              <a:buNone/>
              <a:defRPr sz="1200" baseline="0"/>
            </a:lvl1pPr>
          </a:lstStyle>
          <a:p>
            <a:r>
              <a:rPr lang="de-DE" dirty="0"/>
              <a:t>Bild einfügen</a:t>
            </a:r>
          </a:p>
        </p:txBody>
      </p:sp>
      <p:sp>
        <p:nvSpPr>
          <p:cNvPr id="6" name="Fußzeilenplatzhalter 5" descr="Platzhalter für das Thema und das Datum der Präsentation." title="Thema-/Datumsplatzhalter in der Fußzeile"/>
          <p:cNvSpPr>
            <a:spLocks noGrp="1"/>
          </p:cNvSpPr>
          <p:nvPr>
            <p:ph type="ftr" sz="quarter" idx="13"/>
          </p:nvPr>
        </p:nvSpPr>
        <p:spPr/>
        <p:txBody>
          <a:bodyPr/>
          <a:lstStyle/>
          <a:p>
            <a:r>
              <a:rPr lang="de-DE">
                <a:solidFill>
                  <a:srgbClr val="000000"/>
                </a:solidFill>
              </a:rPr>
              <a:t>Wege nach dem Abitur,- Berufsberaterin Franziska Ploß - 2024 © Bundesagentur für Arbeit</a:t>
            </a:r>
            <a:endParaRPr lang="de-DE" dirty="0">
              <a:solidFill>
                <a:srgbClr val="000000"/>
              </a:solidFill>
            </a:endParaRPr>
          </a:p>
        </p:txBody>
      </p:sp>
      <p:sp>
        <p:nvSpPr>
          <p:cNvPr id="7" name="Foliennummernplatzhalter 6"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3194107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rennfolie mit Bild">
    <p:spTree>
      <p:nvGrpSpPr>
        <p:cNvPr id="1" name=""/>
        <p:cNvGrpSpPr/>
        <p:nvPr/>
      </p:nvGrpSpPr>
      <p:grpSpPr>
        <a:xfrm>
          <a:off x="0" y="0"/>
          <a:ext cx="0" cy="0"/>
          <a:chOff x="0" y="0"/>
          <a:chExt cx="0" cy="0"/>
        </a:xfrm>
      </p:grpSpPr>
      <p:pic>
        <p:nvPicPr>
          <p:cNvPr id="10" name="Grafik 9" descr="Roter Farbverlauf." title="Hintergrund"/>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5215695"/>
            <a:ext cx="12150000" cy="1669293"/>
          </a:xfrm>
          <a:prstGeom prst="rect">
            <a:avLst/>
          </a:prstGeom>
        </p:spPr>
      </p:pic>
      <p:sp>
        <p:nvSpPr>
          <p:cNvPr id="15" name="Titel 13" descr="Platzhalter für den Titel der Folie." title="Titelplatzhalter"/>
          <p:cNvSpPr>
            <a:spLocks noGrp="1"/>
          </p:cNvSpPr>
          <p:nvPr>
            <p:ph type="title" hasCustomPrompt="1"/>
          </p:nvPr>
        </p:nvSpPr>
        <p:spPr>
          <a:xfrm>
            <a:off x="590400" y="5365791"/>
            <a:ext cx="11015663" cy="860624"/>
          </a:xfrm>
        </p:spPr>
        <p:txBody>
          <a:bodyPr/>
          <a:lstStyle>
            <a:lvl1pPr>
              <a:defRPr>
                <a:solidFill>
                  <a:schemeClr val="bg1"/>
                </a:solidFill>
              </a:defRPr>
            </a:lvl1pPr>
          </a:lstStyle>
          <a:p>
            <a:r>
              <a:rPr lang="de-DE" dirty="0"/>
              <a:t>Hier steht Ihre Kapitelheadline</a:t>
            </a:r>
            <a:br>
              <a:rPr lang="de-DE" dirty="0"/>
            </a:br>
            <a:r>
              <a:rPr lang="de-DE" dirty="0"/>
              <a:t>mit bis zu zwei </a:t>
            </a:r>
            <a:r>
              <a:rPr lang="de-DE" noProof="0" dirty="0"/>
              <a:t>Zeilen</a:t>
            </a:r>
            <a:endParaRPr lang="de-DE" dirty="0"/>
          </a:p>
        </p:txBody>
      </p:sp>
      <p:sp>
        <p:nvSpPr>
          <p:cNvPr id="12" name="Textplatzhalter 5" descr="Platzhalter für die Subheadline." title="Subheadlineplatzhalter"/>
          <p:cNvSpPr>
            <a:spLocks noGrp="1"/>
          </p:cNvSpPr>
          <p:nvPr>
            <p:ph type="body" sz="quarter" idx="18" hasCustomPrompt="1"/>
          </p:nvPr>
        </p:nvSpPr>
        <p:spPr>
          <a:xfrm>
            <a:off x="590400" y="6363948"/>
            <a:ext cx="11016294" cy="289165"/>
          </a:xfrm>
          <a:prstGeom prst="rect">
            <a:avLst/>
          </a:prstGeom>
        </p:spPr>
        <p:txBody>
          <a:bodyPr lIns="90000" tIns="0" rIns="0" bIns="0">
            <a:noAutofit/>
          </a:bodyPr>
          <a:lstStyle>
            <a:lvl1pPr marL="0" indent="0">
              <a:spcBef>
                <a:spcPts val="0"/>
              </a:spcBef>
              <a:spcAft>
                <a:spcPts val="0"/>
              </a:spcAft>
              <a:buNone/>
              <a:defRPr sz="1875"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a:t>
            </a:r>
          </a:p>
        </p:txBody>
      </p:sp>
      <p:sp>
        <p:nvSpPr>
          <p:cNvPr id="13" name="Bildplatzhalter 16" descr="Platzhalter für ein Bild." title="Bildplatzhalter"/>
          <p:cNvSpPr>
            <a:spLocks noGrp="1"/>
          </p:cNvSpPr>
          <p:nvPr>
            <p:ph type="pic" sz="quarter" idx="19" hasCustomPrompt="1"/>
          </p:nvPr>
        </p:nvSpPr>
        <p:spPr>
          <a:xfrm>
            <a:off x="89999" y="90354"/>
            <a:ext cx="12150000" cy="5125341"/>
          </a:xfrm>
          <a:prstGeom prst="snipRoundRect">
            <a:avLst>
              <a:gd name="adj1" fmla="val 4940"/>
              <a:gd name="adj2" fmla="val 0"/>
            </a:avLst>
          </a:prstGeom>
        </p:spPr>
        <p:txBody>
          <a:bodyPr>
            <a:normAutofit/>
          </a:bodyPr>
          <a:lstStyle>
            <a:lvl1pPr marL="0" indent="0">
              <a:buNone/>
              <a:defRPr sz="1200"/>
            </a:lvl1pPr>
          </a:lstStyle>
          <a:p>
            <a:r>
              <a:rPr lang="en-US" dirty="0" err="1"/>
              <a:t>Bild</a:t>
            </a:r>
            <a:r>
              <a:rPr lang="en-US" dirty="0"/>
              <a:t> </a:t>
            </a:r>
            <a:r>
              <a:rPr lang="en-US" dirty="0" err="1"/>
              <a:t>einfügen</a:t>
            </a:r>
            <a:endParaRPr lang="de-DE" dirty="0"/>
          </a:p>
        </p:txBody>
      </p:sp>
    </p:spTree>
    <p:extLst>
      <p:ext uri="{BB962C8B-B14F-4D97-AF65-F5344CB8AC3E}">
        <p14:creationId xmlns:p14="http://schemas.microsoft.com/office/powerpoint/2010/main" val="353722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Vertraulich">
    <p:spTree>
      <p:nvGrpSpPr>
        <p:cNvPr id="1" name=""/>
        <p:cNvGrpSpPr/>
        <p:nvPr/>
      </p:nvGrpSpPr>
      <p:grpSpPr>
        <a:xfrm>
          <a:off x="0" y="0"/>
          <a:ext cx="0" cy="0"/>
          <a:chOff x="0" y="0"/>
          <a:chExt cx="0" cy="0"/>
        </a:xfrm>
      </p:grpSpPr>
      <p:pic>
        <p:nvPicPr>
          <p:cNvPr id="12"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000"/>
            <a:ext cx="12149999" cy="338347"/>
          </a:xfrm>
          <a:prstGeom prst="rect">
            <a:avLst/>
          </a:prstGeom>
        </p:spPr>
      </p:pic>
      <p:sp>
        <p:nvSpPr>
          <p:cNvPr id="15" name="Textplatzhalter 5" descr="Platzhalter für Thema/Version/Datum." title="Platzhalter Textfeld"/>
          <p:cNvSpPr>
            <a:spLocks noGrp="1"/>
          </p:cNvSpPr>
          <p:nvPr>
            <p:ph type="body" sz="quarter" idx="14" hasCustomPrompt="1"/>
          </p:nvPr>
        </p:nvSpPr>
        <p:spPr>
          <a:xfrm>
            <a:off x="359999" y="136603"/>
            <a:ext cx="9252000" cy="247133"/>
          </a:xfrm>
          <a:prstGeom prst="rect">
            <a:avLst/>
          </a:prstGeom>
        </p:spPr>
        <p:txBody>
          <a:bodyPr lIns="0" tIns="0" rIns="0" bIns="0" anchor="ctr" anchorCtr="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13" name="Rechteck 12" descr="Grauer Farbverlauf" title="Hintergrundfläche"/>
          <p:cNvSpPr/>
          <p:nvPr userDrawn="1"/>
        </p:nvSpPr>
        <p:spPr>
          <a:xfrm>
            <a:off x="10178087" y="146973"/>
            <a:ext cx="1918800" cy="230412"/>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151" dirty="0"/>
          </a:p>
        </p:txBody>
      </p:sp>
      <p:sp>
        <p:nvSpPr>
          <p:cNvPr id="14" name="Textfeld 13" descr="Vertraulich" title="Textfeld"/>
          <p:cNvSpPr txBox="1"/>
          <p:nvPr userDrawn="1"/>
        </p:nvSpPr>
        <p:spPr>
          <a:xfrm>
            <a:off x="10116000" y="107685"/>
            <a:ext cx="2048400" cy="308988"/>
          </a:xfrm>
          <a:prstGeom prst="rect">
            <a:avLst/>
          </a:prstGeom>
          <a:noFill/>
        </p:spPr>
        <p:txBody>
          <a:bodyPr wrap="square" rtlCol="0">
            <a:spAutoFit/>
          </a:bodyPr>
          <a:lstStyle/>
          <a:p>
            <a:pPr algn="ctr"/>
            <a:r>
              <a:rPr lang="de-DE" sz="1400" b="1" spc="300" baseline="0" dirty="0">
                <a:solidFill>
                  <a:schemeClr val="tx2"/>
                </a:solidFill>
              </a:rPr>
              <a:t>VERTRAULICH</a:t>
            </a:r>
          </a:p>
        </p:txBody>
      </p:sp>
      <p:sp>
        <p:nvSpPr>
          <p:cNvPr id="24" name="Bildplatzhalter 31" descr="Platzhalter für ein Bild." title="Bildplatzhalter"/>
          <p:cNvSpPr>
            <a:spLocks noGrp="1"/>
          </p:cNvSpPr>
          <p:nvPr userDrawn="1">
            <p:ph type="pic" sz="quarter" idx="11" hasCustomPrompt="1"/>
          </p:nvPr>
        </p:nvSpPr>
        <p:spPr>
          <a:xfrm>
            <a:off x="90000" y="457200"/>
            <a:ext cx="12150000" cy="563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userDrawn="1">
            <p:ph type="title" hasCustomPrompt="1"/>
          </p:nvPr>
        </p:nvSpPr>
        <p:spPr>
          <a:xfrm>
            <a:off x="90000" y="1983600"/>
            <a:ext cx="4140000" cy="1748510"/>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userDrawn="1">
            <p:ph type="body" sz="quarter" idx="16" hasCustomPrompt="1"/>
          </p:nvPr>
        </p:nvSpPr>
        <p:spPr>
          <a:xfrm>
            <a:off x="90000" y="3733200"/>
            <a:ext cx="4140000" cy="808459"/>
          </a:xfrm>
          <a:prstGeom prst="rect">
            <a:avLst/>
          </a:prstGeom>
          <a:solidFill>
            <a:schemeClr val="bg1">
              <a:alpha val="75000"/>
            </a:schemeClr>
          </a:solidFill>
        </p:spPr>
        <p:txBody>
          <a:bodyPr wrap="square" lIns="270000" tIns="72000" rIns="270000" bIns="180000">
            <a:spAutoFit/>
          </a:bodyPr>
          <a:lstStyle>
            <a:lvl1pPr marL="0" indent="0">
              <a:buNone/>
              <a:defRPr sz="180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p:cNvSpPr>
          <p:nvPr userDrawn="1">
            <p:ph type="pic" sz="quarter" idx="18" hasCustomPrompt="1"/>
          </p:nvPr>
        </p:nvSpPr>
        <p:spPr>
          <a:xfrm>
            <a:off x="90000" y="6206135"/>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1534562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p:spTree>
      <p:nvGrpSpPr>
        <p:cNvPr id="1" name=""/>
        <p:cNvGrpSpPr/>
        <p:nvPr/>
      </p:nvGrpSpPr>
      <p:grpSpPr>
        <a:xfrm>
          <a:off x="0" y="0"/>
          <a:ext cx="0" cy="0"/>
          <a:chOff x="0" y="0"/>
          <a:chExt cx="0" cy="0"/>
        </a:xfrm>
      </p:grpSpPr>
      <p:pic>
        <p:nvPicPr>
          <p:cNvPr id="6" name="Grafik 5" descr="Roter Farbverlauf mit dem Signet der BA." title="Hintergrund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975"/>
            <a:ext cx="12150000" cy="6800112"/>
          </a:xfrm>
          <a:prstGeom prst="rect">
            <a:avLst/>
          </a:prstGeom>
        </p:spPr>
      </p:pic>
      <p:sp>
        <p:nvSpPr>
          <p:cNvPr id="7" name="Titel 6" descr="Platzhalter für den Titel der Folie." title="Titelplatzhalter"/>
          <p:cNvSpPr>
            <a:spLocks noGrp="1"/>
          </p:cNvSpPr>
          <p:nvPr>
            <p:ph type="title" hasCustomPrompt="1"/>
          </p:nvPr>
        </p:nvSpPr>
        <p:spPr>
          <a:xfrm>
            <a:off x="665999" y="2547133"/>
            <a:ext cx="10800000" cy="1101587"/>
          </a:xfrm>
        </p:spPr>
        <p:txBody>
          <a:bodyPr lIns="0" tIns="0" rIns="0" bIns="0" anchor="t" anchorCtr="0">
            <a:noAutofit/>
          </a:bodyPr>
          <a:lstStyle>
            <a:lvl1pPr>
              <a:defRPr sz="3750" baseline="0">
                <a:solidFill>
                  <a:schemeClr val="bg1"/>
                </a:solidFill>
              </a:defRPr>
            </a:lvl1pPr>
          </a:lstStyle>
          <a:p>
            <a:r>
              <a:rPr lang="de-DE" dirty="0"/>
              <a:t>Hier steht Ihre Kapitelheadline mit bis zu zwei Zeilen.</a:t>
            </a:r>
          </a:p>
        </p:txBody>
      </p:sp>
      <p:sp>
        <p:nvSpPr>
          <p:cNvPr id="8" name="Textplatzhalter 5" descr="Platzhalter für die Subheadline." title="Subheadlineplatzhalter"/>
          <p:cNvSpPr>
            <a:spLocks noGrp="1"/>
          </p:cNvSpPr>
          <p:nvPr>
            <p:ph type="body" sz="quarter" idx="15" hasCustomPrompt="1"/>
          </p:nvPr>
        </p:nvSpPr>
        <p:spPr>
          <a:xfrm>
            <a:off x="666000" y="3769937"/>
            <a:ext cx="10800000" cy="539868"/>
          </a:xfrm>
          <a:prstGeom prst="rect">
            <a:avLst/>
          </a:prstGeom>
        </p:spPr>
        <p:txBody>
          <a:bodyPr lIns="0" tIns="0" rIns="0" bIns="0">
            <a:noAutofit/>
          </a:bodyPr>
          <a:lstStyle>
            <a:lvl1pPr marL="0" indent="0">
              <a:spcBef>
                <a:spcPts val="0"/>
              </a:spcBef>
              <a:spcAft>
                <a:spcPts val="0"/>
              </a:spcAft>
              <a:buNone/>
              <a:defRPr sz="1875"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445710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 Schmaler Header">
    <p:spTree>
      <p:nvGrpSpPr>
        <p:cNvPr id="1" name=""/>
        <p:cNvGrpSpPr/>
        <p:nvPr/>
      </p:nvGrpSpPr>
      <p:grpSpPr>
        <a:xfrm>
          <a:off x="0" y="0"/>
          <a:ext cx="0" cy="0"/>
          <a:chOff x="0" y="0"/>
          <a:chExt cx="0" cy="0"/>
        </a:xfrm>
      </p:grpSpPr>
      <p:pic>
        <p:nvPicPr>
          <p:cNvPr id="5"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828"/>
            <a:ext cx="12149999" cy="338347"/>
          </a:xfrm>
          <a:prstGeom prst="rect">
            <a:avLst/>
          </a:prstGeom>
        </p:spPr>
      </p:pic>
      <p:sp>
        <p:nvSpPr>
          <p:cNvPr id="7" name="Titel 6" descr="Platzhalter für den Titel der Folie." title="Titelplatzhalter"/>
          <p:cNvSpPr>
            <a:spLocks noGrp="1"/>
          </p:cNvSpPr>
          <p:nvPr>
            <p:ph type="title" hasCustomPrompt="1"/>
          </p:nvPr>
        </p:nvSpPr>
        <p:spPr>
          <a:xfrm>
            <a:off x="665999" y="2530800"/>
            <a:ext cx="10800000" cy="1073534"/>
          </a:xfrm>
        </p:spPr>
        <p:txBody>
          <a:bodyPr lIns="0" tIns="0" rIns="0" bIns="0" anchor="t" anchorCtr="0">
            <a:noAutofit/>
          </a:bodyPr>
          <a:lstStyle>
            <a:lvl1pPr>
              <a:defRPr sz="3750" baseline="0">
                <a:solidFill>
                  <a:schemeClr val="tx1"/>
                </a:solidFill>
              </a:defRPr>
            </a:lvl1pPr>
          </a:lstStyle>
          <a:p>
            <a:r>
              <a:rPr lang="de-DE" dirty="0"/>
              <a:t>Hier steht Ihre Kapitelheadline mit bis zu zwei Zeilen.</a:t>
            </a:r>
          </a:p>
        </p:txBody>
      </p:sp>
      <p:sp>
        <p:nvSpPr>
          <p:cNvPr id="8" name="Textplatzhalter 5" descr="Platzhalter für die Subheadline." title="Subheadlineplatzhalter"/>
          <p:cNvSpPr>
            <a:spLocks noGrp="1"/>
          </p:cNvSpPr>
          <p:nvPr>
            <p:ph type="body" sz="quarter" idx="15" hasCustomPrompt="1"/>
          </p:nvPr>
        </p:nvSpPr>
        <p:spPr>
          <a:xfrm>
            <a:off x="666000" y="3769200"/>
            <a:ext cx="10800000" cy="539868"/>
          </a:xfrm>
          <a:prstGeom prst="rect">
            <a:avLst/>
          </a:prstGeom>
        </p:spPr>
        <p:txBody>
          <a:bodyPr lIns="0" tIns="0" rIns="0" bIns="0">
            <a:noAutofit/>
          </a:bodyPr>
          <a:lstStyle>
            <a:lvl1pPr marL="0" indent="0">
              <a:spcBef>
                <a:spcPts val="0"/>
              </a:spcBef>
              <a:spcAft>
                <a:spcPts val="0"/>
              </a:spcAft>
              <a:buNone/>
              <a:defRPr sz="1875"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2178587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9" name="Grafik 8" descr="Roter Farbverlauf mit dem Signet der BA." title="Hintergrundgrafik"/>
          <p:cNvPicPr>
            <a:picLocks/>
          </p:cNvPicPr>
          <p:nvPr userDrawn="1"/>
        </p:nvPicPr>
        <p:blipFill rotWithShape="1">
          <a:blip r:embed="rId2" cstate="print">
            <a:extLst>
              <a:ext uri="{28A0092B-C50C-407E-A947-70E740481C1C}">
                <a14:useLocalDpi xmlns:a14="http://schemas.microsoft.com/office/drawing/2010/main" val="0"/>
              </a:ext>
            </a:extLst>
          </a:blip>
          <a:srcRect b="2341"/>
          <a:stretch/>
        </p:blipFill>
        <p:spPr>
          <a:xfrm>
            <a:off x="91211" y="90259"/>
            <a:ext cx="12150000" cy="5857200"/>
          </a:xfrm>
          <a:prstGeom prst="rect">
            <a:avLst/>
          </a:prstGeom>
        </p:spPr>
      </p:pic>
      <p:sp>
        <p:nvSpPr>
          <p:cNvPr id="14" name="Titel 6" descr="Platzhalter für einen Abschlusssatz." title="Textplatzhalter"/>
          <p:cNvSpPr>
            <a:spLocks noGrp="1"/>
          </p:cNvSpPr>
          <p:nvPr>
            <p:ph type="title" hasCustomPrompt="1"/>
          </p:nvPr>
        </p:nvSpPr>
        <p:spPr>
          <a:xfrm>
            <a:off x="578250" y="2322858"/>
            <a:ext cx="11228319" cy="1245967"/>
          </a:xfrm>
        </p:spPr>
        <p:txBody>
          <a:bodyPr lIns="0" tIns="0" rIns="0" bIns="0" anchor="t" anchorCtr="0">
            <a:noAutofit/>
          </a:bodyPr>
          <a:lstStyle>
            <a:lvl1pPr algn="ctr">
              <a:defRPr sz="4125" baseline="0">
                <a:solidFill>
                  <a:schemeClr val="bg1"/>
                </a:solidFill>
              </a:defRPr>
            </a:lvl1pPr>
          </a:lstStyle>
          <a:p>
            <a:r>
              <a:rPr lang="de-DE" dirty="0"/>
              <a:t>Hier steht ein Abschlusssatz </a:t>
            </a:r>
            <a:br>
              <a:rPr lang="de-DE" dirty="0"/>
            </a:br>
            <a:r>
              <a:rPr lang="de-DE" dirty="0"/>
              <a:t>in zwei Zeilen.</a:t>
            </a:r>
          </a:p>
        </p:txBody>
      </p:sp>
      <p:sp>
        <p:nvSpPr>
          <p:cNvPr id="5"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1193881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erfolie">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3" name="Fußzeilenplatzhalter 2" descr="Platzhalter für das Thema und das Datum der Präsentation." title="Thema-/Datumsplatzhalter in der Fußzeile"/>
          <p:cNvSpPr>
            <a:spLocks noGrp="1"/>
          </p:cNvSpPr>
          <p:nvPr>
            <p:ph type="ftr" sz="quarter" idx="10"/>
          </p:nvPr>
        </p:nvSpPr>
        <p:spPr/>
        <p:txBody>
          <a:bodyPr/>
          <a:lstStyle/>
          <a:p>
            <a:r>
              <a:rPr lang="de-DE">
                <a:solidFill>
                  <a:srgbClr val="000000"/>
                </a:solidFill>
              </a:rPr>
              <a:t>Wege nach dem Abitur,- Berufsberaterin Franziska Ploß - 2024 © Bundesagentur für Arbeit</a:t>
            </a:r>
            <a:endParaRPr lang="de-DE" dirty="0">
              <a:solidFill>
                <a:srgbClr val="000000"/>
              </a:solidFill>
            </a:endParaRPr>
          </a:p>
        </p:txBody>
      </p:sp>
      <p:sp>
        <p:nvSpPr>
          <p:cNvPr id="4" name="Foliennummernplatzhalter 3" descr="Seitenzahl der Folie." title="Seitenzahlplatzhalter"/>
          <p:cNvSpPr>
            <a:spLocks noGrp="1"/>
          </p:cNvSpPr>
          <p:nvPr>
            <p:ph type="sldNum" sz="quarter" idx="11"/>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2430019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o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68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haltsfolie Botschaft">
    <p:spTree>
      <p:nvGrpSpPr>
        <p:cNvPr id="1" name=""/>
        <p:cNvGrpSpPr/>
        <p:nvPr/>
      </p:nvGrpSpPr>
      <p:grpSpPr>
        <a:xfrm>
          <a:off x="0" y="0"/>
          <a:ext cx="0" cy="0"/>
          <a:chOff x="0" y="0"/>
          <a:chExt cx="0" cy="0"/>
        </a:xfrm>
      </p:grpSpPr>
      <p:sp>
        <p:nvSpPr>
          <p:cNvPr id="8" name="Titel 4"/>
          <p:cNvSpPr>
            <a:spLocks noGrp="1"/>
          </p:cNvSpPr>
          <p:nvPr>
            <p:ph type="title" hasCustomPrompt="1"/>
          </p:nvPr>
        </p:nvSpPr>
        <p:spPr>
          <a:xfrm>
            <a:off x="930285" y="293432"/>
            <a:ext cx="10344224" cy="731836"/>
          </a:xfrm>
          <a:prstGeom prst="rect">
            <a:avLst/>
          </a:prstGeom>
        </p:spPr>
        <p:txBody>
          <a:bodyPr wrap="square" lIns="0" tIns="0" rIns="0" bIns="0" anchor="t">
            <a:noAutofit/>
          </a:bodyPr>
          <a:lstStyle>
            <a:lvl1pPr algn="l">
              <a:lnSpc>
                <a:spcPct val="100000"/>
              </a:lnSpc>
              <a:spcAft>
                <a:spcPts val="0"/>
              </a:spcAft>
              <a:defRPr lang="de-DE" sz="2399" b="1" kern="0" baseline="0" dirty="0">
                <a:solidFill>
                  <a:schemeClr val="bg1"/>
                </a:solidFill>
                <a:latin typeface="Arial" pitchFamily="34" charset="0"/>
                <a:cs typeface="Arial" pitchFamily="34" charset="0"/>
              </a:defRPr>
            </a:lvl1pPr>
          </a:lstStyle>
          <a:p>
            <a:r>
              <a:rPr lang="de-DE" dirty="0"/>
              <a:t>Hier steht Ihre Botschaft</a:t>
            </a:r>
          </a:p>
        </p:txBody>
      </p:sp>
      <p:sp>
        <p:nvSpPr>
          <p:cNvPr id="11" name="Rectangle 3"/>
          <p:cNvSpPr>
            <a:spLocks noGrp="1" noChangeArrowheads="1"/>
          </p:cNvSpPr>
          <p:nvPr>
            <p:ph type="ftr" sz="quarter" idx="3"/>
          </p:nvPr>
        </p:nvSpPr>
        <p:spPr bwMode="auto">
          <a:xfrm>
            <a:off x="3647684" y="6612908"/>
            <a:ext cx="7535348" cy="251884"/>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116" eaLnBrk="0" hangingPunct="0">
              <a:lnSpc>
                <a:spcPct val="100000"/>
              </a:lnSpc>
              <a:spcBef>
                <a:spcPct val="0"/>
              </a:spcBef>
              <a:spcAft>
                <a:spcPts val="200"/>
              </a:spcAft>
              <a:defRPr sz="999"/>
            </a:lvl1pPr>
          </a:lstStyle>
          <a:p>
            <a:r>
              <a:rPr lang="de-DE"/>
              <a:t>Wege nach dem Abitur,- Berufsberaterin Franziska Ploß - 2024 © Bundesagentur für Arbeit</a:t>
            </a:r>
            <a:endParaRPr lang="de-DE" dirty="0"/>
          </a:p>
        </p:txBody>
      </p:sp>
    </p:spTree>
    <p:extLst>
      <p:ext uri="{BB962C8B-B14F-4D97-AF65-F5344CB8AC3E}">
        <p14:creationId xmlns:p14="http://schemas.microsoft.com/office/powerpoint/2010/main" val="1538010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8C2F9-AD9C-4BD0-A05C-D7E9412B3E55}"/>
              </a:ext>
            </a:extLst>
          </p:cNvPr>
          <p:cNvSpPr>
            <a:spLocks noGrp="1"/>
          </p:cNvSpPr>
          <p:nvPr>
            <p:ph type="ctrTitle"/>
          </p:nvPr>
        </p:nvSpPr>
        <p:spPr>
          <a:xfrm>
            <a:off x="1529953" y="1126780"/>
            <a:ext cx="9179719" cy="2396996"/>
          </a:xfrm>
        </p:spPr>
        <p:txBody>
          <a:bodyPr anchor="b"/>
          <a:lstStyle>
            <a:lvl1pPr algn="ctr">
              <a:defRPr sz="6023"/>
            </a:lvl1pPr>
          </a:lstStyle>
          <a:p>
            <a:r>
              <a:rPr lang="de-DE"/>
              <a:t>Mastertitelformat bearbeiten</a:t>
            </a:r>
          </a:p>
        </p:txBody>
      </p:sp>
      <p:sp>
        <p:nvSpPr>
          <p:cNvPr id="3" name="Untertitel 2">
            <a:extLst>
              <a:ext uri="{FF2B5EF4-FFF2-40B4-BE49-F238E27FC236}">
                <a16:creationId xmlns:a16="http://schemas.microsoft.com/office/drawing/2014/main" id="{A179564F-25D1-4738-B659-67D80A8CCBE2}"/>
              </a:ext>
            </a:extLst>
          </p:cNvPr>
          <p:cNvSpPr>
            <a:spLocks noGrp="1"/>
          </p:cNvSpPr>
          <p:nvPr>
            <p:ph type="subTitle" idx="1"/>
          </p:nvPr>
        </p:nvSpPr>
        <p:spPr>
          <a:xfrm>
            <a:off x="1529953" y="3616213"/>
            <a:ext cx="9179719" cy="1662278"/>
          </a:xfrm>
        </p:spPr>
        <p:txBody>
          <a:bodyPr/>
          <a:lstStyle>
            <a:lvl1pPr marL="0" indent="0" algn="ctr">
              <a:buNone/>
              <a:defRPr sz="2409"/>
            </a:lvl1pPr>
            <a:lvl2pPr marL="458983" indent="0" algn="ctr">
              <a:buNone/>
              <a:defRPr sz="2008"/>
            </a:lvl2pPr>
            <a:lvl3pPr marL="917966" indent="0" algn="ctr">
              <a:buNone/>
              <a:defRPr sz="1807"/>
            </a:lvl3pPr>
            <a:lvl4pPr marL="1376949" indent="0" algn="ctr">
              <a:buNone/>
              <a:defRPr sz="1606"/>
            </a:lvl4pPr>
            <a:lvl5pPr marL="1835932" indent="0" algn="ctr">
              <a:buNone/>
              <a:defRPr sz="1606"/>
            </a:lvl5pPr>
            <a:lvl6pPr marL="2294915" indent="0" algn="ctr">
              <a:buNone/>
              <a:defRPr sz="1606"/>
            </a:lvl6pPr>
            <a:lvl7pPr marL="2753898" indent="0" algn="ctr">
              <a:buNone/>
              <a:defRPr sz="1606"/>
            </a:lvl7pPr>
            <a:lvl8pPr marL="3212882" indent="0" algn="ctr">
              <a:buNone/>
              <a:defRPr sz="1606"/>
            </a:lvl8pPr>
            <a:lvl9pPr marL="3671865" indent="0" algn="ctr">
              <a:buNone/>
              <a:defRPr sz="1606"/>
            </a:lvl9pPr>
          </a:lstStyle>
          <a:p>
            <a:r>
              <a:rPr lang="de-DE"/>
              <a:t>Master-Untertitelformat bearbeiten</a:t>
            </a:r>
          </a:p>
        </p:txBody>
      </p:sp>
      <p:sp>
        <p:nvSpPr>
          <p:cNvPr id="4" name="Datumsplatzhalter 3">
            <a:extLst>
              <a:ext uri="{FF2B5EF4-FFF2-40B4-BE49-F238E27FC236}">
                <a16:creationId xmlns:a16="http://schemas.microsoft.com/office/drawing/2014/main" id="{18D34389-AAB4-4FF0-A881-E232501BCB69}"/>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33043607-E9C3-444F-A737-6EE661147900}"/>
              </a:ext>
            </a:extLst>
          </p:cNvPr>
          <p:cNvSpPr>
            <a:spLocks noGrp="1"/>
          </p:cNvSpPr>
          <p:nvPr>
            <p:ph type="ftr" sz="quarter" idx="11"/>
          </p:nvPr>
        </p:nvSpPr>
        <p:spPr/>
        <p:txBody>
          <a:bodyPr/>
          <a:lstStyle/>
          <a:p>
            <a:r>
              <a:rPr lang="de-DE"/>
              <a:t>Wege nach dem Abitur,- Berufsberaterin Franziska Ploß - 2024 © Bundesagentur für Arbeit</a:t>
            </a:r>
          </a:p>
        </p:txBody>
      </p:sp>
      <p:sp>
        <p:nvSpPr>
          <p:cNvPr id="6" name="Foliennummernplatzhalter 5">
            <a:extLst>
              <a:ext uri="{FF2B5EF4-FFF2-40B4-BE49-F238E27FC236}">
                <a16:creationId xmlns:a16="http://schemas.microsoft.com/office/drawing/2014/main" id="{6C4B5267-5BE3-4E00-BBAD-3A0DCC72EFD5}"/>
              </a:ext>
            </a:extLst>
          </p:cNvPr>
          <p:cNvSpPr>
            <a:spLocks noGrp="1"/>
          </p:cNvSpPr>
          <p:nvPr>
            <p:ph type="sldNum" sz="quarter" idx="12"/>
          </p:nvPr>
        </p:nvSpPr>
        <p:spPr/>
        <p:txBody>
          <a:bodyPr/>
          <a:lstStyle/>
          <a:p>
            <a:fld id="{275C01D5-3814-46CF-9213-A07B5A3FFD49}" type="slidenum">
              <a:rPr lang="de-DE" smtClean="0"/>
              <a:t>‹Nr.›</a:t>
            </a:fld>
            <a:endParaRPr lang="de-DE"/>
          </a:p>
        </p:txBody>
      </p:sp>
    </p:spTree>
    <p:extLst>
      <p:ext uri="{BB962C8B-B14F-4D97-AF65-F5344CB8AC3E}">
        <p14:creationId xmlns:p14="http://schemas.microsoft.com/office/powerpoint/2010/main" val="2342740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5640A3-E5AA-421C-9F7C-C7E8E88974E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CD99EE2-BE87-42F2-BEBF-DA6B3D5A66D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9B3CC95-7688-433E-B3E0-00D34FBBEF32}"/>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A8ACCFEF-D707-44BC-A036-6DA8DAC24832}"/>
              </a:ext>
            </a:extLst>
          </p:cNvPr>
          <p:cNvSpPr>
            <a:spLocks noGrp="1"/>
          </p:cNvSpPr>
          <p:nvPr>
            <p:ph type="ftr" sz="quarter" idx="11"/>
          </p:nvPr>
        </p:nvSpPr>
        <p:spPr/>
        <p:txBody>
          <a:bodyPr/>
          <a:lstStyle/>
          <a:p>
            <a:r>
              <a:rPr lang="de-DE"/>
              <a:t>Wege nach dem Abitur,- Berufsberaterin Franziska Ploß - 2024 © Bundesagentur für Arbeit</a:t>
            </a:r>
          </a:p>
        </p:txBody>
      </p:sp>
      <p:sp>
        <p:nvSpPr>
          <p:cNvPr id="6" name="Foliennummernplatzhalter 5">
            <a:extLst>
              <a:ext uri="{FF2B5EF4-FFF2-40B4-BE49-F238E27FC236}">
                <a16:creationId xmlns:a16="http://schemas.microsoft.com/office/drawing/2014/main" id="{64B4F7CC-0120-4FF3-AA30-55D98F192AA0}"/>
              </a:ext>
            </a:extLst>
          </p:cNvPr>
          <p:cNvSpPr>
            <a:spLocks noGrp="1"/>
          </p:cNvSpPr>
          <p:nvPr>
            <p:ph type="sldNum" sz="quarter" idx="12"/>
          </p:nvPr>
        </p:nvSpPr>
        <p:spPr/>
        <p:txBody>
          <a:bodyPr/>
          <a:lstStyle/>
          <a:p>
            <a:fld id="{275C01D5-3814-46CF-9213-A07B5A3FFD49}" type="slidenum">
              <a:rPr lang="de-DE" smtClean="0"/>
              <a:t>‹Nr.›</a:t>
            </a:fld>
            <a:endParaRPr lang="de-DE"/>
          </a:p>
        </p:txBody>
      </p:sp>
    </p:spTree>
    <p:extLst>
      <p:ext uri="{BB962C8B-B14F-4D97-AF65-F5344CB8AC3E}">
        <p14:creationId xmlns:p14="http://schemas.microsoft.com/office/powerpoint/2010/main" val="2231779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08CE9-39E5-4CE8-980D-C9D26B394B2D}"/>
              </a:ext>
            </a:extLst>
          </p:cNvPr>
          <p:cNvSpPr>
            <a:spLocks noGrp="1"/>
          </p:cNvSpPr>
          <p:nvPr>
            <p:ph type="title"/>
          </p:nvPr>
        </p:nvSpPr>
        <p:spPr>
          <a:xfrm>
            <a:off x="835099" y="1716467"/>
            <a:ext cx="10556677" cy="2863963"/>
          </a:xfrm>
        </p:spPr>
        <p:txBody>
          <a:bodyPr anchor="b"/>
          <a:lstStyle>
            <a:lvl1pPr>
              <a:defRPr sz="6023"/>
            </a:lvl1pPr>
          </a:lstStyle>
          <a:p>
            <a:r>
              <a:rPr lang="de-DE"/>
              <a:t>Mastertitelformat bearbeiten</a:t>
            </a:r>
          </a:p>
        </p:txBody>
      </p:sp>
      <p:sp>
        <p:nvSpPr>
          <p:cNvPr id="3" name="Textplatzhalter 2">
            <a:extLst>
              <a:ext uri="{FF2B5EF4-FFF2-40B4-BE49-F238E27FC236}">
                <a16:creationId xmlns:a16="http://schemas.microsoft.com/office/drawing/2014/main" id="{17F5CD38-12BA-4A47-8101-4E8654769974}"/>
              </a:ext>
            </a:extLst>
          </p:cNvPr>
          <p:cNvSpPr>
            <a:spLocks noGrp="1"/>
          </p:cNvSpPr>
          <p:nvPr>
            <p:ph type="body" idx="1"/>
          </p:nvPr>
        </p:nvSpPr>
        <p:spPr>
          <a:xfrm>
            <a:off x="835099" y="4607524"/>
            <a:ext cx="10556677" cy="1506091"/>
          </a:xfrm>
        </p:spPr>
        <p:txBody>
          <a:bodyPr/>
          <a:lstStyle>
            <a:lvl1pPr marL="0" indent="0">
              <a:buNone/>
              <a:defRPr sz="2409">
                <a:solidFill>
                  <a:schemeClr val="tx1">
                    <a:tint val="75000"/>
                  </a:schemeClr>
                </a:solidFill>
              </a:defRPr>
            </a:lvl1pPr>
            <a:lvl2pPr marL="458983" indent="0">
              <a:buNone/>
              <a:defRPr sz="2008">
                <a:solidFill>
                  <a:schemeClr val="tx1">
                    <a:tint val="75000"/>
                  </a:schemeClr>
                </a:solidFill>
              </a:defRPr>
            </a:lvl2pPr>
            <a:lvl3pPr marL="917966" indent="0">
              <a:buNone/>
              <a:defRPr sz="1807">
                <a:solidFill>
                  <a:schemeClr val="tx1">
                    <a:tint val="75000"/>
                  </a:schemeClr>
                </a:solidFill>
              </a:defRPr>
            </a:lvl3pPr>
            <a:lvl4pPr marL="1376949" indent="0">
              <a:buNone/>
              <a:defRPr sz="1606">
                <a:solidFill>
                  <a:schemeClr val="tx1">
                    <a:tint val="75000"/>
                  </a:schemeClr>
                </a:solidFill>
              </a:defRPr>
            </a:lvl4pPr>
            <a:lvl5pPr marL="1835932" indent="0">
              <a:buNone/>
              <a:defRPr sz="1606">
                <a:solidFill>
                  <a:schemeClr val="tx1">
                    <a:tint val="75000"/>
                  </a:schemeClr>
                </a:solidFill>
              </a:defRPr>
            </a:lvl5pPr>
            <a:lvl6pPr marL="2294915" indent="0">
              <a:buNone/>
              <a:defRPr sz="1606">
                <a:solidFill>
                  <a:schemeClr val="tx1">
                    <a:tint val="75000"/>
                  </a:schemeClr>
                </a:solidFill>
              </a:defRPr>
            </a:lvl6pPr>
            <a:lvl7pPr marL="2753898" indent="0">
              <a:buNone/>
              <a:defRPr sz="1606">
                <a:solidFill>
                  <a:schemeClr val="tx1">
                    <a:tint val="75000"/>
                  </a:schemeClr>
                </a:solidFill>
              </a:defRPr>
            </a:lvl7pPr>
            <a:lvl8pPr marL="3212882" indent="0">
              <a:buNone/>
              <a:defRPr sz="1606">
                <a:solidFill>
                  <a:schemeClr val="tx1">
                    <a:tint val="75000"/>
                  </a:schemeClr>
                </a:solidFill>
              </a:defRPr>
            </a:lvl8pPr>
            <a:lvl9pPr marL="3671865" indent="0">
              <a:buNone/>
              <a:defRPr sz="1606">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272A4D2-5AFF-40C7-B0EA-CA090F343043}"/>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77195644-6548-4C01-A780-BDEDDEC4E47A}"/>
              </a:ext>
            </a:extLst>
          </p:cNvPr>
          <p:cNvSpPr>
            <a:spLocks noGrp="1"/>
          </p:cNvSpPr>
          <p:nvPr>
            <p:ph type="ftr" sz="quarter" idx="11"/>
          </p:nvPr>
        </p:nvSpPr>
        <p:spPr/>
        <p:txBody>
          <a:bodyPr/>
          <a:lstStyle/>
          <a:p>
            <a:r>
              <a:rPr lang="de-DE"/>
              <a:t>Wege nach dem Abitur,- Berufsberaterin Franziska Ploß - 2024 © Bundesagentur für Arbeit</a:t>
            </a:r>
          </a:p>
        </p:txBody>
      </p:sp>
      <p:sp>
        <p:nvSpPr>
          <p:cNvPr id="6" name="Foliennummernplatzhalter 5">
            <a:extLst>
              <a:ext uri="{FF2B5EF4-FFF2-40B4-BE49-F238E27FC236}">
                <a16:creationId xmlns:a16="http://schemas.microsoft.com/office/drawing/2014/main" id="{EB6DB779-9372-4157-90AB-7E6A08995C71}"/>
              </a:ext>
            </a:extLst>
          </p:cNvPr>
          <p:cNvSpPr>
            <a:spLocks noGrp="1"/>
          </p:cNvSpPr>
          <p:nvPr>
            <p:ph type="sldNum" sz="quarter" idx="12"/>
          </p:nvPr>
        </p:nvSpPr>
        <p:spPr/>
        <p:txBody>
          <a:bodyPr/>
          <a:lstStyle/>
          <a:p>
            <a:fld id="{275C01D5-3814-46CF-9213-A07B5A3FFD49}" type="slidenum">
              <a:rPr lang="de-DE" smtClean="0"/>
              <a:t>‹Nr.›</a:t>
            </a:fld>
            <a:endParaRPr lang="de-DE"/>
          </a:p>
        </p:txBody>
      </p:sp>
    </p:spTree>
    <p:extLst>
      <p:ext uri="{BB962C8B-B14F-4D97-AF65-F5344CB8AC3E}">
        <p14:creationId xmlns:p14="http://schemas.microsoft.com/office/powerpoint/2010/main" val="10598297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EBBB8-F5C1-4DC5-805D-B4EF99B3561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F1540E4-B864-44D1-A4EF-B87D73CAD9A4}"/>
              </a:ext>
            </a:extLst>
          </p:cNvPr>
          <p:cNvSpPr>
            <a:spLocks noGrp="1"/>
          </p:cNvSpPr>
          <p:nvPr>
            <p:ph sz="half" idx="1"/>
          </p:nvPr>
        </p:nvSpPr>
        <p:spPr>
          <a:xfrm>
            <a:off x="841474" y="1832809"/>
            <a:ext cx="5201841" cy="43684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23B1423-1A3C-496A-8620-2BE819C174DC}"/>
              </a:ext>
            </a:extLst>
          </p:cNvPr>
          <p:cNvSpPr>
            <a:spLocks noGrp="1"/>
          </p:cNvSpPr>
          <p:nvPr>
            <p:ph sz="half" idx="2"/>
          </p:nvPr>
        </p:nvSpPr>
        <p:spPr>
          <a:xfrm>
            <a:off x="6196310" y="1832809"/>
            <a:ext cx="5201841" cy="43684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1922230-73A9-4D27-A4F1-3BB8DD78AEFD}"/>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A9D9214B-3E42-44EA-93BB-DAFC30123705}"/>
              </a:ext>
            </a:extLst>
          </p:cNvPr>
          <p:cNvSpPr>
            <a:spLocks noGrp="1"/>
          </p:cNvSpPr>
          <p:nvPr>
            <p:ph type="ftr" sz="quarter" idx="11"/>
          </p:nvPr>
        </p:nvSpPr>
        <p:spPr/>
        <p:txBody>
          <a:bodyPr/>
          <a:lstStyle/>
          <a:p>
            <a:r>
              <a:rPr lang="de-DE"/>
              <a:t>Wege nach dem Abitur,- Berufsberaterin Franziska Ploß - 2024 © Bundesagentur für Arbeit</a:t>
            </a:r>
          </a:p>
        </p:txBody>
      </p:sp>
      <p:sp>
        <p:nvSpPr>
          <p:cNvPr id="7" name="Foliennummernplatzhalter 6">
            <a:extLst>
              <a:ext uri="{FF2B5EF4-FFF2-40B4-BE49-F238E27FC236}">
                <a16:creationId xmlns:a16="http://schemas.microsoft.com/office/drawing/2014/main" id="{C22C8567-E348-4F13-929B-A3CCF4306043}"/>
              </a:ext>
            </a:extLst>
          </p:cNvPr>
          <p:cNvSpPr>
            <a:spLocks noGrp="1"/>
          </p:cNvSpPr>
          <p:nvPr>
            <p:ph type="sldNum" sz="quarter" idx="12"/>
          </p:nvPr>
        </p:nvSpPr>
        <p:spPr/>
        <p:txBody>
          <a:bodyPr/>
          <a:lstStyle/>
          <a:p>
            <a:fld id="{275C01D5-3814-46CF-9213-A07B5A3FFD49}" type="slidenum">
              <a:rPr lang="de-DE" smtClean="0"/>
              <a:t>‹Nr.›</a:t>
            </a:fld>
            <a:endParaRPr lang="de-DE"/>
          </a:p>
        </p:txBody>
      </p:sp>
    </p:spTree>
    <p:extLst>
      <p:ext uri="{BB962C8B-B14F-4D97-AF65-F5344CB8AC3E}">
        <p14:creationId xmlns:p14="http://schemas.microsoft.com/office/powerpoint/2010/main" val="184507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pic>
        <p:nvPicPr>
          <p:cNvPr id="16" name="Grafik 15" descr="Roter Farbverlauf mit dem Signet der BA." title="Hintergrund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11" y="90259"/>
            <a:ext cx="12150000" cy="5997600"/>
          </a:xfrm>
          <a:prstGeom prst="rect">
            <a:avLst/>
          </a:prstGeom>
        </p:spPr>
      </p:pic>
      <p:sp>
        <p:nvSpPr>
          <p:cNvPr id="17" name="Textplatzhalter 5" descr="Platzhalter für Thema/Version/Datum." title="Textplatzhalter"/>
          <p:cNvSpPr>
            <a:spLocks noGrp="1"/>
          </p:cNvSpPr>
          <p:nvPr>
            <p:ph type="body" sz="quarter" idx="14" hasCustomPrompt="1"/>
          </p:nvPr>
        </p:nvSpPr>
        <p:spPr>
          <a:xfrm>
            <a:off x="359999" y="382871"/>
            <a:ext cx="11340000" cy="247133"/>
          </a:xfrm>
          <a:prstGeom prst="rect">
            <a:avLst/>
          </a:prstGeom>
        </p:spPr>
        <p:txBody>
          <a:bodyPr lIns="0" tIns="0" rIns="0" bIns="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cxnSp>
        <p:nvCxnSpPr>
          <p:cNvPr id="18" name="Gerade Verbindung 17" descr="Weiße Linie" title="Linie"/>
          <p:cNvCxnSpPr/>
          <p:nvPr userDrawn="1"/>
        </p:nvCxnSpPr>
        <p:spPr>
          <a:xfrm>
            <a:off x="360000" y="650550"/>
            <a:ext cx="1188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el 6" descr="Platzhalter für den Folientitel." title="Titelplatzhalter"/>
          <p:cNvSpPr>
            <a:spLocks noGrp="1"/>
          </p:cNvSpPr>
          <p:nvPr>
            <p:ph type="title" hasCustomPrompt="1"/>
          </p:nvPr>
        </p:nvSpPr>
        <p:spPr>
          <a:xfrm>
            <a:off x="359999" y="939684"/>
            <a:ext cx="11340000" cy="976139"/>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bg1"/>
                </a:solidFill>
              </a:defRPr>
            </a:lvl1pPr>
          </a:lstStyle>
          <a:p>
            <a:r>
              <a:rPr lang="de-DE" dirty="0"/>
              <a:t>Hier steht der Titel Ihrer Präsentation. </a:t>
            </a:r>
            <a:br>
              <a:rPr lang="de-DE" dirty="0"/>
            </a:br>
            <a:r>
              <a:rPr lang="de-DE" dirty="0"/>
              <a:t>In zwei Zeilen</a:t>
            </a:r>
          </a:p>
        </p:txBody>
      </p:sp>
      <p:sp>
        <p:nvSpPr>
          <p:cNvPr id="20" name="Textplatzhalter 5" descr="Platzhalter für eine Subheadline." title="Textplatzhalter"/>
          <p:cNvSpPr>
            <a:spLocks noGrp="1"/>
          </p:cNvSpPr>
          <p:nvPr>
            <p:ph type="body" sz="quarter" idx="15" hasCustomPrompt="1"/>
          </p:nvPr>
        </p:nvSpPr>
        <p:spPr>
          <a:xfrm>
            <a:off x="359999" y="2024929"/>
            <a:ext cx="11340000" cy="467577"/>
          </a:xfrm>
          <a:prstGeom prst="rect">
            <a:avLst/>
          </a:prstGeom>
        </p:spPr>
        <p:txBody>
          <a:bodyPr lIns="0" tIns="0" rIns="0" bIns="0">
            <a:noAutofit/>
          </a:bodyPr>
          <a:lstStyle>
            <a:lvl1pPr marL="0" indent="0">
              <a:spcBef>
                <a:spcPts val="0"/>
              </a:spcBef>
              <a:spcAft>
                <a:spcPts val="0"/>
              </a:spcAft>
              <a:buNone/>
              <a:defRPr sz="1500"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30" name="Bildplatzhalter 28" descr="Dienststellenlogo" title="Dienststellenlogo"/>
          <p:cNvSpPr>
            <a:spLocks noGrp="1"/>
          </p:cNvSpPr>
          <p:nvPr>
            <p:ph type="pic" sz="quarter" idx="18" hasCustomPrompt="1"/>
          </p:nvPr>
        </p:nvSpPr>
        <p:spPr>
          <a:xfrm>
            <a:off x="90000" y="6206135"/>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2473304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18A249-42DA-4761-8AD8-5C302695C2EA}"/>
              </a:ext>
            </a:extLst>
          </p:cNvPr>
          <p:cNvSpPr>
            <a:spLocks noGrp="1"/>
          </p:cNvSpPr>
          <p:nvPr>
            <p:ph type="title"/>
          </p:nvPr>
        </p:nvSpPr>
        <p:spPr>
          <a:xfrm>
            <a:off x="843068" y="366563"/>
            <a:ext cx="10556677" cy="1330779"/>
          </a:xfrm>
        </p:spPr>
        <p:txBody>
          <a:bodyPr/>
          <a:lstStyle/>
          <a:p>
            <a:r>
              <a:rPr lang="de-DE"/>
              <a:t>Mastertitelformat bearbeiten</a:t>
            </a:r>
          </a:p>
        </p:txBody>
      </p:sp>
      <p:sp>
        <p:nvSpPr>
          <p:cNvPr id="3" name="Textplatzhalter 2">
            <a:extLst>
              <a:ext uri="{FF2B5EF4-FFF2-40B4-BE49-F238E27FC236}">
                <a16:creationId xmlns:a16="http://schemas.microsoft.com/office/drawing/2014/main" id="{C565C900-0B7B-4F88-B267-EE42030B9756}"/>
              </a:ext>
            </a:extLst>
          </p:cNvPr>
          <p:cNvSpPr>
            <a:spLocks noGrp="1"/>
          </p:cNvSpPr>
          <p:nvPr>
            <p:ph type="body" idx="1"/>
          </p:nvPr>
        </p:nvSpPr>
        <p:spPr>
          <a:xfrm>
            <a:off x="843069" y="1687779"/>
            <a:ext cx="5177935" cy="827154"/>
          </a:xfrm>
        </p:spPr>
        <p:txBody>
          <a:bodyPr anchor="b"/>
          <a:lstStyle>
            <a:lvl1pPr marL="0" indent="0">
              <a:buNone/>
              <a:defRPr sz="2409" b="1"/>
            </a:lvl1pPr>
            <a:lvl2pPr marL="458983" indent="0">
              <a:buNone/>
              <a:defRPr sz="2008" b="1"/>
            </a:lvl2pPr>
            <a:lvl3pPr marL="917966" indent="0">
              <a:buNone/>
              <a:defRPr sz="1807" b="1"/>
            </a:lvl3pPr>
            <a:lvl4pPr marL="1376949" indent="0">
              <a:buNone/>
              <a:defRPr sz="1606" b="1"/>
            </a:lvl4pPr>
            <a:lvl5pPr marL="1835932" indent="0">
              <a:buNone/>
              <a:defRPr sz="1606" b="1"/>
            </a:lvl5pPr>
            <a:lvl6pPr marL="2294915" indent="0">
              <a:buNone/>
              <a:defRPr sz="1606" b="1"/>
            </a:lvl6pPr>
            <a:lvl7pPr marL="2753898" indent="0">
              <a:buNone/>
              <a:defRPr sz="1606" b="1"/>
            </a:lvl7pPr>
            <a:lvl8pPr marL="3212882" indent="0">
              <a:buNone/>
              <a:defRPr sz="1606" b="1"/>
            </a:lvl8pPr>
            <a:lvl9pPr marL="3671865" indent="0">
              <a:buNone/>
              <a:defRPr sz="1606" b="1"/>
            </a:lvl9pPr>
          </a:lstStyle>
          <a:p>
            <a:pPr lvl="0"/>
            <a:r>
              <a:rPr lang="de-DE"/>
              <a:t>Mastertextformat bearbeiten</a:t>
            </a:r>
          </a:p>
        </p:txBody>
      </p:sp>
      <p:sp>
        <p:nvSpPr>
          <p:cNvPr id="4" name="Inhaltsplatzhalter 3">
            <a:extLst>
              <a:ext uri="{FF2B5EF4-FFF2-40B4-BE49-F238E27FC236}">
                <a16:creationId xmlns:a16="http://schemas.microsoft.com/office/drawing/2014/main" id="{C35EEA12-B31A-4A44-B841-59EE5E762725}"/>
              </a:ext>
            </a:extLst>
          </p:cNvPr>
          <p:cNvSpPr>
            <a:spLocks noGrp="1"/>
          </p:cNvSpPr>
          <p:nvPr>
            <p:ph sz="half" idx="2"/>
          </p:nvPr>
        </p:nvSpPr>
        <p:spPr>
          <a:xfrm>
            <a:off x="843069" y="2514933"/>
            <a:ext cx="5177935" cy="36990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0472621-1151-49D3-BA43-C08B580660A3}"/>
              </a:ext>
            </a:extLst>
          </p:cNvPr>
          <p:cNvSpPr>
            <a:spLocks noGrp="1"/>
          </p:cNvSpPr>
          <p:nvPr>
            <p:ph type="body" sz="quarter" idx="3"/>
          </p:nvPr>
        </p:nvSpPr>
        <p:spPr>
          <a:xfrm>
            <a:off x="6196310" y="1687779"/>
            <a:ext cx="5203435" cy="827154"/>
          </a:xfrm>
        </p:spPr>
        <p:txBody>
          <a:bodyPr anchor="b"/>
          <a:lstStyle>
            <a:lvl1pPr marL="0" indent="0">
              <a:buNone/>
              <a:defRPr sz="2409" b="1"/>
            </a:lvl1pPr>
            <a:lvl2pPr marL="458983" indent="0">
              <a:buNone/>
              <a:defRPr sz="2008" b="1"/>
            </a:lvl2pPr>
            <a:lvl3pPr marL="917966" indent="0">
              <a:buNone/>
              <a:defRPr sz="1807" b="1"/>
            </a:lvl3pPr>
            <a:lvl4pPr marL="1376949" indent="0">
              <a:buNone/>
              <a:defRPr sz="1606" b="1"/>
            </a:lvl4pPr>
            <a:lvl5pPr marL="1835932" indent="0">
              <a:buNone/>
              <a:defRPr sz="1606" b="1"/>
            </a:lvl5pPr>
            <a:lvl6pPr marL="2294915" indent="0">
              <a:buNone/>
              <a:defRPr sz="1606" b="1"/>
            </a:lvl6pPr>
            <a:lvl7pPr marL="2753898" indent="0">
              <a:buNone/>
              <a:defRPr sz="1606" b="1"/>
            </a:lvl7pPr>
            <a:lvl8pPr marL="3212882" indent="0">
              <a:buNone/>
              <a:defRPr sz="1606" b="1"/>
            </a:lvl8pPr>
            <a:lvl9pPr marL="3671865" indent="0">
              <a:buNone/>
              <a:defRPr sz="1606" b="1"/>
            </a:lvl9pPr>
          </a:lstStyle>
          <a:p>
            <a:pPr lvl="0"/>
            <a:r>
              <a:rPr lang="de-DE"/>
              <a:t>Mastertextformat bearbeiten</a:t>
            </a:r>
          </a:p>
        </p:txBody>
      </p:sp>
      <p:sp>
        <p:nvSpPr>
          <p:cNvPr id="6" name="Inhaltsplatzhalter 5">
            <a:extLst>
              <a:ext uri="{FF2B5EF4-FFF2-40B4-BE49-F238E27FC236}">
                <a16:creationId xmlns:a16="http://schemas.microsoft.com/office/drawing/2014/main" id="{614BC63A-CDAD-4F53-ADA5-14A7AB0D2BA5}"/>
              </a:ext>
            </a:extLst>
          </p:cNvPr>
          <p:cNvSpPr>
            <a:spLocks noGrp="1"/>
          </p:cNvSpPr>
          <p:nvPr>
            <p:ph sz="quarter" idx="4"/>
          </p:nvPr>
        </p:nvSpPr>
        <p:spPr>
          <a:xfrm>
            <a:off x="6196310" y="2514933"/>
            <a:ext cx="5203435" cy="36990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1DD1BF8-0FCB-40FA-B59A-6AC8FE958736}"/>
              </a:ext>
            </a:extLst>
          </p:cNvPr>
          <p:cNvSpPr>
            <a:spLocks noGrp="1"/>
          </p:cNvSpPr>
          <p:nvPr>
            <p:ph type="dt" sz="half" idx="10"/>
          </p:nvPr>
        </p:nvSpPr>
        <p:spPr/>
        <p:txBody>
          <a:bodyPr/>
          <a:lstStyle/>
          <a:p>
            <a:endParaRPr lang="de-DE"/>
          </a:p>
        </p:txBody>
      </p:sp>
      <p:sp>
        <p:nvSpPr>
          <p:cNvPr id="8" name="Fußzeilenplatzhalter 7">
            <a:extLst>
              <a:ext uri="{FF2B5EF4-FFF2-40B4-BE49-F238E27FC236}">
                <a16:creationId xmlns:a16="http://schemas.microsoft.com/office/drawing/2014/main" id="{845CC079-E75E-4598-B9E9-B4ACA0E79B54}"/>
              </a:ext>
            </a:extLst>
          </p:cNvPr>
          <p:cNvSpPr>
            <a:spLocks noGrp="1"/>
          </p:cNvSpPr>
          <p:nvPr>
            <p:ph type="ftr" sz="quarter" idx="11"/>
          </p:nvPr>
        </p:nvSpPr>
        <p:spPr/>
        <p:txBody>
          <a:bodyPr/>
          <a:lstStyle/>
          <a:p>
            <a:r>
              <a:rPr lang="de-DE"/>
              <a:t>Wege nach dem Abitur,- Berufsberaterin Franziska Ploß - 2024 © Bundesagentur für Arbeit</a:t>
            </a:r>
          </a:p>
        </p:txBody>
      </p:sp>
      <p:sp>
        <p:nvSpPr>
          <p:cNvPr id="9" name="Foliennummernplatzhalter 8">
            <a:extLst>
              <a:ext uri="{FF2B5EF4-FFF2-40B4-BE49-F238E27FC236}">
                <a16:creationId xmlns:a16="http://schemas.microsoft.com/office/drawing/2014/main" id="{8E61401A-C3FD-4CF8-8BA1-4F6A2FFEF1AB}"/>
              </a:ext>
            </a:extLst>
          </p:cNvPr>
          <p:cNvSpPr>
            <a:spLocks noGrp="1"/>
          </p:cNvSpPr>
          <p:nvPr>
            <p:ph type="sldNum" sz="quarter" idx="12"/>
          </p:nvPr>
        </p:nvSpPr>
        <p:spPr/>
        <p:txBody>
          <a:bodyPr/>
          <a:lstStyle/>
          <a:p>
            <a:fld id="{275C01D5-3814-46CF-9213-A07B5A3FFD49}" type="slidenum">
              <a:rPr lang="de-DE" smtClean="0"/>
              <a:t>‹Nr.›</a:t>
            </a:fld>
            <a:endParaRPr lang="de-DE"/>
          </a:p>
        </p:txBody>
      </p:sp>
    </p:spTree>
    <p:extLst>
      <p:ext uri="{BB962C8B-B14F-4D97-AF65-F5344CB8AC3E}">
        <p14:creationId xmlns:p14="http://schemas.microsoft.com/office/powerpoint/2010/main" val="3165394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952A1-8853-44DC-A03D-A57FF4A1049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906B088-6BF4-4F51-97BC-ABC7B88755CD}"/>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7BE961B8-B2C0-4600-935D-CA155281CF31}"/>
              </a:ext>
            </a:extLst>
          </p:cNvPr>
          <p:cNvSpPr>
            <a:spLocks noGrp="1"/>
          </p:cNvSpPr>
          <p:nvPr>
            <p:ph type="ftr" sz="quarter" idx="11"/>
          </p:nvPr>
        </p:nvSpPr>
        <p:spPr/>
        <p:txBody>
          <a:bodyPr/>
          <a:lstStyle/>
          <a:p>
            <a:r>
              <a:rPr lang="de-DE"/>
              <a:t>Wege nach dem Abitur,- Berufsberaterin Franziska Ploß - 2024 © Bundesagentur für Arbeit</a:t>
            </a:r>
          </a:p>
        </p:txBody>
      </p:sp>
      <p:sp>
        <p:nvSpPr>
          <p:cNvPr id="5" name="Foliennummernplatzhalter 4">
            <a:extLst>
              <a:ext uri="{FF2B5EF4-FFF2-40B4-BE49-F238E27FC236}">
                <a16:creationId xmlns:a16="http://schemas.microsoft.com/office/drawing/2014/main" id="{DDCC63E7-CC6D-4DBB-9710-BBBF65447473}"/>
              </a:ext>
            </a:extLst>
          </p:cNvPr>
          <p:cNvSpPr>
            <a:spLocks noGrp="1"/>
          </p:cNvSpPr>
          <p:nvPr>
            <p:ph type="sldNum" sz="quarter" idx="12"/>
          </p:nvPr>
        </p:nvSpPr>
        <p:spPr/>
        <p:txBody>
          <a:bodyPr/>
          <a:lstStyle/>
          <a:p>
            <a:fld id="{275C01D5-3814-46CF-9213-A07B5A3FFD49}" type="slidenum">
              <a:rPr lang="de-DE" smtClean="0"/>
              <a:t>‹Nr.›</a:t>
            </a:fld>
            <a:endParaRPr lang="de-DE"/>
          </a:p>
        </p:txBody>
      </p:sp>
    </p:spTree>
    <p:extLst>
      <p:ext uri="{BB962C8B-B14F-4D97-AF65-F5344CB8AC3E}">
        <p14:creationId xmlns:p14="http://schemas.microsoft.com/office/powerpoint/2010/main" val="42534565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DC132B3-251D-4A90-8B81-9EE102570098}"/>
              </a:ext>
            </a:extLst>
          </p:cNvPr>
          <p:cNvSpPr>
            <a:spLocks noGrp="1"/>
          </p:cNvSpPr>
          <p:nvPr>
            <p:ph type="dt" sz="half" idx="10"/>
          </p:nvPr>
        </p:nvSpPr>
        <p:spPr/>
        <p:txBody>
          <a:bodyPr/>
          <a:lstStyle/>
          <a:p>
            <a:endParaRPr lang="de-DE"/>
          </a:p>
        </p:txBody>
      </p:sp>
      <p:sp>
        <p:nvSpPr>
          <p:cNvPr id="3" name="Fußzeilenplatzhalter 2">
            <a:extLst>
              <a:ext uri="{FF2B5EF4-FFF2-40B4-BE49-F238E27FC236}">
                <a16:creationId xmlns:a16="http://schemas.microsoft.com/office/drawing/2014/main" id="{CDBF1B41-BAC4-42CD-9135-7B166D1E78A6}"/>
              </a:ext>
            </a:extLst>
          </p:cNvPr>
          <p:cNvSpPr>
            <a:spLocks noGrp="1"/>
          </p:cNvSpPr>
          <p:nvPr>
            <p:ph type="ftr" sz="quarter" idx="11"/>
          </p:nvPr>
        </p:nvSpPr>
        <p:spPr/>
        <p:txBody>
          <a:bodyPr/>
          <a:lstStyle/>
          <a:p>
            <a:r>
              <a:rPr lang="de-DE"/>
              <a:t>Wege nach dem Abitur,- Berufsberaterin Franziska Ploß - 2024 © Bundesagentur für Arbeit</a:t>
            </a:r>
          </a:p>
        </p:txBody>
      </p:sp>
      <p:sp>
        <p:nvSpPr>
          <p:cNvPr id="4" name="Foliennummernplatzhalter 3">
            <a:extLst>
              <a:ext uri="{FF2B5EF4-FFF2-40B4-BE49-F238E27FC236}">
                <a16:creationId xmlns:a16="http://schemas.microsoft.com/office/drawing/2014/main" id="{61BD6CF1-F225-4413-BC00-1FDD405F348B}"/>
              </a:ext>
            </a:extLst>
          </p:cNvPr>
          <p:cNvSpPr>
            <a:spLocks noGrp="1"/>
          </p:cNvSpPr>
          <p:nvPr>
            <p:ph type="sldNum" sz="quarter" idx="12"/>
          </p:nvPr>
        </p:nvSpPr>
        <p:spPr/>
        <p:txBody>
          <a:bodyPr/>
          <a:lstStyle/>
          <a:p>
            <a:fld id="{275C01D5-3814-46CF-9213-A07B5A3FFD49}" type="slidenum">
              <a:rPr lang="de-DE" smtClean="0"/>
              <a:t>‹Nr.›</a:t>
            </a:fld>
            <a:endParaRPr lang="de-DE"/>
          </a:p>
        </p:txBody>
      </p:sp>
    </p:spTree>
    <p:extLst>
      <p:ext uri="{BB962C8B-B14F-4D97-AF65-F5344CB8AC3E}">
        <p14:creationId xmlns:p14="http://schemas.microsoft.com/office/powerpoint/2010/main" val="3428311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5C596-4469-431B-8720-441FE9CEEED7}"/>
              </a:ext>
            </a:extLst>
          </p:cNvPr>
          <p:cNvSpPr>
            <a:spLocks noGrp="1"/>
          </p:cNvSpPr>
          <p:nvPr>
            <p:ph type="title"/>
          </p:nvPr>
        </p:nvSpPr>
        <p:spPr>
          <a:xfrm>
            <a:off x="843069" y="458999"/>
            <a:ext cx="3947597" cy="1606497"/>
          </a:xfrm>
        </p:spPr>
        <p:txBody>
          <a:bodyPr anchor="b"/>
          <a:lstStyle>
            <a:lvl1pPr>
              <a:defRPr sz="3212"/>
            </a:lvl1pPr>
          </a:lstStyle>
          <a:p>
            <a:r>
              <a:rPr lang="de-DE"/>
              <a:t>Mastertitelformat bearbeiten</a:t>
            </a:r>
          </a:p>
        </p:txBody>
      </p:sp>
      <p:sp>
        <p:nvSpPr>
          <p:cNvPr id="3" name="Inhaltsplatzhalter 2">
            <a:extLst>
              <a:ext uri="{FF2B5EF4-FFF2-40B4-BE49-F238E27FC236}">
                <a16:creationId xmlns:a16="http://schemas.microsoft.com/office/drawing/2014/main" id="{3427D194-4692-492E-9E21-D9913C0D9754}"/>
              </a:ext>
            </a:extLst>
          </p:cNvPr>
          <p:cNvSpPr>
            <a:spLocks noGrp="1"/>
          </p:cNvSpPr>
          <p:nvPr>
            <p:ph idx="1"/>
          </p:nvPr>
        </p:nvSpPr>
        <p:spPr>
          <a:xfrm>
            <a:off x="5203435" y="991311"/>
            <a:ext cx="6196310" cy="4892804"/>
          </a:xfrm>
        </p:spPr>
        <p:txBody>
          <a:bodyPr/>
          <a:lstStyle>
            <a:lvl1pPr>
              <a:defRPr sz="3212"/>
            </a:lvl1pPr>
            <a:lvl2pPr>
              <a:defRPr sz="2811"/>
            </a:lvl2pPr>
            <a:lvl3pPr>
              <a:defRPr sz="2409"/>
            </a:lvl3pPr>
            <a:lvl4pPr>
              <a:defRPr sz="2008"/>
            </a:lvl4pPr>
            <a:lvl5pPr>
              <a:defRPr sz="2008"/>
            </a:lvl5pPr>
            <a:lvl6pPr>
              <a:defRPr sz="2008"/>
            </a:lvl6pPr>
            <a:lvl7pPr>
              <a:defRPr sz="2008"/>
            </a:lvl7pPr>
            <a:lvl8pPr>
              <a:defRPr sz="2008"/>
            </a:lvl8pPr>
            <a:lvl9pPr>
              <a:defRPr sz="2008"/>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A0E52FD-C5B5-490E-97BC-F71D2EAB8705}"/>
              </a:ext>
            </a:extLst>
          </p:cNvPr>
          <p:cNvSpPr>
            <a:spLocks noGrp="1"/>
          </p:cNvSpPr>
          <p:nvPr>
            <p:ph type="body" sz="half" idx="2"/>
          </p:nvPr>
        </p:nvSpPr>
        <p:spPr>
          <a:xfrm>
            <a:off x="843069" y="2065496"/>
            <a:ext cx="3947597" cy="3826588"/>
          </a:xfrm>
        </p:spPr>
        <p:txBody>
          <a:bodyPr/>
          <a:lstStyle>
            <a:lvl1pPr marL="0" indent="0">
              <a:buNone/>
              <a:defRPr sz="1606"/>
            </a:lvl1pPr>
            <a:lvl2pPr marL="458983" indent="0">
              <a:buNone/>
              <a:defRPr sz="1405"/>
            </a:lvl2pPr>
            <a:lvl3pPr marL="917966" indent="0">
              <a:buNone/>
              <a:defRPr sz="1205"/>
            </a:lvl3pPr>
            <a:lvl4pPr marL="1376949" indent="0">
              <a:buNone/>
              <a:defRPr sz="1004"/>
            </a:lvl4pPr>
            <a:lvl5pPr marL="1835932" indent="0">
              <a:buNone/>
              <a:defRPr sz="1004"/>
            </a:lvl5pPr>
            <a:lvl6pPr marL="2294915" indent="0">
              <a:buNone/>
              <a:defRPr sz="1004"/>
            </a:lvl6pPr>
            <a:lvl7pPr marL="2753898" indent="0">
              <a:buNone/>
              <a:defRPr sz="1004"/>
            </a:lvl7pPr>
            <a:lvl8pPr marL="3212882" indent="0">
              <a:buNone/>
              <a:defRPr sz="1004"/>
            </a:lvl8pPr>
            <a:lvl9pPr marL="3671865" indent="0">
              <a:buNone/>
              <a:defRPr sz="1004"/>
            </a:lvl9pPr>
          </a:lstStyle>
          <a:p>
            <a:pPr lvl="0"/>
            <a:r>
              <a:rPr lang="de-DE"/>
              <a:t>Mastertextformat bearbeiten</a:t>
            </a:r>
          </a:p>
        </p:txBody>
      </p:sp>
      <p:sp>
        <p:nvSpPr>
          <p:cNvPr id="5" name="Datumsplatzhalter 4">
            <a:extLst>
              <a:ext uri="{FF2B5EF4-FFF2-40B4-BE49-F238E27FC236}">
                <a16:creationId xmlns:a16="http://schemas.microsoft.com/office/drawing/2014/main" id="{5277BF3E-B1D7-48E0-99FE-A0CA7764170B}"/>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2024F66C-80EF-48B2-941E-99BEF056163C}"/>
              </a:ext>
            </a:extLst>
          </p:cNvPr>
          <p:cNvSpPr>
            <a:spLocks noGrp="1"/>
          </p:cNvSpPr>
          <p:nvPr>
            <p:ph type="ftr" sz="quarter" idx="11"/>
          </p:nvPr>
        </p:nvSpPr>
        <p:spPr/>
        <p:txBody>
          <a:bodyPr/>
          <a:lstStyle/>
          <a:p>
            <a:r>
              <a:rPr lang="de-DE"/>
              <a:t>Wege nach dem Abitur,- Berufsberaterin Franziska Ploß - 2024 © Bundesagentur für Arbeit</a:t>
            </a:r>
          </a:p>
        </p:txBody>
      </p:sp>
      <p:sp>
        <p:nvSpPr>
          <p:cNvPr id="7" name="Foliennummernplatzhalter 6">
            <a:extLst>
              <a:ext uri="{FF2B5EF4-FFF2-40B4-BE49-F238E27FC236}">
                <a16:creationId xmlns:a16="http://schemas.microsoft.com/office/drawing/2014/main" id="{42C0DAF8-460F-4F56-BCFE-9E35BB24CE87}"/>
              </a:ext>
            </a:extLst>
          </p:cNvPr>
          <p:cNvSpPr>
            <a:spLocks noGrp="1"/>
          </p:cNvSpPr>
          <p:nvPr>
            <p:ph type="sldNum" sz="quarter" idx="12"/>
          </p:nvPr>
        </p:nvSpPr>
        <p:spPr/>
        <p:txBody>
          <a:bodyPr/>
          <a:lstStyle/>
          <a:p>
            <a:fld id="{275C01D5-3814-46CF-9213-A07B5A3FFD49}" type="slidenum">
              <a:rPr lang="de-DE" smtClean="0"/>
              <a:t>‹Nr.›</a:t>
            </a:fld>
            <a:endParaRPr lang="de-DE"/>
          </a:p>
        </p:txBody>
      </p:sp>
    </p:spTree>
    <p:extLst>
      <p:ext uri="{BB962C8B-B14F-4D97-AF65-F5344CB8AC3E}">
        <p14:creationId xmlns:p14="http://schemas.microsoft.com/office/powerpoint/2010/main" val="27644635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87828-3BD7-46AA-9F2B-C9260B538EBD}"/>
              </a:ext>
            </a:extLst>
          </p:cNvPr>
          <p:cNvSpPr>
            <a:spLocks noGrp="1"/>
          </p:cNvSpPr>
          <p:nvPr>
            <p:ph type="title"/>
          </p:nvPr>
        </p:nvSpPr>
        <p:spPr>
          <a:xfrm>
            <a:off x="843069" y="458999"/>
            <a:ext cx="3947597" cy="1606497"/>
          </a:xfrm>
        </p:spPr>
        <p:txBody>
          <a:bodyPr anchor="b"/>
          <a:lstStyle>
            <a:lvl1pPr>
              <a:defRPr sz="3212"/>
            </a:lvl1pPr>
          </a:lstStyle>
          <a:p>
            <a:r>
              <a:rPr lang="de-DE"/>
              <a:t>Mastertitelformat bearbeiten</a:t>
            </a:r>
          </a:p>
        </p:txBody>
      </p:sp>
      <p:sp>
        <p:nvSpPr>
          <p:cNvPr id="3" name="Bildplatzhalter 2">
            <a:extLst>
              <a:ext uri="{FF2B5EF4-FFF2-40B4-BE49-F238E27FC236}">
                <a16:creationId xmlns:a16="http://schemas.microsoft.com/office/drawing/2014/main" id="{B7B785E2-BEF4-4AE0-AA7E-D8B71AC24E74}"/>
              </a:ext>
            </a:extLst>
          </p:cNvPr>
          <p:cNvSpPr>
            <a:spLocks noGrp="1"/>
          </p:cNvSpPr>
          <p:nvPr>
            <p:ph type="pic" idx="1"/>
          </p:nvPr>
        </p:nvSpPr>
        <p:spPr>
          <a:xfrm>
            <a:off x="5203435" y="991311"/>
            <a:ext cx="6196310" cy="4892804"/>
          </a:xfrm>
        </p:spPr>
        <p:txBody>
          <a:bodyPr/>
          <a:lstStyle>
            <a:lvl1pPr marL="0" indent="0">
              <a:buNone/>
              <a:defRPr sz="3212"/>
            </a:lvl1pPr>
            <a:lvl2pPr marL="458983" indent="0">
              <a:buNone/>
              <a:defRPr sz="2811"/>
            </a:lvl2pPr>
            <a:lvl3pPr marL="917966" indent="0">
              <a:buNone/>
              <a:defRPr sz="2409"/>
            </a:lvl3pPr>
            <a:lvl4pPr marL="1376949" indent="0">
              <a:buNone/>
              <a:defRPr sz="2008"/>
            </a:lvl4pPr>
            <a:lvl5pPr marL="1835932" indent="0">
              <a:buNone/>
              <a:defRPr sz="2008"/>
            </a:lvl5pPr>
            <a:lvl6pPr marL="2294915" indent="0">
              <a:buNone/>
              <a:defRPr sz="2008"/>
            </a:lvl6pPr>
            <a:lvl7pPr marL="2753898" indent="0">
              <a:buNone/>
              <a:defRPr sz="2008"/>
            </a:lvl7pPr>
            <a:lvl8pPr marL="3212882" indent="0">
              <a:buNone/>
              <a:defRPr sz="2008"/>
            </a:lvl8pPr>
            <a:lvl9pPr marL="3671865" indent="0">
              <a:buNone/>
              <a:defRPr sz="2008"/>
            </a:lvl9pPr>
          </a:lstStyle>
          <a:p>
            <a:endParaRPr lang="de-DE"/>
          </a:p>
        </p:txBody>
      </p:sp>
      <p:sp>
        <p:nvSpPr>
          <p:cNvPr id="4" name="Textplatzhalter 3">
            <a:extLst>
              <a:ext uri="{FF2B5EF4-FFF2-40B4-BE49-F238E27FC236}">
                <a16:creationId xmlns:a16="http://schemas.microsoft.com/office/drawing/2014/main" id="{8315816E-BFB9-4BAB-AEBC-1CFA22106420}"/>
              </a:ext>
            </a:extLst>
          </p:cNvPr>
          <p:cNvSpPr>
            <a:spLocks noGrp="1"/>
          </p:cNvSpPr>
          <p:nvPr>
            <p:ph type="body" sz="half" idx="2"/>
          </p:nvPr>
        </p:nvSpPr>
        <p:spPr>
          <a:xfrm>
            <a:off x="843069" y="2065496"/>
            <a:ext cx="3947597" cy="3826588"/>
          </a:xfrm>
        </p:spPr>
        <p:txBody>
          <a:bodyPr/>
          <a:lstStyle>
            <a:lvl1pPr marL="0" indent="0">
              <a:buNone/>
              <a:defRPr sz="1606"/>
            </a:lvl1pPr>
            <a:lvl2pPr marL="458983" indent="0">
              <a:buNone/>
              <a:defRPr sz="1405"/>
            </a:lvl2pPr>
            <a:lvl3pPr marL="917966" indent="0">
              <a:buNone/>
              <a:defRPr sz="1205"/>
            </a:lvl3pPr>
            <a:lvl4pPr marL="1376949" indent="0">
              <a:buNone/>
              <a:defRPr sz="1004"/>
            </a:lvl4pPr>
            <a:lvl5pPr marL="1835932" indent="0">
              <a:buNone/>
              <a:defRPr sz="1004"/>
            </a:lvl5pPr>
            <a:lvl6pPr marL="2294915" indent="0">
              <a:buNone/>
              <a:defRPr sz="1004"/>
            </a:lvl6pPr>
            <a:lvl7pPr marL="2753898" indent="0">
              <a:buNone/>
              <a:defRPr sz="1004"/>
            </a:lvl7pPr>
            <a:lvl8pPr marL="3212882" indent="0">
              <a:buNone/>
              <a:defRPr sz="1004"/>
            </a:lvl8pPr>
            <a:lvl9pPr marL="3671865" indent="0">
              <a:buNone/>
              <a:defRPr sz="1004"/>
            </a:lvl9pPr>
          </a:lstStyle>
          <a:p>
            <a:pPr lvl="0"/>
            <a:r>
              <a:rPr lang="de-DE"/>
              <a:t>Mastertextformat bearbeiten</a:t>
            </a:r>
          </a:p>
        </p:txBody>
      </p:sp>
      <p:sp>
        <p:nvSpPr>
          <p:cNvPr id="5" name="Datumsplatzhalter 4">
            <a:extLst>
              <a:ext uri="{FF2B5EF4-FFF2-40B4-BE49-F238E27FC236}">
                <a16:creationId xmlns:a16="http://schemas.microsoft.com/office/drawing/2014/main" id="{B366C244-7B22-43A3-86E2-8CCDEEB2E1FC}"/>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E9D70F31-F8A6-46B5-8F0B-89FDBFD11610}"/>
              </a:ext>
            </a:extLst>
          </p:cNvPr>
          <p:cNvSpPr>
            <a:spLocks noGrp="1"/>
          </p:cNvSpPr>
          <p:nvPr>
            <p:ph type="ftr" sz="quarter" idx="11"/>
          </p:nvPr>
        </p:nvSpPr>
        <p:spPr/>
        <p:txBody>
          <a:bodyPr/>
          <a:lstStyle/>
          <a:p>
            <a:r>
              <a:rPr lang="de-DE"/>
              <a:t>Wege nach dem Abitur,- Berufsberaterin Franziska Ploß - 2024 © Bundesagentur für Arbeit</a:t>
            </a:r>
          </a:p>
        </p:txBody>
      </p:sp>
      <p:sp>
        <p:nvSpPr>
          <p:cNvPr id="7" name="Foliennummernplatzhalter 6">
            <a:extLst>
              <a:ext uri="{FF2B5EF4-FFF2-40B4-BE49-F238E27FC236}">
                <a16:creationId xmlns:a16="http://schemas.microsoft.com/office/drawing/2014/main" id="{E975F783-5812-42A2-8C27-DF9673D885B8}"/>
              </a:ext>
            </a:extLst>
          </p:cNvPr>
          <p:cNvSpPr>
            <a:spLocks noGrp="1"/>
          </p:cNvSpPr>
          <p:nvPr>
            <p:ph type="sldNum" sz="quarter" idx="12"/>
          </p:nvPr>
        </p:nvSpPr>
        <p:spPr/>
        <p:txBody>
          <a:bodyPr/>
          <a:lstStyle/>
          <a:p>
            <a:fld id="{275C01D5-3814-46CF-9213-A07B5A3FFD49}" type="slidenum">
              <a:rPr lang="de-DE" smtClean="0"/>
              <a:t>‹Nr.›</a:t>
            </a:fld>
            <a:endParaRPr lang="de-DE"/>
          </a:p>
        </p:txBody>
      </p:sp>
    </p:spTree>
    <p:extLst>
      <p:ext uri="{BB962C8B-B14F-4D97-AF65-F5344CB8AC3E}">
        <p14:creationId xmlns:p14="http://schemas.microsoft.com/office/powerpoint/2010/main" val="2033767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CABFC8-A382-46D1-A8EF-7BE807F913E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07F1DF7-9BCF-4E95-930C-41B8C71616F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2AEFF21-9AA3-47AE-9505-7DBF619BAB4F}"/>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9269E52C-208A-462A-896D-9923D1D736AE}"/>
              </a:ext>
            </a:extLst>
          </p:cNvPr>
          <p:cNvSpPr>
            <a:spLocks noGrp="1"/>
          </p:cNvSpPr>
          <p:nvPr>
            <p:ph type="ftr" sz="quarter" idx="11"/>
          </p:nvPr>
        </p:nvSpPr>
        <p:spPr/>
        <p:txBody>
          <a:bodyPr/>
          <a:lstStyle/>
          <a:p>
            <a:r>
              <a:rPr lang="de-DE"/>
              <a:t>Wege nach dem Abitur,- Berufsberaterin Franziska Ploß - 2024 © Bundesagentur für Arbeit</a:t>
            </a:r>
          </a:p>
        </p:txBody>
      </p:sp>
      <p:sp>
        <p:nvSpPr>
          <p:cNvPr id="6" name="Foliennummernplatzhalter 5">
            <a:extLst>
              <a:ext uri="{FF2B5EF4-FFF2-40B4-BE49-F238E27FC236}">
                <a16:creationId xmlns:a16="http://schemas.microsoft.com/office/drawing/2014/main" id="{E6208E56-5434-4C19-A75C-CBAD86DD6F5A}"/>
              </a:ext>
            </a:extLst>
          </p:cNvPr>
          <p:cNvSpPr>
            <a:spLocks noGrp="1"/>
          </p:cNvSpPr>
          <p:nvPr>
            <p:ph type="sldNum" sz="quarter" idx="12"/>
          </p:nvPr>
        </p:nvSpPr>
        <p:spPr/>
        <p:txBody>
          <a:bodyPr/>
          <a:lstStyle/>
          <a:p>
            <a:fld id="{275C01D5-3814-46CF-9213-A07B5A3FFD49}" type="slidenum">
              <a:rPr lang="de-DE" smtClean="0"/>
              <a:t>‹Nr.›</a:t>
            </a:fld>
            <a:endParaRPr lang="de-DE"/>
          </a:p>
        </p:txBody>
      </p:sp>
    </p:spTree>
    <p:extLst>
      <p:ext uri="{BB962C8B-B14F-4D97-AF65-F5344CB8AC3E}">
        <p14:creationId xmlns:p14="http://schemas.microsoft.com/office/powerpoint/2010/main" val="42068420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7627899-AEFD-4A83-BEE7-0570DB32DE00}"/>
              </a:ext>
            </a:extLst>
          </p:cNvPr>
          <p:cNvSpPr>
            <a:spLocks noGrp="1"/>
          </p:cNvSpPr>
          <p:nvPr>
            <p:ph type="title" orient="vert"/>
          </p:nvPr>
        </p:nvSpPr>
        <p:spPr>
          <a:xfrm>
            <a:off x="8758982" y="366562"/>
            <a:ext cx="2639169" cy="5834709"/>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6EE16B8-3E22-423A-BDAB-2051A8CD9152}"/>
              </a:ext>
            </a:extLst>
          </p:cNvPr>
          <p:cNvSpPr>
            <a:spLocks noGrp="1"/>
          </p:cNvSpPr>
          <p:nvPr>
            <p:ph type="body" orient="vert" idx="1"/>
          </p:nvPr>
        </p:nvSpPr>
        <p:spPr>
          <a:xfrm>
            <a:off x="841474" y="366562"/>
            <a:ext cx="7764512" cy="583470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CE4A681-E9AE-461A-8808-B5B50020AC0A}"/>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8D9856FD-63F5-4D72-8306-53F3D6860A2E}"/>
              </a:ext>
            </a:extLst>
          </p:cNvPr>
          <p:cNvSpPr>
            <a:spLocks noGrp="1"/>
          </p:cNvSpPr>
          <p:nvPr>
            <p:ph type="ftr" sz="quarter" idx="11"/>
          </p:nvPr>
        </p:nvSpPr>
        <p:spPr/>
        <p:txBody>
          <a:bodyPr/>
          <a:lstStyle/>
          <a:p>
            <a:r>
              <a:rPr lang="de-DE"/>
              <a:t>Wege nach dem Abitur,- Berufsberaterin Franziska Ploß - 2024 © Bundesagentur für Arbeit</a:t>
            </a:r>
          </a:p>
        </p:txBody>
      </p:sp>
      <p:sp>
        <p:nvSpPr>
          <p:cNvPr id="6" name="Foliennummernplatzhalter 5">
            <a:extLst>
              <a:ext uri="{FF2B5EF4-FFF2-40B4-BE49-F238E27FC236}">
                <a16:creationId xmlns:a16="http://schemas.microsoft.com/office/drawing/2014/main" id="{5676B2E0-22DE-41D8-9803-C2DD938DAC3F}"/>
              </a:ext>
            </a:extLst>
          </p:cNvPr>
          <p:cNvSpPr>
            <a:spLocks noGrp="1"/>
          </p:cNvSpPr>
          <p:nvPr>
            <p:ph type="sldNum" sz="quarter" idx="12"/>
          </p:nvPr>
        </p:nvSpPr>
        <p:spPr/>
        <p:txBody>
          <a:bodyPr/>
          <a:lstStyle/>
          <a:p>
            <a:fld id="{275C01D5-3814-46CF-9213-A07B5A3FFD49}" type="slidenum">
              <a:rPr lang="de-DE" smtClean="0"/>
              <a:t>‹Nr.›</a:t>
            </a:fld>
            <a:endParaRPr lang="de-DE"/>
          </a:p>
        </p:txBody>
      </p:sp>
    </p:spTree>
    <p:extLst>
      <p:ext uri="{BB962C8B-B14F-4D97-AF65-F5344CB8AC3E}">
        <p14:creationId xmlns:p14="http://schemas.microsoft.com/office/powerpoint/2010/main" val="218798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 Schmaler Header">
    <p:spTree>
      <p:nvGrpSpPr>
        <p:cNvPr id="1" name=""/>
        <p:cNvGrpSpPr/>
        <p:nvPr/>
      </p:nvGrpSpPr>
      <p:grpSpPr>
        <a:xfrm>
          <a:off x="0" y="0"/>
          <a:ext cx="0" cy="0"/>
          <a:chOff x="0" y="0"/>
          <a:chExt cx="0" cy="0"/>
        </a:xfrm>
      </p:grpSpPr>
      <p:pic>
        <p:nvPicPr>
          <p:cNvPr id="12"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17" y="90000"/>
            <a:ext cx="12149963" cy="338345"/>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59999" y="136603"/>
            <a:ext cx="11160000" cy="247133"/>
          </a:xfrm>
          <a:prstGeom prst="rect">
            <a:avLst/>
          </a:prstGeom>
        </p:spPr>
        <p:txBody>
          <a:bodyPr lIns="0" tIns="0" rIns="0" bIns="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Titel 6" descr="Platzhalter für den Folientitel." title="Titelplatzhalter"/>
          <p:cNvSpPr>
            <a:spLocks noGrp="1"/>
          </p:cNvSpPr>
          <p:nvPr>
            <p:ph type="title" hasCustomPrompt="1"/>
          </p:nvPr>
        </p:nvSpPr>
        <p:spPr>
          <a:xfrm>
            <a:off x="359999" y="939684"/>
            <a:ext cx="11340000" cy="976139"/>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a:t>
            </a:r>
            <a:br>
              <a:rPr lang="de-DE" dirty="0"/>
            </a:br>
            <a:r>
              <a:rPr lang="de-DE" dirty="0"/>
              <a:t>In zwei Zeilen</a:t>
            </a:r>
          </a:p>
        </p:txBody>
      </p:sp>
      <p:sp>
        <p:nvSpPr>
          <p:cNvPr id="9" name="Textplatzhalter 5" descr="Platzhalter für eine Subheadline." title="Textplatzhalter"/>
          <p:cNvSpPr>
            <a:spLocks noGrp="1"/>
          </p:cNvSpPr>
          <p:nvPr>
            <p:ph type="body" sz="quarter" idx="15" hasCustomPrompt="1"/>
          </p:nvPr>
        </p:nvSpPr>
        <p:spPr>
          <a:xfrm>
            <a:off x="359999" y="2024929"/>
            <a:ext cx="11340000" cy="467577"/>
          </a:xfrm>
          <a:prstGeom prst="rect">
            <a:avLst/>
          </a:prstGeom>
        </p:spPr>
        <p:txBody>
          <a:bodyPr lIns="0" tIns="0" rIns="0" bIns="0">
            <a:noAutofit/>
          </a:bodyPr>
          <a:lstStyle>
            <a:lvl1pPr marL="0" indent="0">
              <a:spcBef>
                <a:spcPts val="0"/>
              </a:spcBef>
              <a:spcAft>
                <a:spcPts val="0"/>
              </a:spcAft>
              <a:buNone/>
              <a:defRPr sz="1500"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30" name="Bildplatzhalter 28" descr="Dienststellenlogo." title="Dienststellenlogo"/>
          <p:cNvSpPr>
            <a:spLocks noGrp="1"/>
          </p:cNvSpPr>
          <p:nvPr>
            <p:ph type="pic" sz="quarter" idx="18" hasCustomPrompt="1"/>
          </p:nvPr>
        </p:nvSpPr>
        <p:spPr>
          <a:xfrm>
            <a:off x="90000" y="6206135"/>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72598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folie 1-Spaltig">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3" name="Textplatzhalter 2" descr="Platzhalter für Text, Tabelle, Bild, Video, Diagramm, Grafik." title="Multi-Platzhalter"/>
          <p:cNvSpPr>
            <a:spLocks noGrp="1"/>
          </p:cNvSpPr>
          <p:nvPr>
            <p:ph idx="1" hasCustomPrompt="1"/>
          </p:nvPr>
        </p:nvSpPr>
        <p:spPr>
          <a:xfrm>
            <a:off x="590399" y="1198800"/>
            <a:ext cx="11217600" cy="5137200"/>
          </a:xfrm>
          <a:prstGeom prst="rect">
            <a:avLst/>
          </a:prstGeom>
        </p:spPr>
        <p:txBody>
          <a:bodyPr vert="horz" lIns="91440" tIns="45720" rIns="91440" bIns="45720" rtlCol="0">
            <a:noAutofit/>
          </a:bodyPr>
          <a:lstStyle>
            <a:lvl1pPr>
              <a:defRPr baseline="0"/>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descr="Platzhalter für das Thema und das Datum der Präsentation." title="Thema-/Datumsplatzhalter in der Fußzeile"/>
          <p:cNvSpPr>
            <a:spLocks noGrp="1"/>
          </p:cNvSpPr>
          <p:nvPr>
            <p:ph type="ftr" sz="quarter" idx="10"/>
          </p:nvPr>
        </p:nvSpPr>
        <p:spPr/>
        <p:txBody>
          <a:bodyPr/>
          <a:lstStyle/>
          <a:p>
            <a:r>
              <a:rPr lang="de-DE">
                <a:solidFill>
                  <a:srgbClr val="000000"/>
                </a:solidFill>
              </a:rPr>
              <a:t>Wege nach dem Abitur,- Berufsberaterin Franziska Ploß - 2024 © Bundesagentur für Arbeit</a:t>
            </a:r>
            <a:endParaRPr lang="de-DE" dirty="0">
              <a:solidFill>
                <a:srgbClr val="000000"/>
              </a:solidFill>
            </a:endParaRPr>
          </a:p>
        </p:txBody>
      </p:sp>
      <p:sp>
        <p:nvSpPr>
          <p:cNvPr id="5" name="Foliennummernplatzhalter 4" descr="Seitenzahl der Folie." title="Seitenzahlplatzhalter"/>
          <p:cNvSpPr>
            <a:spLocks noGrp="1"/>
          </p:cNvSpPr>
          <p:nvPr>
            <p:ph type="sldNum" sz="quarter" idx="11"/>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300007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folie 2-Spaltig">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a:xfrm>
            <a:off x="590400" y="144566"/>
            <a:ext cx="11217600" cy="860624"/>
          </a:xfrm>
        </p:spPr>
        <p:txBody>
          <a:bodyPr/>
          <a:lstStyle>
            <a:lvl1pPr>
              <a:defRPr baseline="0"/>
            </a:lvl1pPr>
          </a:lstStyle>
          <a:p>
            <a:r>
              <a:rPr lang="de-DE" dirty="0"/>
              <a:t>Hier steht Ihre Botschaft</a:t>
            </a:r>
          </a:p>
        </p:txBody>
      </p:sp>
      <p:sp>
        <p:nvSpPr>
          <p:cNvPr id="4" name="Inhaltsplatzhalter 2" descr="Platzhalter für Text, Tabelle, Bild, Video, Diagramm, Grafik." title="Multi-Platzhalter"/>
          <p:cNvSpPr>
            <a:spLocks noGrp="1"/>
          </p:cNvSpPr>
          <p:nvPr>
            <p:ph idx="1" hasCustomPrompt="1"/>
          </p:nvPr>
        </p:nvSpPr>
        <p:spPr>
          <a:xfrm>
            <a:off x="590399" y="1198800"/>
            <a:ext cx="5508000" cy="51372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2" descr="Platzhalter für Text, Tabelle, Bild, Video, Diagramm, Grafik." title="Multi-Platzhalter"/>
          <p:cNvSpPr>
            <a:spLocks noGrp="1"/>
          </p:cNvSpPr>
          <p:nvPr>
            <p:ph idx="12" hasCustomPrompt="1"/>
          </p:nvPr>
        </p:nvSpPr>
        <p:spPr>
          <a:xfrm>
            <a:off x="6300000" y="1198800"/>
            <a:ext cx="5508000" cy="51372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Fußzeilenplatzhalter 2" descr="Platzhalter für das Thema und das Datum der Präsentation." title="Thema-/Datumsplatzhalter in der Fußzeile"/>
          <p:cNvSpPr>
            <a:spLocks noGrp="1"/>
          </p:cNvSpPr>
          <p:nvPr>
            <p:ph type="ftr" sz="quarter" idx="13"/>
          </p:nvPr>
        </p:nvSpPr>
        <p:spPr/>
        <p:txBody>
          <a:bodyPr/>
          <a:lstStyle/>
          <a:p>
            <a:r>
              <a:rPr lang="de-DE">
                <a:solidFill>
                  <a:srgbClr val="000000"/>
                </a:solidFill>
              </a:rPr>
              <a:t>Wege nach dem Abitur,- Berufsberaterin Franziska Ploß - 2024 © Bundesagentur für Arbeit</a:t>
            </a:r>
            <a:endParaRPr lang="de-DE" dirty="0">
              <a:solidFill>
                <a:srgbClr val="000000"/>
              </a:solidFill>
            </a:endParaRPr>
          </a:p>
        </p:txBody>
      </p:sp>
      <p:sp>
        <p:nvSpPr>
          <p:cNvPr id="6" name="Foliennummernplatzhalter 5"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81078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Bild Rechts">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a:xfrm>
            <a:off x="590400" y="144566"/>
            <a:ext cx="11217600" cy="860624"/>
          </a:xfrm>
        </p:spPr>
        <p:txBody>
          <a:bodyPr/>
          <a:lstStyle>
            <a:lvl1pPr>
              <a:defRPr baseline="0"/>
            </a:lvl1pPr>
          </a:lstStyle>
          <a:p>
            <a:r>
              <a:rPr lang="de-DE" dirty="0"/>
              <a:t>Hier steht Ihre Botschaft</a:t>
            </a:r>
          </a:p>
        </p:txBody>
      </p:sp>
      <p:sp>
        <p:nvSpPr>
          <p:cNvPr id="4" name="Inhaltsplatzhalter 2" descr="Platzhalter für Text, Tabelle, Bild, Video, Diagramm, Grafik." title="Multiplatzhalter"/>
          <p:cNvSpPr>
            <a:spLocks noGrp="1"/>
          </p:cNvSpPr>
          <p:nvPr>
            <p:ph idx="1" hasCustomPrompt="1"/>
          </p:nvPr>
        </p:nvSpPr>
        <p:spPr>
          <a:xfrm>
            <a:off x="590400" y="1198800"/>
            <a:ext cx="5508000" cy="51372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4" descr="Platzhalter für ein Bild." title="Bildplatzhalter"/>
          <p:cNvSpPr>
            <a:spLocks noGrp="1"/>
          </p:cNvSpPr>
          <p:nvPr>
            <p:ph type="pic" sz="quarter" idx="12" hasCustomPrompt="1"/>
          </p:nvPr>
        </p:nvSpPr>
        <p:spPr>
          <a:xfrm>
            <a:off x="6300000" y="1198800"/>
            <a:ext cx="5508000" cy="5133600"/>
          </a:xfrm>
        </p:spPr>
        <p:txBody>
          <a:bodyPr>
            <a:normAutofit/>
          </a:bodyPr>
          <a:lstStyle>
            <a:lvl1pPr marL="0" indent="0">
              <a:buNone/>
              <a:defRPr sz="1200" baseline="0"/>
            </a:lvl1pPr>
          </a:lstStyle>
          <a:p>
            <a:r>
              <a:rPr lang="de-DE" dirty="0"/>
              <a:t>Bild einfügen</a:t>
            </a:r>
          </a:p>
        </p:txBody>
      </p:sp>
      <p:sp>
        <p:nvSpPr>
          <p:cNvPr id="3" name="Fußzeilenplatzhalter 2" descr="Platzhalter für das Thema und das Datum der Präsentation." title="Thema-/Datumsplatzhalter in der Fußzeile"/>
          <p:cNvSpPr>
            <a:spLocks noGrp="1"/>
          </p:cNvSpPr>
          <p:nvPr>
            <p:ph type="ftr" sz="quarter" idx="13"/>
          </p:nvPr>
        </p:nvSpPr>
        <p:spPr/>
        <p:txBody>
          <a:bodyPr/>
          <a:lstStyle/>
          <a:p>
            <a:r>
              <a:rPr lang="de-DE">
                <a:solidFill>
                  <a:srgbClr val="000000"/>
                </a:solidFill>
              </a:rPr>
              <a:t>Wege nach dem Abitur,- Berufsberaterin Franziska Ploß - 2024 © Bundesagentur für Arbeit</a:t>
            </a:r>
            <a:endParaRPr lang="de-DE" dirty="0">
              <a:solidFill>
                <a:srgbClr val="000000"/>
              </a:solidFill>
            </a:endParaRPr>
          </a:p>
        </p:txBody>
      </p:sp>
      <p:sp>
        <p:nvSpPr>
          <p:cNvPr id="5" name="Foliennummernplatzhalter 4"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59214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5" name="Bildplatzhalter 4" descr="Platzhalter für ein Bild." title="Bildplatzhalter"/>
          <p:cNvSpPr>
            <a:spLocks noGrp="1"/>
          </p:cNvSpPr>
          <p:nvPr>
            <p:ph type="pic" sz="quarter" idx="12" hasCustomPrompt="1"/>
          </p:nvPr>
        </p:nvSpPr>
        <p:spPr>
          <a:xfrm>
            <a:off x="414000" y="1037265"/>
            <a:ext cx="11825625" cy="5566976"/>
          </a:xfrm>
          <a:prstGeom prst="rect">
            <a:avLst/>
          </a:prstGeom>
        </p:spPr>
        <p:txBody>
          <a:bodyPr>
            <a:normAutofit/>
          </a:bodyPr>
          <a:lstStyle>
            <a:lvl1pPr marL="0" indent="0">
              <a:buNone/>
              <a:defRPr sz="1200" baseline="0"/>
            </a:lvl1pPr>
          </a:lstStyle>
          <a:p>
            <a:r>
              <a:rPr lang="de-DE" dirty="0"/>
              <a:t>Bild einfügen</a:t>
            </a:r>
          </a:p>
        </p:txBody>
      </p:sp>
      <p:sp>
        <p:nvSpPr>
          <p:cNvPr id="2" name="Titel 1" descr="Platzhalter für den Titel der Folie." title="Titelplatzhalter"/>
          <p:cNvSpPr>
            <a:spLocks noGrp="1"/>
          </p:cNvSpPr>
          <p:nvPr>
            <p:ph type="title" hasCustomPrompt="1"/>
          </p:nvPr>
        </p:nvSpPr>
        <p:spPr/>
        <p:txBody>
          <a:bodyPr>
            <a:noAutofit/>
          </a:bodyPr>
          <a:lstStyle>
            <a:lvl1pPr>
              <a:defRPr baseline="0"/>
            </a:lvl1pPr>
          </a:lstStyle>
          <a:p>
            <a:r>
              <a:rPr lang="de-DE" dirty="0"/>
              <a:t>Hier steht Ihre Botschaft</a:t>
            </a:r>
          </a:p>
        </p:txBody>
      </p:sp>
      <p:sp>
        <p:nvSpPr>
          <p:cNvPr id="6" name="Fußzeilenplatzhalter 5" descr="Platzhalter für das Thema und das Datum der Präsentation." title="Thema-/Datumsplatzhalter in der Fußzeile"/>
          <p:cNvSpPr>
            <a:spLocks noGrp="1"/>
          </p:cNvSpPr>
          <p:nvPr>
            <p:ph type="ftr" sz="quarter" idx="13"/>
          </p:nvPr>
        </p:nvSpPr>
        <p:spPr/>
        <p:txBody>
          <a:bodyPr/>
          <a:lstStyle/>
          <a:p>
            <a:r>
              <a:rPr lang="de-DE">
                <a:solidFill>
                  <a:srgbClr val="000000"/>
                </a:solidFill>
              </a:rPr>
              <a:t>Wege nach dem Abitur,- Berufsberaterin Franziska Ploß - 2024 © Bundesagentur für Arbeit</a:t>
            </a:r>
            <a:endParaRPr lang="de-DE" dirty="0">
              <a:solidFill>
                <a:srgbClr val="000000"/>
              </a:solidFill>
            </a:endParaRPr>
          </a:p>
        </p:txBody>
      </p:sp>
      <p:sp>
        <p:nvSpPr>
          <p:cNvPr id="7" name="Foliennummernplatzhalter 6"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262946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8.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7.pn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3.xml"/><Relationship Id="rId1"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fik 11" descr="Zwei rote Linien." title="Headergrafik"/>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9999" y="93215"/>
            <a:ext cx="12150000" cy="914450"/>
          </a:xfrm>
          <a:prstGeom prst="rect">
            <a:avLst/>
          </a:prstGeom>
        </p:spPr>
      </p:pic>
      <p:sp>
        <p:nvSpPr>
          <p:cNvPr id="14" name="Titelplatzhalter 1" descr="Platzhalter für den Titel der Folie." title="Titelplatzhalter"/>
          <p:cNvSpPr>
            <a:spLocks noGrp="1"/>
          </p:cNvSpPr>
          <p:nvPr>
            <p:ph type="title"/>
          </p:nvPr>
        </p:nvSpPr>
        <p:spPr>
          <a:xfrm>
            <a:off x="590400" y="144566"/>
            <a:ext cx="11217600" cy="860624"/>
          </a:xfrm>
          <a:prstGeom prst="rect">
            <a:avLst/>
          </a:prstGeom>
        </p:spPr>
        <p:txBody>
          <a:bodyPr vert="horz" lIns="91440" tIns="45720" rIns="91440" bIns="45720" rtlCol="0" anchor="t">
            <a:noAutofit/>
          </a:bodyPr>
          <a:lstStyle/>
          <a:p>
            <a:r>
              <a:rPr lang="de-DE" dirty="0"/>
              <a:t>Titelmasterformat durch Klicken bearbeiten</a:t>
            </a:r>
          </a:p>
        </p:txBody>
      </p:sp>
      <p:sp>
        <p:nvSpPr>
          <p:cNvPr id="26" name="Textplatzhalter 2" descr="Platzhalter für Text." title="Textplatzhalter"/>
          <p:cNvSpPr>
            <a:spLocks noGrp="1"/>
          </p:cNvSpPr>
          <p:nvPr>
            <p:ph type="body" idx="1"/>
          </p:nvPr>
        </p:nvSpPr>
        <p:spPr>
          <a:xfrm>
            <a:off x="590399" y="1198800"/>
            <a:ext cx="11217600" cy="5137200"/>
          </a:xfrm>
          <a:prstGeom prst="rect">
            <a:avLst/>
          </a:prstGeom>
        </p:spPr>
        <p:txBody>
          <a:bodyPr vert="horz" lIns="9144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21" name="Gerade Verbindung 20" descr="Graue Linie" title="Linie"/>
          <p:cNvCxnSpPr>
            <a:cxnSpLocks/>
          </p:cNvCxnSpPr>
          <p:nvPr/>
        </p:nvCxnSpPr>
        <p:spPr>
          <a:xfrm>
            <a:off x="432000" y="6599973"/>
            <a:ext cx="118076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Grafik 21" descr="Logo Bundesagentur für Arbeit" title="Logo"/>
          <p:cNvPicPr>
            <a:picLocks/>
          </p:cNvPicPr>
          <p:nvPr/>
        </p:nvPicPr>
        <p:blipFill>
          <a:blip r:embed="rId22" cstate="print">
            <a:extLst>
              <a:ext uri="{28A0092B-C50C-407E-A947-70E740481C1C}">
                <a14:useLocalDpi xmlns:a14="http://schemas.microsoft.com/office/drawing/2010/main" val="0"/>
              </a:ext>
            </a:extLst>
          </a:blip>
          <a:stretch>
            <a:fillRect/>
          </a:stretch>
        </p:blipFill>
        <p:spPr>
          <a:xfrm>
            <a:off x="432000" y="6636114"/>
            <a:ext cx="1548000" cy="205020"/>
          </a:xfrm>
          <a:prstGeom prst="rect">
            <a:avLst/>
          </a:prstGeom>
        </p:spPr>
      </p:pic>
      <p:sp>
        <p:nvSpPr>
          <p:cNvPr id="3" name="Fußzeilenplatzhalter 2" descr="Platzhalter für das Thema und das Datum der Präsentation." title="Thema-/Datumsplatzhalter Fußzeile"/>
          <p:cNvSpPr>
            <a:spLocks noGrp="1"/>
          </p:cNvSpPr>
          <p:nvPr>
            <p:ph type="ftr" sz="quarter" idx="3"/>
          </p:nvPr>
        </p:nvSpPr>
        <p:spPr>
          <a:xfrm>
            <a:off x="2700000" y="6600218"/>
            <a:ext cx="8280000" cy="274677"/>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de-DE"/>
              <a:t>Wege nach dem Abitur,- Berufsberaterin Franziska Ploß - 2024 © Bundesagentur für Arbeit</a:t>
            </a:r>
            <a:endParaRPr lang="de-DE" dirty="0"/>
          </a:p>
        </p:txBody>
      </p:sp>
      <p:sp>
        <p:nvSpPr>
          <p:cNvPr id="4" name="Foliennummernplatzhalter 3" descr="Seitenzahl der Folie." title="Seitenzahlplatzhalter in der Fußzeile"/>
          <p:cNvSpPr>
            <a:spLocks noGrp="1"/>
          </p:cNvSpPr>
          <p:nvPr>
            <p:ph type="sldNum" sz="quarter" idx="4"/>
          </p:nvPr>
        </p:nvSpPr>
        <p:spPr>
          <a:xfrm>
            <a:off x="11056934" y="6600218"/>
            <a:ext cx="864000" cy="274677"/>
          </a:xfrm>
          <a:prstGeom prst="rect">
            <a:avLst/>
          </a:prstGeom>
        </p:spPr>
        <p:txBody>
          <a:bodyPr vert="horz" lIns="91440" tIns="45720" rIns="91440" bIns="45720" rtlCol="0" anchor="ctr"/>
          <a:lstStyle>
            <a:lvl1pPr algn="r">
              <a:defRPr sz="900">
                <a:solidFill>
                  <a:schemeClr val="tx1"/>
                </a:solidFill>
              </a:defRPr>
            </a:lvl1p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32777750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2"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55" r:id="rId15"/>
    <p:sldLayoutId id="2147483691" r:id="rId16"/>
    <p:sldLayoutId id="2147483694" r:id="rId17"/>
    <p:sldLayoutId id="2147483695" r:id="rId18"/>
    <p:sldLayoutId id="2147483708" r:id="rId19"/>
  </p:sldLayoutIdLst>
  <p:hf sldNum="0" hdr="0" dt="0"/>
  <p:txStyles>
    <p:titleStyle>
      <a:lvl1pPr algn="l" defTabSz="914400" rtl="0" eaLnBrk="1" latinLnBrk="0" hangingPunct="1">
        <a:spcBef>
          <a:spcPct val="0"/>
        </a:spcBef>
        <a:buNone/>
        <a:defRPr sz="2400" b="1" kern="1200">
          <a:solidFill>
            <a:srgbClr val="000000"/>
          </a:solidFill>
          <a:latin typeface="Arial" panose="020B0604020202020204" pitchFamily="34" charset="0"/>
          <a:ea typeface="+mj-ea"/>
          <a:cs typeface="Arial" panose="020B0604020202020204" pitchFamily="34" charset="0"/>
        </a:defRPr>
      </a:lvl1pPr>
    </p:titleStyle>
    <p:bodyStyle>
      <a:lvl1pPr marL="342000" indent="-342000" algn="l" defTabSz="914400" rtl="0" eaLnBrk="1" latinLnBrk="0" hangingPunct="1">
        <a:spcBef>
          <a:spcPts val="700"/>
        </a:spcBef>
        <a:spcAft>
          <a:spcPts val="0"/>
        </a:spcAft>
        <a:buClr>
          <a:srgbClr val="E2001A"/>
        </a:buClr>
        <a:buSzPct val="80000"/>
        <a:buFont typeface="Arial Black" panose="020B0A040201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724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2pPr>
      <a:lvl3pPr marL="954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3pPr>
      <a:lvl4pPr marL="1350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4pPr>
      <a:lvl5pPr marL="1728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fik 11" descr="Zwei rote Linien." title="Headergrafik"/>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89999" y="93255"/>
            <a:ext cx="12150000" cy="1133918"/>
          </a:xfrm>
          <a:prstGeom prst="rect">
            <a:avLst/>
          </a:prstGeom>
        </p:spPr>
      </p:pic>
      <p:sp>
        <p:nvSpPr>
          <p:cNvPr id="14" name="Titelplatzhalter 1" descr="Platzhalter für den Titel der Folie." title="Titelplatzhalter"/>
          <p:cNvSpPr>
            <a:spLocks noGrp="1"/>
          </p:cNvSpPr>
          <p:nvPr>
            <p:ph type="title"/>
          </p:nvPr>
        </p:nvSpPr>
        <p:spPr>
          <a:xfrm>
            <a:off x="590400" y="153443"/>
            <a:ext cx="11217600" cy="1018093"/>
          </a:xfrm>
          <a:prstGeom prst="rect">
            <a:avLst/>
          </a:prstGeom>
        </p:spPr>
        <p:txBody>
          <a:bodyPr vert="horz" lIns="91440" tIns="45720" rIns="91440" bIns="45720" rtlCol="0" anchor="t">
            <a:noAutofit/>
          </a:bodyPr>
          <a:lstStyle/>
          <a:p>
            <a:r>
              <a:rPr lang="de-DE" dirty="0"/>
              <a:t>Titelmasterformat </a:t>
            </a:r>
            <a:br>
              <a:rPr lang="de-DE" dirty="0"/>
            </a:br>
            <a:r>
              <a:rPr lang="de-DE" dirty="0"/>
              <a:t>durch Klicken bearbeiten</a:t>
            </a:r>
          </a:p>
        </p:txBody>
      </p:sp>
      <p:sp>
        <p:nvSpPr>
          <p:cNvPr id="26" name="Textplatzhalter 2" descr="Platzhalter für Text." title="Textplatzhalter"/>
          <p:cNvSpPr>
            <a:spLocks noGrp="1"/>
          </p:cNvSpPr>
          <p:nvPr>
            <p:ph type="body" idx="1"/>
          </p:nvPr>
        </p:nvSpPr>
        <p:spPr>
          <a:xfrm>
            <a:off x="590399" y="1404000"/>
            <a:ext cx="11217600" cy="4860000"/>
          </a:xfrm>
          <a:prstGeom prst="rect">
            <a:avLst/>
          </a:prstGeom>
        </p:spPr>
        <p:txBody>
          <a:bodyPr vert="horz" lIns="9144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21" name="Gerade Verbindung 20" descr="Graue Linie" title="Linie"/>
          <p:cNvCxnSpPr>
            <a:cxnSpLocks/>
          </p:cNvCxnSpPr>
          <p:nvPr/>
        </p:nvCxnSpPr>
        <p:spPr>
          <a:xfrm>
            <a:off x="432000" y="6538079"/>
            <a:ext cx="118076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Grafik 21" descr="Logo der Bundesagentur für Arbeit." title="Logo"/>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32000" y="6574121"/>
            <a:ext cx="1936865" cy="257695"/>
          </a:xfrm>
          <a:prstGeom prst="rect">
            <a:avLst/>
          </a:prstGeom>
        </p:spPr>
      </p:pic>
      <p:sp>
        <p:nvSpPr>
          <p:cNvPr id="3" name="Fußzeilenplatzhalter 2" descr="Platzhalter für das Thema und das Datum der Präsentation." title="Thema-/Datumsplatzhalter Fußzeile"/>
          <p:cNvSpPr>
            <a:spLocks noGrp="1"/>
          </p:cNvSpPr>
          <p:nvPr>
            <p:ph type="ftr" sz="quarter" idx="3"/>
          </p:nvPr>
        </p:nvSpPr>
        <p:spPr>
          <a:xfrm>
            <a:off x="2700000" y="6564706"/>
            <a:ext cx="8280000" cy="274677"/>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125">
                <a:solidFill>
                  <a:schemeClr val="tx1"/>
                </a:solidFill>
              </a:defRPr>
            </a:lvl1pPr>
          </a:lstStyle>
          <a:p>
            <a:r>
              <a:rPr lang="de-DE"/>
              <a:t>Wege nach dem Abitur,- Berufsberaterin Franziska Ploß - 2024 © Bundesagentur für Arbeit</a:t>
            </a:r>
            <a:endParaRPr lang="de-DE" dirty="0"/>
          </a:p>
        </p:txBody>
      </p:sp>
      <p:sp>
        <p:nvSpPr>
          <p:cNvPr id="4" name="Foliennummernplatzhalter 3" descr="Seitenzahl der Folie." title="Seitenzahlplatzhalter in der Fußzeile"/>
          <p:cNvSpPr>
            <a:spLocks noGrp="1"/>
          </p:cNvSpPr>
          <p:nvPr>
            <p:ph type="sldNum" sz="quarter" idx="4"/>
          </p:nvPr>
        </p:nvSpPr>
        <p:spPr>
          <a:xfrm>
            <a:off x="11056934" y="6564706"/>
            <a:ext cx="864000" cy="274677"/>
          </a:xfrm>
          <a:prstGeom prst="rect">
            <a:avLst/>
          </a:prstGeom>
        </p:spPr>
        <p:txBody>
          <a:bodyPr vert="horz" lIns="91440" tIns="45720" rIns="91440" bIns="45720" rtlCol="0" anchor="ctr"/>
          <a:lstStyle>
            <a:lvl1pPr algn="r">
              <a:defRPr sz="1125">
                <a:solidFill>
                  <a:schemeClr val="tx1"/>
                </a:solidFill>
              </a:defRPr>
            </a:lvl1p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278261056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sldNum="0" hdr="0" dt="0"/>
  <p:txStyles>
    <p:titleStyle>
      <a:lvl1pPr algn="l" defTabSz="914400" rtl="0" eaLnBrk="1" latinLnBrk="0" hangingPunct="1">
        <a:spcBef>
          <a:spcPct val="0"/>
        </a:spcBef>
        <a:buNone/>
        <a:defRPr sz="3000" b="1" kern="1200">
          <a:solidFill>
            <a:srgbClr val="000000"/>
          </a:solidFill>
          <a:latin typeface="Arial" panose="020B0604020202020204" pitchFamily="34" charset="0"/>
          <a:ea typeface="+mj-ea"/>
          <a:cs typeface="Arial" panose="020B0604020202020204" pitchFamily="34" charset="0"/>
        </a:defRPr>
      </a:lvl1pPr>
    </p:titleStyle>
    <p:bodyStyle>
      <a:lvl1pPr marL="342000" indent="-342000" algn="l" defTabSz="914400" rtl="0" eaLnBrk="1" latinLnBrk="0" hangingPunct="1">
        <a:spcBef>
          <a:spcPts val="700"/>
        </a:spcBef>
        <a:spcAft>
          <a:spcPts val="0"/>
        </a:spcAft>
        <a:buClr>
          <a:srgbClr val="E2001A"/>
        </a:buClr>
        <a:buSzPct val="80000"/>
        <a:buFont typeface="Arial Black" panose="020B0A040201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572400" indent="-216000" algn="l" defTabSz="914400" rtl="0" eaLnBrk="1" latinLnBrk="0" hangingPunct="1">
        <a:spcBef>
          <a:spcPts val="600"/>
        </a:spcBef>
        <a:spcAft>
          <a:spcPts val="50"/>
        </a:spcAft>
        <a:buFont typeface="Arial" panose="020B0604020202020204" pitchFamily="34" charset="0"/>
        <a:buChar char="•"/>
        <a:defRPr sz="2125" kern="1200" baseline="0">
          <a:solidFill>
            <a:schemeClr val="tx1"/>
          </a:solidFill>
          <a:latin typeface="Arial" panose="020B0604020202020204" pitchFamily="34" charset="0"/>
          <a:ea typeface="+mn-ea"/>
          <a:cs typeface="Arial" panose="020B0604020202020204" pitchFamily="34" charset="0"/>
        </a:defRPr>
      </a:lvl2pPr>
      <a:lvl3pPr marL="954000" indent="-216000" algn="l" defTabSz="914400" rtl="0" eaLnBrk="1" latinLnBrk="0" hangingPunct="1">
        <a:spcBef>
          <a:spcPts val="600"/>
        </a:spcBef>
        <a:spcAft>
          <a:spcPts val="50"/>
        </a:spcAft>
        <a:buFont typeface="Arial" panose="020B0604020202020204" pitchFamily="34" charset="0"/>
        <a:buChar char="•"/>
        <a:defRPr sz="2125" kern="1200" baseline="0">
          <a:solidFill>
            <a:schemeClr val="tx1"/>
          </a:solidFill>
          <a:latin typeface="Arial" panose="020B0604020202020204" pitchFamily="34" charset="0"/>
          <a:ea typeface="+mn-ea"/>
          <a:cs typeface="Arial" panose="020B0604020202020204" pitchFamily="34" charset="0"/>
        </a:defRPr>
      </a:lvl3pPr>
      <a:lvl4pPr marL="1350000" indent="-216000" algn="l" defTabSz="914400" rtl="0" eaLnBrk="1" latinLnBrk="0" hangingPunct="1">
        <a:spcBef>
          <a:spcPts val="600"/>
        </a:spcBef>
        <a:spcAft>
          <a:spcPts val="50"/>
        </a:spcAft>
        <a:buFont typeface="Arial" panose="020B0604020202020204" pitchFamily="34" charset="0"/>
        <a:buChar char="•"/>
        <a:defRPr sz="2125" kern="1200" baseline="0">
          <a:solidFill>
            <a:schemeClr val="tx1"/>
          </a:solidFill>
          <a:latin typeface="Arial" panose="020B0604020202020204" pitchFamily="34" charset="0"/>
          <a:ea typeface="+mn-ea"/>
          <a:cs typeface="Arial" panose="020B0604020202020204" pitchFamily="34" charset="0"/>
        </a:defRPr>
      </a:lvl4pPr>
      <a:lvl5pPr marL="1728000" indent="-216000" algn="l" defTabSz="914400" rtl="0" eaLnBrk="1" latinLnBrk="0" hangingPunct="1">
        <a:spcBef>
          <a:spcPts val="600"/>
        </a:spcBef>
        <a:spcAft>
          <a:spcPts val="50"/>
        </a:spcAft>
        <a:buFont typeface="Arial" panose="020B0604020202020204" pitchFamily="34" charset="0"/>
        <a:buChar char="•"/>
        <a:defRPr sz="2125"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Hintergr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 y="0"/>
            <a:ext cx="12239140" cy="6884988"/>
          </a:xfrm>
          <a:prstGeom prst="rect">
            <a:avLst/>
          </a:prstGeom>
        </p:spPr>
      </p:pic>
      <p:sp>
        <p:nvSpPr>
          <p:cNvPr id="180257" name="SeiteNr"/>
          <p:cNvSpPr>
            <a:spLocks noChangeArrowheads="1"/>
          </p:cNvSpPr>
          <p:nvPr/>
        </p:nvSpPr>
        <p:spPr bwMode="auto">
          <a:xfrm>
            <a:off x="10937988" y="6612910"/>
            <a:ext cx="1225443" cy="235079"/>
          </a:xfrm>
          <a:prstGeom prst="rect">
            <a:avLst/>
          </a:prstGeom>
          <a:noFill/>
          <a:ln w="9525">
            <a:noFill/>
            <a:miter lim="800000"/>
            <a:headEnd/>
            <a:tailEnd/>
          </a:ln>
          <a:effectLst/>
        </p:spPr>
        <p:txBody>
          <a:bodyPr lIns="89540" tIns="44771" rIns="89540" bIns="44771"/>
          <a:lstStyle/>
          <a:p>
            <a:pPr algn="r" defTabSz="894902" eaLnBrk="0" hangingPunct="0">
              <a:lnSpc>
                <a:spcPct val="100000"/>
              </a:lnSpc>
              <a:spcBef>
                <a:spcPct val="0"/>
              </a:spcBef>
              <a:spcAft>
                <a:spcPts val="200"/>
              </a:spcAft>
            </a:pPr>
            <a:r>
              <a:rPr lang="de-DE" sz="999" dirty="0"/>
              <a:t>Seite </a:t>
            </a:r>
            <a:fld id="{74FECFAA-7E63-4B4B-BCB7-18CE54C41901}" type="slidenum">
              <a:rPr lang="de-DE" sz="999"/>
              <a:pPr algn="r" defTabSz="894902" eaLnBrk="0" hangingPunct="0">
                <a:lnSpc>
                  <a:spcPct val="100000"/>
                </a:lnSpc>
                <a:spcBef>
                  <a:spcPct val="0"/>
                </a:spcBef>
                <a:spcAft>
                  <a:spcPts val="200"/>
                </a:spcAft>
              </a:pPr>
              <a:t>‹Nr.›</a:t>
            </a:fld>
            <a:endParaRPr lang="de-DE" sz="999" dirty="0"/>
          </a:p>
        </p:txBody>
      </p:sp>
      <p:sp>
        <p:nvSpPr>
          <p:cNvPr id="180263" name="Schwarze Linie"/>
          <p:cNvSpPr>
            <a:spLocks noChangeShapeType="1"/>
          </p:cNvSpPr>
          <p:nvPr/>
        </p:nvSpPr>
        <p:spPr bwMode="auto">
          <a:xfrm>
            <a:off x="143922" y="6606200"/>
            <a:ext cx="12095703" cy="0"/>
          </a:xfrm>
          <a:prstGeom prst="line">
            <a:avLst/>
          </a:prstGeom>
          <a:noFill/>
          <a:ln w="6350">
            <a:solidFill>
              <a:srgbClr val="58595B"/>
            </a:solidFill>
            <a:round/>
            <a:headEnd/>
            <a:tailEnd/>
          </a:ln>
          <a:effectLst/>
        </p:spPr>
        <p:txBody>
          <a:bodyPr wrap="square" lIns="0" tIns="0" rIns="0" bIns="0">
            <a:spAutoFit/>
          </a:bodyPr>
          <a:lstStyle/>
          <a:p>
            <a:endParaRPr lang="de-DE" sz="2150"/>
          </a:p>
        </p:txBody>
      </p:sp>
      <p:sp>
        <p:nvSpPr>
          <p:cNvPr id="22" name="Fußzeile"/>
          <p:cNvSpPr>
            <a:spLocks noGrp="1" noChangeArrowheads="1"/>
          </p:cNvSpPr>
          <p:nvPr>
            <p:ph type="ftr" sz="quarter" idx="3"/>
          </p:nvPr>
        </p:nvSpPr>
        <p:spPr bwMode="auto">
          <a:xfrm>
            <a:off x="3647684" y="6609860"/>
            <a:ext cx="7535348" cy="251768"/>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116" eaLnBrk="0" hangingPunct="0">
              <a:lnSpc>
                <a:spcPct val="100000"/>
              </a:lnSpc>
              <a:spcBef>
                <a:spcPct val="0"/>
              </a:spcBef>
              <a:spcAft>
                <a:spcPts val="200"/>
              </a:spcAft>
              <a:defRPr sz="999"/>
            </a:lvl1pPr>
          </a:lstStyle>
          <a:p>
            <a:r>
              <a:rPr lang="de-DE"/>
              <a:t>Wege nach dem Abitur,- Berufsberaterin Franziska Ploß - 2024 © Bundesagentur für Arbeit</a:t>
            </a:r>
            <a:endParaRPr lang="de-DE" dirty="0"/>
          </a:p>
        </p:txBody>
      </p:sp>
      <p:grpSp>
        <p:nvGrpSpPr>
          <p:cNvPr id="2" name="Group 4"/>
          <p:cNvGrpSpPr>
            <a:grpSpLocks noChangeAspect="1"/>
          </p:cNvGrpSpPr>
          <p:nvPr/>
        </p:nvGrpSpPr>
        <p:grpSpPr bwMode="auto">
          <a:xfrm>
            <a:off x="579916" y="6642212"/>
            <a:ext cx="2057222" cy="206280"/>
            <a:chOff x="274" y="4186"/>
            <a:chExt cx="972" cy="130"/>
          </a:xfrm>
        </p:grpSpPr>
        <p:sp>
          <p:nvSpPr>
            <p:cNvPr id="3" name="AutoShape 3"/>
            <p:cNvSpPr>
              <a:spLocks noChangeAspect="1" noChangeArrowheads="1" noTextEdit="1"/>
            </p:cNvSpPr>
            <p:nvPr userDrawn="1"/>
          </p:nvSpPr>
          <p:spPr bwMode="auto">
            <a:xfrm>
              <a:off x="274" y="4186"/>
              <a:ext cx="97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4" name="Freeform 5"/>
            <p:cNvSpPr>
              <a:spLocks noEditPoints="1"/>
            </p:cNvSpPr>
            <p:nvPr userDrawn="1"/>
          </p:nvSpPr>
          <p:spPr bwMode="auto">
            <a:xfrm>
              <a:off x="457" y="4223"/>
              <a:ext cx="35" cy="48"/>
            </a:xfrm>
            <a:custGeom>
              <a:avLst/>
              <a:gdLst>
                <a:gd name="T0" fmla="*/ 0 w 35"/>
                <a:gd name="T1" fmla="*/ 48 h 48"/>
                <a:gd name="T2" fmla="*/ 11 w 35"/>
                <a:gd name="T3" fmla="*/ 48 h 48"/>
                <a:gd name="T4" fmla="*/ 11 w 35"/>
                <a:gd name="T5" fmla="*/ 48 h 48"/>
                <a:gd name="T6" fmla="*/ 20 w 35"/>
                <a:gd name="T7" fmla="*/ 48 h 48"/>
                <a:gd name="T8" fmla="*/ 25 w 35"/>
                <a:gd name="T9" fmla="*/ 47 h 48"/>
                <a:gd name="T10" fmla="*/ 25 w 35"/>
                <a:gd name="T11" fmla="*/ 47 h 48"/>
                <a:gd name="T12" fmla="*/ 30 w 35"/>
                <a:gd name="T13" fmla="*/ 45 h 48"/>
                <a:gd name="T14" fmla="*/ 32 w 35"/>
                <a:gd name="T15" fmla="*/ 43 h 48"/>
                <a:gd name="T16" fmla="*/ 34 w 35"/>
                <a:gd name="T17" fmla="*/ 39 h 48"/>
                <a:gd name="T18" fmla="*/ 35 w 35"/>
                <a:gd name="T19" fmla="*/ 34 h 48"/>
                <a:gd name="T20" fmla="*/ 35 w 35"/>
                <a:gd name="T21" fmla="*/ 34 h 48"/>
                <a:gd name="T22" fmla="*/ 34 w 35"/>
                <a:gd name="T23" fmla="*/ 30 h 48"/>
                <a:gd name="T24" fmla="*/ 32 w 35"/>
                <a:gd name="T25" fmla="*/ 27 h 48"/>
                <a:gd name="T26" fmla="*/ 29 w 35"/>
                <a:gd name="T27" fmla="*/ 24 h 48"/>
                <a:gd name="T28" fmla="*/ 24 w 35"/>
                <a:gd name="T29" fmla="*/ 23 h 48"/>
                <a:gd name="T30" fmla="*/ 24 w 35"/>
                <a:gd name="T31" fmla="*/ 23 h 48"/>
                <a:gd name="T32" fmla="*/ 28 w 35"/>
                <a:gd name="T33" fmla="*/ 21 h 48"/>
                <a:gd name="T34" fmla="*/ 30 w 35"/>
                <a:gd name="T35" fmla="*/ 18 h 48"/>
                <a:gd name="T36" fmla="*/ 32 w 35"/>
                <a:gd name="T37" fmla="*/ 15 h 48"/>
                <a:gd name="T38" fmla="*/ 32 w 35"/>
                <a:gd name="T39" fmla="*/ 12 h 48"/>
                <a:gd name="T40" fmla="*/ 32 w 35"/>
                <a:gd name="T41" fmla="*/ 12 h 48"/>
                <a:gd name="T42" fmla="*/ 32 w 35"/>
                <a:gd name="T43" fmla="*/ 9 h 48"/>
                <a:gd name="T44" fmla="*/ 30 w 35"/>
                <a:gd name="T45" fmla="*/ 6 h 48"/>
                <a:gd name="T46" fmla="*/ 28 w 35"/>
                <a:gd name="T47" fmla="*/ 2 h 48"/>
                <a:gd name="T48" fmla="*/ 24 w 35"/>
                <a:gd name="T49" fmla="*/ 1 h 48"/>
                <a:gd name="T50" fmla="*/ 24 w 35"/>
                <a:gd name="T51" fmla="*/ 1 h 48"/>
                <a:gd name="T52" fmla="*/ 20 w 35"/>
                <a:gd name="T53" fmla="*/ 0 h 48"/>
                <a:gd name="T54" fmla="*/ 12 w 35"/>
                <a:gd name="T55" fmla="*/ 0 h 48"/>
                <a:gd name="T56" fmla="*/ 0 w 35"/>
                <a:gd name="T57" fmla="*/ 0 h 48"/>
                <a:gd name="T58" fmla="*/ 0 w 35"/>
                <a:gd name="T59" fmla="*/ 48 h 48"/>
                <a:gd name="T60" fmla="*/ 0 w 35"/>
                <a:gd name="T61" fmla="*/ 48 h 48"/>
                <a:gd name="T62" fmla="*/ 9 w 35"/>
                <a:gd name="T63" fmla="*/ 8 h 48"/>
                <a:gd name="T64" fmla="*/ 12 w 35"/>
                <a:gd name="T65" fmla="*/ 8 h 48"/>
                <a:gd name="T66" fmla="*/ 12 w 35"/>
                <a:gd name="T67" fmla="*/ 8 h 48"/>
                <a:gd name="T68" fmla="*/ 18 w 35"/>
                <a:gd name="T69" fmla="*/ 8 h 48"/>
                <a:gd name="T70" fmla="*/ 21 w 35"/>
                <a:gd name="T71" fmla="*/ 9 h 48"/>
                <a:gd name="T72" fmla="*/ 22 w 35"/>
                <a:gd name="T73" fmla="*/ 11 h 48"/>
                <a:gd name="T74" fmla="*/ 23 w 35"/>
                <a:gd name="T75" fmla="*/ 13 h 48"/>
                <a:gd name="T76" fmla="*/ 23 w 35"/>
                <a:gd name="T77" fmla="*/ 13 h 48"/>
                <a:gd name="T78" fmla="*/ 22 w 35"/>
                <a:gd name="T79" fmla="*/ 16 h 48"/>
                <a:gd name="T80" fmla="*/ 21 w 35"/>
                <a:gd name="T81" fmla="*/ 18 h 48"/>
                <a:gd name="T82" fmla="*/ 18 w 35"/>
                <a:gd name="T83" fmla="*/ 19 h 48"/>
                <a:gd name="T84" fmla="*/ 14 w 35"/>
                <a:gd name="T85" fmla="*/ 19 h 48"/>
                <a:gd name="T86" fmla="*/ 9 w 35"/>
                <a:gd name="T87" fmla="*/ 19 h 48"/>
                <a:gd name="T88" fmla="*/ 9 w 35"/>
                <a:gd name="T89" fmla="*/ 8 h 48"/>
                <a:gd name="T90" fmla="*/ 9 w 35"/>
                <a:gd name="T91" fmla="*/ 8 h 48"/>
                <a:gd name="T92" fmla="*/ 9 w 35"/>
                <a:gd name="T93" fmla="*/ 27 h 48"/>
                <a:gd name="T94" fmla="*/ 14 w 35"/>
                <a:gd name="T95" fmla="*/ 27 h 48"/>
                <a:gd name="T96" fmla="*/ 14 w 35"/>
                <a:gd name="T97" fmla="*/ 27 h 48"/>
                <a:gd name="T98" fmla="*/ 19 w 35"/>
                <a:gd name="T99" fmla="*/ 27 h 48"/>
                <a:gd name="T100" fmla="*/ 22 w 35"/>
                <a:gd name="T101" fmla="*/ 28 h 48"/>
                <a:gd name="T102" fmla="*/ 24 w 35"/>
                <a:gd name="T103" fmla="*/ 30 h 48"/>
                <a:gd name="T104" fmla="*/ 25 w 35"/>
                <a:gd name="T105" fmla="*/ 34 h 48"/>
                <a:gd name="T106" fmla="*/ 25 w 35"/>
                <a:gd name="T107" fmla="*/ 34 h 48"/>
                <a:gd name="T108" fmla="*/ 24 w 35"/>
                <a:gd name="T109" fmla="*/ 38 h 48"/>
                <a:gd name="T110" fmla="*/ 22 w 35"/>
                <a:gd name="T111" fmla="*/ 40 h 48"/>
                <a:gd name="T112" fmla="*/ 19 w 35"/>
                <a:gd name="T113" fmla="*/ 41 h 48"/>
                <a:gd name="T114" fmla="*/ 14 w 35"/>
                <a:gd name="T115" fmla="*/ 41 h 48"/>
                <a:gd name="T116" fmla="*/ 9 w 35"/>
                <a:gd name="T117" fmla="*/ 41 h 48"/>
                <a:gd name="T118" fmla="*/ 9 w 35"/>
                <a:gd name="T119" fmla="*/ 27 h 48"/>
                <a:gd name="T120" fmla="*/ 9 w 35"/>
                <a:gd name="T121"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 h="48">
                  <a:moveTo>
                    <a:pt x="0" y="48"/>
                  </a:moveTo>
                  <a:lnTo>
                    <a:pt x="11" y="48"/>
                  </a:lnTo>
                  <a:lnTo>
                    <a:pt x="11" y="48"/>
                  </a:lnTo>
                  <a:lnTo>
                    <a:pt x="20" y="48"/>
                  </a:lnTo>
                  <a:lnTo>
                    <a:pt x="25" y="47"/>
                  </a:lnTo>
                  <a:lnTo>
                    <a:pt x="25" y="47"/>
                  </a:lnTo>
                  <a:lnTo>
                    <a:pt x="30" y="45"/>
                  </a:lnTo>
                  <a:lnTo>
                    <a:pt x="32" y="43"/>
                  </a:lnTo>
                  <a:lnTo>
                    <a:pt x="34" y="39"/>
                  </a:lnTo>
                  <a:lnTo>
                    <a:pt x="35" y="34"/>
                  </a:lnTo>
                  <a:lnTo>
                    <a:pt x="35" y="34"/>
                  </a:lnTo>
                  <a:lnTo>
                    <a:pt x="34" y="30"/>
                  </a:lnTo>
                  <a:lnTo>
                    <a:pt x="32" y="27"/>
                  </a:lnTo>
                  <a:lnTo>
                    <a:pt x="29" y="24"/>
                  </a:lnTo>
                  <a:lnTo>
                    <a:pt x="24" y="23"/>
                  </a:lnTo>
                  <a:lnTo>
                    <a:pt x="24" y="23"/>
                  </a:lnTo>
                  <a:lnTo>
                    <a:pt x="28" y="21"/>
                  </a:lnTo>
                  <a:lnTo>
                    <a:pt x="30" y="18"/>
                  </a:lnTo>
                  <a:lnTo>
                    <a:pt x="32" y="15"/>
                  </a:lnTo>
                  <a:lnTo>
                    <a:pt x="32" y="12"/>
                  </a:lnTo>
                  <a:lnTo>
                    <a:pt x="32" y="12"/>
                  </a:lnTo>
                  <a:lnTo>
                    <a:pt x="32" y="9"/>
                  </a:lnTo>
                  <a:lnTo>
                    <a:pt x="30" y="6"/>
                  </a:lnTo>
                  <a:lnTo>
                    <a:pt x="28" y="2"/>
                  </a:lnTo>
                  <a:lnTo>
                    <a:pt x="24" y="1"/>
                  </a:lnTo>
                  <a:lnTo>
                    <a:pt x="24" y="1"/>
                  </a:lnTo>
                  <a:lnTo>
                    <a:pt x="20" y="0"/>
                  </a:lnTo>
                  <a:lnTo>
                    <a:pt x="12" y="0"/>
                  </a:lnTo>
                  <a:lnTo>
                    <a:pt x="0" y="0"/>
                  </a:lnTo>
                  <a:lnTo>
                    <a:pt x="0" y="48"/>
                  </a:lnTo>
                  <a:lnTo>
                    <a:pt x="0" y="48"/>
                  </a:lnTo>
                  <a:close/>
                  <a:moveTo>
                    <a:pt x="9" y="8"/>
                  </a:moveTo>
                  <a:lnTo>
                    <a:pt x="12" y="8"/>
                  </a:lnTo>
                  <a:lnTo>
                    <a:pt x="12" y="8"/>
                  </a:lnTo>
                  <a:lnTo>
                    <a:pt x="18" y="8"/>
                  </a:lnTo>
                  <a:lnTo>
                    <a:pt x="21" y="9"/>
                  </a:lnTo>
                  <a:lnTo>
                    <a:pt x="22" y="11"/>
                  </a:lnTo>
                  <a:lnTo>
                    <a:pt x="23" y="13"/>
                  </a:lnTo>
                  <a:lnTo>
                    <a:pt x="23" y="13"/>
                  </a:lnTo>
                  <a:lnTo>
                    <a:pt x="22" y="16"/>
                  </a:lnTo>
                  <a:lnTo>
                    <a:pt x="21" y="18"/>
                  </a:lnTo>
                  <a:lnTo>
                    <a:pt x="18" y="19"/>
                  </a:lnTo>
                  <a:lnTo>
                    <a:pt x="14" y="19"/>
                  </a:lnTo>
                  <a:lnTo>
                    <a:pt x="9" y="19"/>
                  </a:lnTo>
                  <a:lnTo>
                    <a:pt x="9" y="8"/>
                  </a:lnTo>
                  <a:lnTo>
                    <a:pt x="9" y="8"/>
                  </a:lnTo>
                  <a:close/>
                  <a:moveTo>
                    <a:pt x="9" y="27"/>
                  </a:moveTo>
                  <a:lnTo>
                    <a:pt x="14" y="27"/>
                  </a:lnTo>
                  <a:lnTo>
                    <a:pt x="14" y="27"/>
                  </a:lnTo>
                  <a:lnTo>
                    <a:pt x="19" y="27"/>
                  </a:lnTo>
                  <a:lnTo>
                    <a:pt x="22" y="28"/>
                  </a:lnTo>
                  <a:lnTo>
                    <a:pt x="24" y="30"/>
                  </a:lnTo>
                  <a:lnTo>
                    <a:pt x="25" y="34"/>
                  </a:lnTo>
                  <a:lnTo>
                    <a:pt x="25" y="34"/>
                  </a:lnTo>
                  <a:lnTo>
                    <a:pt x="24" y="38"/>
                  </a:lnTo>
                  <a:lnTo>
                    <a:pt x="22" y="40"/>
                  </a:lnTo>
                  <a:lnTo>
                    <a:pt x="19" y="41"/>
                  </a:lnTo>
                  <a:lnTo>
                    <a:pt x="14" y="41"/>
                  </a:lnTo>
                  <a:lnTo>
                    <a:pt x="9" y="41"/>
                  </a:lnTo>
                  <a:lnTo>
                    <a:pt x="9" y="27"/>
                  </a:lnTo>
                  <a:lnTo>
                    <a:pt x="9"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5" name="Freeform 6"/>
            <p:cNvSpPr>
              <a:spLocks/>
            </p:cNvSpPr>
            <p:nvPr userDrawn="1"/>
          </p:nvSpPr>
          <p:spPr bwMode="auto">
            <a:xfrm>
              <a:off x="499" y="4237"/>
              <a:ext cx="31" cy="35"/>
            </a:xfrm>
            <a:custGeom>
              <a:avLst/>
              <a:gdLst>
                <a:gd name="T0" fmla="*/ 0 w 31"/>
                <a:gd name="T1" fmla="*/ 20 h 35"/>
                <a:gd name="T2" fmla="*/ 0 w 31"/>
                <a:gd name="T3" fmla="*/ 20 h 35"/>
                <a:gd name="T4" fmla="*/ 0 w 31"/>
                <a:gd name="T5" fmla="*/ 25 h 35"/>
                <a:gd name="T6" fmla="*/ 1 w 31"/>
                <a:gd name="T7" fmla="*/ 28 h 35"/>
                <a:gd name="T8" fmla="*/ 1 w 31"/>
                <a:gd name="T9" fmla="*/ 28 h 35"/>
                <a:gd name="T10" fmla="*/ 2 w 31"/>
                <a:gd name="T11" fmla="*/ 31 h 35"/>
                <a:gd name="T12" fmla="*/ 5 w 31"/>
                <a:gd name="T13" fmla="*/ 33 h 35"/>
                <a:gd name="T14" fmla="*/ 8 w 31"/>
                <a:gd name="T15" fmla="*/ 34 h 35"/>
                <a:gd name="T16" fmla="*/ 13 w 31"/>
                <a:gd name="T17" fmla="*/ 35 h 35"/>
                <a:gd name="T18" fmla="*/ 13 w 31"/>
                <a:gd name="T19" fmla="*/ 35 h 35"/>
                <a:gd name="T20" fmla="*/ 15 w 31"/>
                <a:gd name="T21" fmla="*/ 35 h 35"/>
                <a:gd name="T22" fmla="*/ 18 w 31"/>
                <a:gd name="T23" fmla="*/ 34 h 35"/>
                <a:gd name="T24" fmla="*/ 20 w 31"/>
                <a:gd name="T25" fmla="*/ 32 h 35"/>
                <a:gd name="T26" fmla="*/ 22 w 31"/>
                <a:gd name="T27" fmla="*/ 30 h 35"/>
                <a:gd name="T28" fmla="*/ 22 w 31"/>
                <a:gd name="T29" fmla="*/ 30 h 35"/>
                <a:gd name="T30" fmla="*/ 22 w 31"/>
                <a:gd name="T31" fmla="*/ 34 h 35"/>
                <a:gd name="T32" fmla="*/ 31 w 31"/>
                <a:gd name="T33" fmla="*/ 34 h 35"/>
                <a:gd name="T34" fmla="*/ 31 w 31"/>
                <a:gd name="T35" fmla="*/ 34 h 35"/>
                <a:gd name="T36" fmla="*/ 31 w 31"/>
                <a:gd name="T37" fmla="*/ 33 h 35"/>
                <a:gd name="T38" fmla="*/ 31 w 31"/>
                <a:gd name="T39" fmla="*/ 33 h 35"/>
                <a:gd name="T40" fmla="*/ 31 w 31"/>
                <a:gd name="T41" fmla="*/ 29 h 35"/>
                <a:gd name="T42" fmla="*/ 31 w 31"/>
                <a:gd name="T43" fmla="*/ 29 h 35"/>
                <a:gd name="T44" fmla="*/ 31 w 31"/>
                <a:gd name="T45" fmla="*/ 26 h 35"/>
                <a:gd name="T46" fmla="*/ 31 w 31"/>
                <a:gd name="T47" fmla="*/ 24 h 35"/>
                <a:gd name="T48" fmla="*/ 31 w 31"/>
                <a:gd name="T49" fmla="*/ 0 h 35"/>
                <a:gd name="T50" fmla="*/ 21 w 31"/>
                <a:gd name="T51" fmla="*/ 0 h 35"/>
                <a:gd name="T52" fmla="*/ 21 w 31"/>
                <a:gd name="T53" fmla="*/ 18 h 35"/>
                <a:gd name="T54" fmla="*/ 21 w 31"/>
                <a:gd name="T55" fmla="*/ 18 h 35"/>
                <a:gd name="T56" fmla="*/ 21 w 31"/>
                <a:gd name="T57" fmla="*/ 23 h 35"/>
                <a:gd name="T58" fmla="*/ 20 w 31"/>
                <a:gd name="T59" fmla="*/ 25 h 35"/>
                <a:gd name="T60" fmla="*/ 17 w 31"/>
                <a:gd name="T61" fmla="*/ 27 h 35"/>
                <a:gd name="T62" fmla="*/ 15 w 31"/>
                <a:gd name="T63" fmla="*/ 27 h 35"/>
                <a:gd name="T64" fmla="*/ 15 w 31"/>
                <a:gd name="T65" fmla="*/ 27 h 35"/>
                <a:gd name="T66" fmla="*/ 12 w 31"/>
                <a:gd name="T67" fmla="*/ 27 h 35"/>
                <a:gd name="T68" fmla="*/ 9 w 31"/>
                <a:gd name="T69" fmla="*/ 26 h 35"/>
                <a:gd name="T70" fmla="*/ 9 w 31"/>
                <a:gd name="T71" fmla="*/ 23 h 35"/>
                <a:gd name="T72" fmla="*/ 8 w 31"/>
                <a:gd name="T73" fmla="*/ 19 h 35"/>
                <a:gd name="T74" fmla="*/ 8 w 31"/>
                <a:gd name="T75" fmla="*/ 0 h 35"/>
                <a:gd name="T76" fmla="*/ 0 w 31"/>
                <a:gd name="T77" fmla="*/ 0 h 35"/>
                <a:gd name="T78" fmla="*/ 0 w 31"/>
                <a:gd name="T79" fmla="*/ 20 h 35"/>
                <a:gd name="T80" fmla="*/ 0 w 31"/>
                <a:gd name="T81"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35">
                  <a:moveTo>
                    <a:pt x="0" y="20"/>
                  </a:moveTo>
                  <a:lnTo>
                    <a:pt x="0" y="20"/>
                  </a:lnTo>
                  <a:lnTo>
                    <a:pt x="0" y="25"/>
                  </a:lnTo>
                  <a:lnTo>
                    <a:pt x="1" y="28"/>
                  </a:lnTo>
                  <a:lnTo>
                    <a:pt x="1" y="28"/>
                  </a:lnTo>
                  <a:lnTo>
                    <a:pt x="2" y="31"/>
                  </a:lnTo>
                  <a:lnTo>
                    <a:pt x="5" y="33"/>
                  </a:lnTo>
                  <a:lnTo>
                    <a:pt x="8" y="34"/>
                  </a:lnTo>
                  <a:lnTo>
                    <a:pt x="13" y="35"/>
                  </a:lnTo>
                  <a:lnTo>
                    <a:pt x="13" y="35"/>
                  </a:lnTo>
                  <a:lnTo>
                    <a:pt x="15" y="35"/>
                  </a:lnTo>
                  <a:lnTo>
                    <a:pt x="18" y="34"/>
                  </a:lnTo>
                  <a:lnTo>
                    <a:pt x="20" y="32"/>
                  </a:lnTo>
                  <a:lnTo>
                    <a:pt x="22" y="30"/>
                  </a:lnTo>
                  <a:lnTo>
                    <a:pt x="22" y="30"/>
                  </a:lnTo>
                  <a:lnTo>
                    <a:pt x="22" y="34"/>
                  </a:lnTo>
                  <a:lnTo>
                    <a:pt x="31" y="34"/>
                  </a:lnTo>
                  <a:lnTo>
                    <a:pt x="31" y="34"/>
                  </a:lnTo>
                  <a:lnTo>
                    <a:pt x="31" y="33"/>
                  </a:lnTo>
                  <a:lnTo>
                    <a:pt x="31" y="33"/>
                  </a:lnTo>
                  <a:lnTo>
                    <a:pt x="31" y="29"/>
                  </a:lnTo>
                  <a:lnTo>
                    <a:pt x="31" y="29"/>
                  </a:lnTo>
                  <a:lnTo>
                    <a:pt x="31" y="26"/>
                  </a:lnTo>
                  <a:lnTo>
                    <a:pt x="31" y="24"/>
                  </a:lnTo>
                  <a:lnTo>
                    <a:pt x="31" y="0"/>
                  </a:lnTo>
                  <a:lnTo>
                    <a:pt x="21" y="0"/>
                  </a:lnTo>
                  <a:lnTo>
                    <a:pt x="21" y="18"/>
                  </a:lnTo>
                  <a:lnTo>
                    <a:pt x="21" y="18"/>
                  </a:lnTo>
                  <a:lnTo>
                    <a:pt x="21" y="23"/>
                  </a:lnTo>
                  <a:lnTo>
                    <a:pt x="20" y="25"/>
                  </a:lnTo>
                  <a:lnTo>
                    <a:pt x="17" y="27"/>
                  </a:lnTo>
                  <a:lnTo>
                    <a:pt x="15" y="27"/>
                  </a:lnTo>
                  <a:lnTo>
                    <a:pt x="15" y="27"/>
                  </a:lnTo>
                  <a:lnTo>
                    <a:pt x="12" y="27"/>
                  </a:lnTo>
                  <a:lnTo>
                    <a:pt x="9" y="26"/>
                  </a:lnTo>
                  <a:lnTo>
                    <a:pt x="9" y="23"/>
                  </a:lnTo>
                  <a:lnTo>
                    <a:pt x="8" y="19"/>
                  </a:lnTo>
                  <a:lnTo>
                    <a:pt x="8" y="0"/>
                  </a:lnTo>
                  <a:lnTo>
                    <a:pt x="0" y="0"/>
                  </a:lnTo>
                  <a:lnTo>
                    <a:pt x="0" y="2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6" name="Freeform 7"/>
            <p:cNvSpPr>
              <a:spLocks/>
            </p:cNvSpPr>
            <p:nvPr userDrawn="1"/>
          </p:nvSpPr>
          <p:spPr bwMode="auto">
            <a:xfrm>
              <a:off x="538" y="4236"/>
              <a:ext cx="32" cy="35"/>
            </a:xfrm>
            <a:custGeom>
              <a:avLst/>
              <a:gdLst>
                <a:gd name="T0" fmla="*/ 1 w 32"/>
                <a:gd name="T1" fmla="*/ 11 h 35"/>
                <a:gd name="T2" fmla="*/ 1 w 32"/>
                <a:gd name="T3" fmla="*/ 13 h 35"/>
                <a:gd name="T4" fmla="*/ 1 w 32"/>
                <a:gd name="T5" fmla="*/ 35 h 35"/>
                <a:gd name="T6" fmla="*/ 10 w 32"/>
                <a:gd name="T7" fmla="*/ 35 h 35"/>
                <a:gd name="T8" fmla="*/ 10 w 32"/>
                <a:gd name="T9" fmla="*/ 18 h 35"/>
                <a:gd name="T10" fmla="*/ 10 w 32"/>
                <a:gd name="T11" fmla="*/ 18 h 35"/>
                <a:gd name="T12" fmla="*/ 10 w 32"/>
                <a:gd name="T13" fmla="*/ 13 h 35"/>
                <a:gd name="T14" fmla="*/ 11 w 32"/>
                <a:gd name="T15" fmla="*/ 11 h 35"/>
                <a:gd name="T16" fmla="*/ 14 w 32"/>
                <a:gd name="T17" fmla="*/ 9 h 35"/>
                <a:gd name="T18" fmla="*/ 17 w 32"/>
                <a:gd name="T19" fmla="*/ 8 h 35"/>
                <a:gd name="T20" fmla="*/ 17 w 32"/>
                <a:gd name="T21" fmla="*/ 8 h 35"/>
                <a:gd name="T22" fmla="*/ 19 w 32"/>
                <a:gd name="T23" fmla="*/ 9 h 35"/>
                <a:gd name="T24" fmla="*/ 21 w 32"/>
                <a:gd name="T25" fmla="*/ 10 h 35"/>
                <a:gd name="T26" fmla="*/ 22 w 32"/>
                <a:gd name="T27" fmla="*/ 13 h 35"/>
                <a:gd name="T28" fmla="*/ 22 w 32"/>
                <a:gd name="T29" fmla="*/ 17 h 35"/>
                <a:gd name="T30" fmla="*/ 22 w 32"/>
                <a:gd name="T31" fmla="*/ 35 h 35"/>
                <a:gd name="T32" fmla="*/ 32 w 32"/>
                <a:gd name="T33" fmla="*/ 35 h 35"/>
                <a:gd name="T34" fmla="*/ 32 w 32"/>
                <a:gd name="T35" fmla="*/ 15 h 35"/>
                <a:gd name="T36" fmla="*/ 32 w 32"/>
                <a:gd name="T37" fmla="*/ 15 h 35"/>
                <a:gd name="T38" fmla="*/ 31 w 32"/>
                <a:gd name="T39" fmla="*/ 9 h 35"/>
                <a:gd name="T40" fmla="*/ 30 w 32"/>
                <a:gd name="T41" fmla="*/ 5 h 35"/>
                <a:gd name="T42" fmla="*/ 30 w 32"/>
                <a:gd name="T43" fmla="*/ 5 h 35"/>
                <a:gd name="T44" fmla="*/ 29 w 32"/>
                <a:gd name="T45" fmla="*/ 3 h 35"/>
                <a:gd name="T46" fmla="*/ 25 w 32"/>
                <a:gd name="T47" fmla="*/ 1 h 35"/>
                <a:gd name="T48" fmla="*/ 23 w 32"/>
                <a:gd name="T49" fmla="*/ 0 h 35"/>
                <a:gd name="T50" fmla="*/ 20 w 32"/>
                <a:gd name="T51" fmla="*/ 0 h 35"/>
                <a:gd name="T52" fmla="*/ 20 w 32"/>
                <a:gd name="T53" fmla="*/ 0 h 35"/>
                <a:gd name="T54" fmla="*/ 17 w 32"/>
                <a:gd name="T55" fmla="*/ 0 h 35"/>
                <a:gd name="T56" fmla="*/ 14 w 32"/>
                <a:gd name="T57" fmla="*/ 1 h 35"/>
                <a:gd name="T58" fmla="*/ 11 w 32"/>
                <a:gd name="T59" fmla="*/ 3 h 35"/>
                <a:gd name="T60" fmla="*/ 9 w 32"/>
                <a:gd name="T61" fmla="*/ 5 h 35"/>
                <a:gd name="T62" fmla="*/ 9 w 32"/>
                <a:gd name="T63" fmla="*/ 5 h 35"/>
                <a:gd name="T64" fmla="*/ 8 w 32"/>
                <a:gd name="T65" fmla="*/ 1 h 35"/>
                <a:gd name="T66" fmla="*/ 0 w 32"/>
                <a:gd name="T67" fmla="*/ 1 h 35"/>
                <a:gd name="T68" fmla="*/ 0 w 32"/>
                <a:gd name="T69" fmla="*/ 1 h 35"/>
                <a:gd name="T70" fmla="*/ 1 w 32"/>
                <a:gd name="T71" fmla="*/ 4 h 35"/>
                <a:gd name="T72" fmla="*/ 1 w 32"/>
                <a:gd name="T73" fmla="*/ 11 h 35"/>
                <a:gd name="T74" fmla="*/ 1 w 32"/>
                <a:gd name="T75"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35">
                  <a:moveTo>
                    <a:pt x="1" y="11"/>
                  </a:moveTo>
                  <a:lnTo>
                    <a:pt x="1" y="13"/>
                  </a:lnTo>
                  <a:lnTo>
                    <a:pt x="1" y="35"/>
                  </a:lnTo>
                  <a:lnTo>
                    <a:pt x="10" y="35"/>
                  </a:lnTo>
                  <a:lnTo>
                    <a:pt x="10" y="18"/>
                  </a:lnTo>
                  <a:lnTo>
                    <a:pt x="10" y="18"/>
                  </a:lnTo>
                  <a:lnTo>
                    <a:pt x="10" y="13"/>
                  </a:lnTo>
                  <a:lnTo>
                    <a:pt x="11" y="11"/>
                  </a:lnTo>
                  <a:lnTo>
                    <a:pt x="14" y="9"/>
                  </a:lnTo>
                  <a:lnTo>
                    <a:pt x="17" y="8"/>
                  </a:lnTo>
                  <a:lnTo>
                    <a:pt x="17" y="8"/>
                  </a:lnTo>
                  <a:lnTo>
                    <a:pt x="19" y="9"/>
                  </a:lnTo>
                  <a:lnTo>
                    <a:pt x="21" y="10"/>
                  </a:lnTo>
                  <a:lnTo>
                    <a:pt x="22" y="13"/>
                  </a:lnTo>
                  <a:lnTo>
                    <a:pt x="22" y="17"/>
                  </a:lnTo>
                  <a:lnTo>
                    <a:pt x="22" y="35"/>
                  </a:lnTo>
                  <a:lnTo>
                    <a:pt x="32" y="35"/>
                  </a:lnTo>
                  <a:lnTo>
                    <a:pt x="32" y="15"/>
                  </a:lnTo>
                  <a:lnTo>
                    <a:pt x="32" y="15"/>
                  </a:lnTo>
                  <a:lnTo>
                    <a:pt x="31" y="9"/>
                  </a:lnTo>
                  <a:lnTo>
                    <a:pt x="30" y="5"/>
                  </a:lnTo>
                  <a:lnTo>
                    <a:pt x="30" y="5"/>
                  </a:lnTo>
                  <a:lnTo>
                    <a:pt x="29" y="3"/>
                  </a:lnTo>
                  <a:lnTo>
                    <a:pt x="25" y="1"/>
                  </a:lnTo>
                  <a:lnTo>
                    <a:pt x="23" y="0"/>
                  </a:lnTo>
                  <a:lnTo>
                    <a:pt x="20" y="0"/>
                  </a:lnTo>
                  <a:lnTo>
                    <a:pt x="20" y="0"/>
                  </a:lnTo>
                  <a:lnTo>
                    <a:pt x="17" y="0"/>
                  </a:lnTo>
                  <a:lnTo>
                    <a:pt x="14" y="1"/>
                  </a:lnTo>
                  <a:lnTo>
                    <a:pt x="11" y="3"/>
                  </a:lnTo>
                  <a:lnTo>
                    <a:pt x="9" y="5"/>
                  </a:lnTo>
                  <a:lnTo>
                    <a:pt x="9" y="5"/>
                  </a:lnTo>
                  <a:lnTo>
                    <a:pt x="8" y="1"/>
                  </a:lnTo>
                  <a:lnTo>
                    <a:pt x="0" y="1"/>
                  </a:lnTo>
                  <a:lnTo>
                    <a:pt x="0" y="1"/>
                  </a:lnTo>
                  <a:lnTo>
                    <a:pt x="1" y="4"/>
                  </a:lnTo>
                  <a:lnTo>
                    <a:pt x="1" y="11"/>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7" name="Freeform 8"/>
            <p:cNvSpPr>
              <a:spLocks noEditPoints="1"/>
            </p:cNvSpPr>
            <p:nvPr userDrawn="1"/>
          </p:nvSpPr>
          <p:spPr bwMode="auto">
            <a:xfrm>
              <a:off x="576" y="4222"/>
              <a:ext cx="34" cy="50"/>
            </a:xfrm>
            <a:custGeom>
              <a:avLst/>
              <a:gdLst>
                <a:gd name="T0" fmla="*/ 24 w 34"/>
                <a:gd name="T1" fmla="*/ 0 h 50"/>
                <a:gd name="T2" fmla="*/ 24 w 34"/>
                <a:gd name="T3" fmla="*/ 18 h 50"/>
                <a:gd name="T4" fmla="*/ 24 w 34"/>
                <a:gd name="T5" fmla="*/ 18 h 50"/>
                <a:gd name="T6" fmla="*/ 20 w 34"/>
                <a:gd name="T7" fmla="*/ 15 h 50"/>
                <a:gd name="T8" fmla="*/ 14 w 34"/>
                <a:gd name="T9" fmla="*/ 14 h 50"/>
                <a:gd name="T10" fmla="*/ 14 w 34"/>
                <a:gd name="T11" fmla="*/ 14 h 50"/>
                <a:gd name="T12" fmla="*/ 12 w 34"/>
                <a:gd name="T13" fmla="*/ 14 h 50"/>
                <a:gd name="T14" fmla="*/ 9 w 34"/>
                <a:gd name="T15" fmla="*/ 15 h 50"/>
                <a:gd name="T16" fmla="*/ 7 w 34"/>
                <a:gd name="T17" fmla="*/ 17 h 50"/>
                <a:gd name="T18" fmla="*/ 5 w 34"/>
                <a:gd name="T19" fmla="*/ 19 h 50"/>
                <a:gd name="T20" fmla="*/ 1 w 34"/>
                <a:gd name="T21" fmla="*/ 25 h 50"/>
                <a:gd name="T22" fmla="*/ 0 w 34"/>
                <a:gd name="T23" fmla="*/ 32 h 50"/>
                <a:gd name="T24" fmla="*/ 0 w 34"/>
                <a:gd name="T25" fmla="*/ 32 h 50"/>
                <a:gd name="T26" fmla="*/ 1 w 34"/>
                <a:gd name="T27" fmla="*/ 40 h 50"/>
                <a:gd name="T28" fmla="*/ 5 w 34"/>
                <a:gd name="T29" fmla="*/ 45 h 50"/>
                <a:gd name="T30" fmla="*/ 7 w 34"/>
                <a:gd name="T31" fmla="*/ 47 h 50"/>
                <a:gd name="T32" fmla="*/ 9 w 34"/>
                <a:gd name="T33" fmla="*/ 49 h 50"/>
                <a:gd name="T34" fmla="*/ 12 w 34"/>
                <a:gd name="T35" fmla="*/ 50 h 50"/>
                <a:gd name="T36" fmla="*/ 16 w 34"/>
                <a:gd name="T37" fmla="*/ 50 h 50"/>
                <a:gd name="T38" fmla="*/ 16 w 34"/>
                <a:gd name="T39" fmla="*/ 50 h 50"/>
                <a:gd name="T40" fmla="*/ 19 w 34"/>
                <a:gd name="T41" fmla="*/ 50 h 50"/>
                <a:gd name="T42" fmla="*/ 21 w 34"/>
                <a:gd name="T43" fmla="*/ 49 h 50"/>
                <a:gd name="T44" fmla="*/ 23 w 34"/>
                <a:gd name="T45" fmla="*/ 47 h 50"/>
                <a:gd name="T46" fmla="*/ 25 w 34"/>
                <a:gd name="T47" fmla="*/ 45 h 50"/>
                <a:gd name="T48" fmla="*/ 25 w 34"/>
                <a:gd name="T49" fmla="*/ 45 h 50"/>
                <a:gd name="T50" fmla="*/ 25 w 34"/>
                <a:gd name="T51" fmla="*/ 46 h 50"/>
                <a:gd name="T52" fmla="*/ 25 w 34"/>
                <a:gd name="T53" fmla="*/ 46 h 50"/>
                <a:gd name="T54" fmla="*/ 25 w 34"/>
                <a:gd name="T55" fmla="*/ 49 h 50"/>
                <a:gd name="T56" fmla="*/ 34 w 34"/>
                <a:gd name="T57" fmla="*/ 49 h 50"/>
                <a:gd name="T58" fmla="*/ 34 w 34"/>
                <a:gd name="T59" fmla="*/ 49 h 50"/>
                <a:gd name="T60" fmla="*/ 33 w 34"/>
                <a:gd name="T61" fmla="*/ 39 h 50"/>
                <a:gd name="T62" fmla="*/ 33 w 34"/>
                <a:gd name="T63" fmla="*/ 0 h 50"/>
                <a:gd name="T64" fmla="*/ 24 w 34"/>
                <a:gd name="T65" fmla="*/ 0 h 50"/>
                <a:gd name="T66" fmla="*/ 24 w 34"/>
                <a:gd name="T67" fmla="*/ 0 h 50"/>
                <a:gd name="T68" fmla="*/ 24 w 34"/>
                <a:gd name="T69" fmla="*/ 32 h 50"/>
                <a:gd name="T70" fmla="*/ 24 w 34"/>
                <a:gd name="T71" fmla="*/ 32 h 50"/>
                <a:gd name="T72" fmla="*/ 23 w 34"/>
                <a:gd name="T73" fmla="*/ 36 h 50"/>
                <a:gd name="T74" fmla="*/ 22 w 34"/>
                <a:gd name="T75" fmla="*/ 40 h 50"/>
                <a:gd name="T76" fmla="*/ 20 w 34"/>
                <a:gd name="T77" fmla="*/ 42 h 50"/>
                <a:gd name="T78" fmla="*/ 17 w 34"/>
                <a:gd name="T79" fmla="*/ 43 h 50"/>
                <a:gd name="T80" fmla="*/ 17 w 34"/>
                <a:gd name="T81" fmla="*/ 43 h 50"/>
                <a:gd name="T82" fmla="*/ 13 w 34"/>
                <a:gd name="T83" fmla="*/ 42 h 50"/>
                <a:gd name="T84" fmla="*/ 11 w 34"/>
                <a:gd name="T85" fmla="*/ 40 h 50"/>
                <a:gd name="T86" fmla="*/ 10 w 34"/>
                <a:gd name="T87" fmla="*/ 36 h 50"/>
                <a:gd name="T88" fmla="*/ 9 w 34"/>
                <a:gd name="T89" fmla="*/ 32 h 50"/>
                <a:gd name="T90" fmla="*/ 9 w 34"/>
                <a:gd name="T91" fmla="*/ 32 h 50"/>
                <a:gd name="T92" fmla="*/ 10 w 34"/>
                <a:gd name="T93" fmla="*/ 28 h 50"/>
                <a:gd name="T94" fmla="*/ 11 w 34"/>
                <a:gd name="T95" fmla="*/ 25 h 50"/>
                <a:gd name="T96" fmla="*/ 13 w 34"/>
                <a:gd name="T97" fmla="*/ 23 h 50"/>
                <a:gd name="T98" fmla="*/ 17 w 34"/>
                <a:gd name="T99" fmla="*/ 22 h 50"/>
                <a:gd name="T100" fmla="*/ 17 w 34"/>
                <a:gd name="T101" fmla="*/ 22 h 50"/>
                <a:gd name="T102" fmla="*/ 20 w 34"/>
                <a:gd name="T103" fmla="*/ 23 h 50"/>
                <a:gd name="T104" fmla="*/ 22 w 34"/>
                <a:gd name="T105" fmla="*/ 25 h 50"/>
                <a:gd name="T106" fmla="*/ 23 w 34"/>
                <a:gd name="T107" fmla="*/ 28 h 50"/>
                <a:gd name="T108" fmla="*/ 24 w 34"/>
                <a:gd name="T109" fmla="*/ 32 h 50"/>
                <a:gd name="T110" fmla="*/ 24 w 34"/>
                <a:gd name="T111"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 h="50">
                  <a:moveTo>
                    <a:pt x="24" y="0"/>
                  </a:moveTo>
                  <a:lnTo>
                    <a:pt x="24" y="18"/>
                  </a:lnTo>
                  <a:lnTo>
                    <a:pt x="24" y="18"/>
                  </a:lnTo>
                  <a:lnTo>
                    <a:pt x="20" y="15"/>
                  </a:lnTo>
                  <a:lnTo>
                    <a:pt x="14" y="14"/>
                  </a:lnTo>
                  <a:lnTo>
                    <a:pt x="14" y="14"/>
                  </a:lnTo>
                  <a:lnTo>
                    <a:pt x="12" y="14"/>
                  </a:lnTo>
                  <a:lnTo>
                    <a:pt x="9" y="15"/>
                  </a:lnTo>
                  <a:lnTo>
                    <a:pt x="7" y="17"/>
                  </a:lnTo>
                  <a:lnTo>
                    <a:pt x="5" y="19"/>
                  </a:lnTo>
                  <a:lnTo>
                    <a:pt x="1" y="25"/>
                  </a:lnTo>
                  <a:lnTo>
                    <a:pt x="0" y="32"/>
                  </a:lnTo>
                  <a:lnTo>
                    <a:pt x="0" y="32"/>
                  </a:lnTo>
                  <a:lnTo>
                    <a:pt x="1" y="40"/>
                  </a:lnTo>
                  <a:lnTo>
                    <a:pt x="5" y="45"/>
                  </a:lnTo>
                  <a:lnTo>
                    <a:pt x="7" y="47"/>
                  </a:lnTo>
                  <a:lnTo>
                    <a:pt x="9" y="49"/>
                  </a:lnTo>
                  <a:lnTo>
                    <a:pt x="12" y="50"/>
                  </a:lnTo>
                  <a:lnTo>
                    <a:pt x="16" y="50"/>
                  </a:lnTo>
                  <a:lnTo>
                    <a:pt x="16" y="50"/>
                  </a:lnTo>
                  <a:lnTo>
                    <a:pt x="19" y="50"/>
                  </a:lnTo>
                  <a:lnTo>
                    <a:pt x="21" y="49"/>
                  </a:lnTo>
                  <a:lnTo>
                    <a:pt x="23" y="47"/>
                  </a:lnTo>
                  <a:lnTo>
                    <a:pt x="25" y="45"/>
                  </a:lnTo>
                  <a:lnTo>
                    <a:pt x="25" y="45"/>
                  </a:lnTo>
                  <a:lnTo>
                    <a:pt x="25" y="46"/>
                  </a:lnTo>
                  <a:lnTo>
                    <a:pt x="25" y="46"/>
                  </a:lnTo>
                  <a:lnTo>
                    <a:pt x="25" y="49"/>
                  </a:lnTo>
                  <a:lnTo>
                    <a:pt x="34" y="49"/>
                  </a:lnTo>
                  <a:lnTo>
                    <a:pt x="34" y="49"/>
                  </a:lnTo>
                  <a:lnTo>
                    <a:pt x="33" y="39"/>
                  </a:lnTo>
                  <a:lnTo>
                    <a:pt x="33" y="0"/>
                  </a:lnTo>
                  <a:lnTo>
                    <a:pt x="24" y="0"/>
                  </a:lnTo>
                  <a:lnTo>
                    <a:pt x="24" y="0"/>
                  </a:lnTo>
                  <a:close/>
                  <a:moveTo>
                    <a:pt x="24" y="32"/>
                  </a:moveTo>
                  <a:lnTo>
                    <a:pt x="24" y="32"/>
                  </a:lnTo>
                  <a:lnTo>
                    <a:pt x="23" y="36"/>
                  </a:lnTo>
                  <a:lnTo>
                    <a:pt x="22" y="40"/>
                  </a:lnTo>
                  <a:lnTo>
                    <a:pt x="20" y="42"/>
                  </a:lnTo>
                  <a:lnTo>
                    <a:pt x="17" y="43"/>
                  </a:lnTo>
                  <a:lnTo>
                    <a:pt x="17" y="43"/>
                  </a:lnTo>
                  <a:lnTo>
                    <a:pt x="13" y="42"/>
                  </a:lnTo>
                  <a:lnTo>
                    <a:pt x="11" y="40"/>
                  </a:lnTo>
                  <a:lnTo>
                    <a:pt x="10" y="36"/>
                  </a:lnTo>
                  <a:lnTo>
                    <a:pt x="9" y="32"/>
                  </a:lnTo>
                  <a:lnTo>
                    <a:pt x="9" y="32"/>
                  </a:lnTo>
                  <a:lnTo>
                    <a:pt x="10" y="28"/>
                  </a:lnTo>
                  <a:lnTo>
                    <a:pt x="11" y="25"/>
                  </a:lnTo>
                  <a:lnTo>
                    <a:pt x="13" y="23"/>
                  </a:lnTo>
                  <a:lnTo>
                    <a:pt x="17" y="22"/>
                  </a:lnTo>
                  <a:lnTo>
                    <a:pt x="17" y="22"/>
                  </a:lnTo>
                  <a:lnTo>
                    <a:pt x="20" y="23"/>
                  </a:lnTo>
                  <a:lnTo>
                    <a:pt x="22" y="25"/>
                  </a:lnTo>
                  <a:lnTo>
                    <a:pt x="23" y="28"/>
                  </a:lnTo>
                  <a:lnTo>
                    <a:pt x="24" y="32"/>
                  </a:lnTo>
                  <a:lnTo>
                    <a:pt x="2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8" name="Freeform 9"/>
            <p:cNvSpPr>
              <a:spLocks noEditPoints="1"/>
            </p:cNvSpPr>
            <p:nvPr userDrawn="1"/>
          </p:nvSpPr>
          <p:spPr bwMode="auto">
            <a:xfrm>
              <a:off x="616" y="4236"/>
              <a:ext cx="33" cy="36"/>
            </a:xfrm>
            <a:custGeom>
              <a:avLst/>
              <a:gdLst>
                <a:gd name="T0" fmla="*/ 33 w 33"/>
                <a:gd name="T1" fmla="*/ 18 h 36"/>
                <a:gd name="T2" fmla="*/ 33 w 33"/>
                <a:gd name="T3" fmla="*/ 18 h 36"/>
                <a:gd name="T4" fmla="*/ 32 w 33"/>
                <a:gd name="T5" fmla="*/ 11 h 36"/>
                <a:gd name="T6" fmla="*/ 31 w 33"/>
                <a:gd name="T7" fmla="*/ 8 h 36"/>
                <a:gd name="T8" fmla="*/ 28 w 33"/>
                <a:gd name="T9" fmla="*/ 4 h 36"/>
                <a:gd name="T10" fmla="*/ 26 w 33"/>
                <a:gd name="T11" fmla="*/ 2 h 36"/>
                <a:gd name="T12" fmla="*/ 24 w 33"/>
                <a:gd name="T13" fmla="*/ 1 h 36"/>
                <a:gd name="T14" fmla="*/ 21 w 33"/>
                <a:gd name="T15" fmla="*/ 0 h 36"/>
                <a:gd name="T16" fmla="*/ 17 w 33"/>
                <a:gd name="T17" fmla="*/ 0 h 36"/>
                <a:gd name="T18" fmla="*/ 17 w 33"/>
                <a:gd name="T19" fmla="*/ 0 h 36"/>
                <a:gd name="T20" fmla="*/ 13 w 33"/>
                <a:gd name="T21" fmla="*/ 0 h 36"/>
                <a:gd name="T22" fmla="*/ 10 w 33"/>
                <a:gd name="T23" fmla="*/ 1 h 36"/>
                <a:gd name="T24" fmla="*/ 7 w 33"/>
                <a:gd name="T25" fmla="*/ 3 h 36"/>
                <a:gd name="T26" fmla="*/ 5 w 33"/>
                <a:gd name="T27" fmla="*/ 5 h 36"/>
                <a:gd name="T28" fmla="*/ 3 w 33"/>
                <a:gd name="T29" fmla="*/ 8 h 36"/>
                <a:gd name="T30" fmla="*/ 1 w 33"/>
                <a:gd name="T31" fmla="*/ 11 h 36"/>
                <a:gd name="T32" fmla="*/ 0 w 33"/>
                <a:gd name="T33" fmla="*/ 15 h 36"/>
                <a:gd name="T34" fmla="*/ 0 w 33"/>
                <a:gd name="T35" fmla="*/ 18 h 36"/>
                <a:gd name="T36" fmla="*/ 0 w 33"/>
                <a:gd name="T37" fmla="*/ 18 h 36"/>
                <a:gd name="T38" fmla="*/ 0 w 33"/>
                <a:gd name="T39" fmla="*/ 22 h 36"/>
                <a:gd name="T40" fmla="*/ 1 w 33"/>
                <a:gd name="T41" fmla="*/ 26 h 36"/>
                <a:gd name="T42" fmla="*/ 3 w 33"/>
                <a:gd name="T43" fmla="*/ 29 h 36"/>
                <a:gd name="T44" fmla="*/ 5 w 33"/>
                <a:gd name="T45" fmla="*/ 32 h 36"/>
                <a:gd name="T46" fmla="*/ 7 w 33"/>
                <a:gd name="T47" fmla="*/ 33 h 36"/>
                <a:gd name="T48" fmla="*/ 10 w 33"/>
                <a:gd name="T49" fmla="*/ 35 h 36"/>
                <a:gd name="T50" fmla="*/ 13 w 33"/>
                <a:gd name="T51" fmla="*/ 36 h 36"/>
                <a:gd name="T52" fmla="*/ 18 w 33"/>
                <a:gd name="T53" fmla="*/ 36 h 36"/>
                <a:gd name="T54" fmla="*/ 18 w 33"/>
                <a:gd name="T55" fmla="*/ 36 h 36"/>
                <a:gd name="T56" fmla="*/ 23 w 33"/>
                <a:gd name="T57" fmla="*/ 35 h 36"/>
                <a:gd name="T58" fmla="*/ 27 w 33"/>
                <a:gd name="T59" fmla="*/ 33 h 36"/>
                <a:gd name="T60" fmla="*/ 31 w 33"/>
                <a:gd name="T61" fmla="*/ 30 h 36"/>
                <a:gd name="T62" fmla="*/ 33 w 33"/>
                <a:gd name="T63" fmla="*/ 26 h 36"/>
                <a:gd name="T64" fmla="*/ 24 w 33"/>
                <a:gd name="T65" fmla="*/ 26 h 36"/>
                <a:gd name="T66" fmla="*/ 24 w 33"/>
                <a:gd name="T67" fmla="*/ 26 h 36"/>
                <a:gd name="T68" fmla="*/ 22 w 33"/>
                <a:gd name="T69" fmla="*/ 28 h 36"/>
                <a:gd name="T70" fmla="*/ 18 w 33"/>
                <a:gd name="T71" fmla="*/ 29 h 36"/>
                <a:gd name="T72" fmla="*/ 18 w 33"/>
                <a:gd name="T73" fmla="*/ 29 h 36"/>
                <a:gd name="T74" fmla="*/ 14 w 33"/>
                <a:gd name="T75" fmla="*/ 29 h 36"/>
                <a:gd name="T76" fmla="*/ 11 w 33"/>
                <a:gd name="T77" fmla="*/ 27 h 36"/>
                <a:gd name="T78" fmla="*/ 10 w 33"/>
                <a:gd name="T79" fmla="*/ 25 h 36"/>
                <a:gd name="T80" fmla="*/ 9 w 33"/>
                <a:gd name="T81" fmla="*/ 20 h 36"/>
                <a:gd name="T82" fmla="*/ 33 w 33"/>
                <a:gd name="T83" fmla="*/ 20 h 36"/>
                <a:gd name="T84" fmla="*/ 33 w 33"/>
                <a:gd name="T85" fmla="*/ 20 h 36"/>
                <a:gd name="T86" fmla="*/ 33 w 33"/>
                <a:gd name="T87" fmla="*/ 18 h 36"/>
                <a:gd name="T88" fmla="*/ 33 w 33"/>
                <a:gd name="T89" fmla="*/ 18 h 36"/>
                <a:gd name="T90" fmla="*/ 9 w 33"/>
                <a:gd name="T91" fmla="*/ 14 h 36"/>
                <a:gd name="T92" fmla="*/ 9 w 33"/>
                <a:gd name="T93" fmla="*/ 14 h 36"/>
                <a:gd name="T94" fmla="*/ 10 w 33"/>
                <a:gd name="T95" fmla="*/ 11 h 36"/>
                <a:gd name="T96" fmla="*/ 12 w 33"/>
                <a:gd name="T97" fmla="*/ 9 h 36"/>
                <a:gd name="T98" fmla="*/ 14 w 33"/>
                <a:gd name="T99" fmla="*/ 8 h 36"/>
                <a:gd name="T100" fmla="*/ 17 w 33"/>
                <a:gd name="T101" fmla="*/ 6 h 36"/>
                <a:gd name="T102" fmla="*/ 17 w 33"/>
                <a:gd name="T103" fmla="*/ 6 h 36"/>
                <a:gd name="T104" fmla="*/ 20 w 33"/>
                <a:gd name="T105" fmla="*/ 8 h 36"/>
                <a:gd name="T106" fmla="*/ 22 w 33"/>
                <a:gd name="T107" fmla="*/ 9 h 36"/>
                <a:gd name="T108" fmla="*/ 23 w 33"/>
                <a:gd name="T109" fmla="*/ 11 h 36"/>
                <a:gd name="T110" fmla="*/ 24 w 33"/>
                <a:gd name="T111" fmla="*/ 14 h 36"/>
                <a:gd name="T112" fmla="*/ 9 w 33"/>
                <a:gd name="T113" fmla="*/ 14 h 36"/>
                <a:gd name="T114" fmla="*/ 9 w 33"/>
                <a:gd name="T11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36">
                  <a:moveTo>
                    <a:pt x="33" y="18"/>
                  </a:moveTo>
                  <a:lnTo>
                    <a:pt x="33" y="18"/>
                  </a:lnTo>
                  <a:lnTo>
                    <a:pt x="32" y="11"/>
                  </a:lnTo>
                  <a:lnTo>
                    <a:pt x="31" y="8"/>
                  </a:lnTo>
                  <a:lnTo>
                    <a:pt x="28" y="4"/>
                  </a:lnTo>
                  <a:lnTo>
                    <a:pt x="26" y="2"/>
                  </a:lnTo>
                  <a:lnTo>
                    <a:pt x="24" y="1"/>
                  </a:lnTo>
                  <a:lnTo>
                    <a:pt x="21" y="0"/>
                  </a:lnTo>
                  <a:lnTo>
                    <a:pt x="17" y="0"/>
                  </a:lnTo>
                  <a:lnTo>
                    <a:pt x="17" y="0"/>
                  </a:lnTo>
                  <a:lnTo>
                    <a:pt x="13" y="0"/>
                  </a:lnTo>
                  <a:lnTo>
                    <a:pt x="10" y="1"/>
                  </a:lnTo>
                  <a:lnTo>
                    <a:pt x="7" y="3"/>
                  </a:lnTo>
                  <a:lnTo>
                    <a:pt x="5" y="5"/>
                  </a:lnTo>
                  <a:lnTo>
                    <a:pt x="3" y="8"/>
                  </a:lnTo>
                  <a:lnTo>
                    <a:pt x="1" y="11"/>
                  </a:lnTo>
                  <a:lnTo>
                    <a:pt x="0" y="15"/>
                  </a:lnTo>
                  <a:lnTo>
                    <a:pt x="0" y="18"/>
                  </a:lnTo>
                  <a:lnTo>
                    <a:pt x="0" y="18"/>
                  </a:lnTo>
                  <a:lnTo>
                    <a:pt x="0" y="22"/>
                  </a:lnTo>
                  <a:lnTo>
                    <a:pt x="1" y="26"/>
                  </a:lnTo>
                  <a:lnTo>
                    <a:pt x="3" y="29"/>
                  </a:lnTo>
                  <a:lnTo>
                    <a:pt x="5" y="32"/>
                  </a:lnTo>
                  <a:lnTo>
                    <a:pt x="7" y="33"/>
                  </a:lnTo>
                  <a:lnTo>
                    <a:pt x="10" y="35"/>
                  </a:lnTo>
                  <a:lnTo>
                    <a:pt x="13" y="36"/>
                  </a:lnTo>
                  <a:lnTo>
                    <a:pt x="18" y="36"/>
                  </a:lnTo>
                  <a:lnTo>
                    <a:pt x="18" y="36"/>
                  </a:lnTo>
                  <a:lnTo>
                    <a:pt x="23" y="35"/>
                  </a:lnTo>
                  <a:lnTo>
                    <a:pt x="27" y="33"/>
                  </a:lnTo>
                  <a:lnTo>
                    <a:pt x="31" y="30"/>
                  </a:lnTo>
                  <a:lnTo>
                    <a:pt x="33" y="26"/>
                  </a:lnTo>
                  <a:lnTo>
                    <a:pt x="24" y="26"/>
                  </a:lnTo>
                  <a:lnTo>
                    <a:pt x="24" y="26"/>
                  </a:lnTo>
                  <a:lnTo>
                    <a:pt x="22" y="28"/>
                  </a:lnTo>
                  <a:lnTo>
                    <a:pt x="18" y="29"/>
                  </a:lnTo>
                  <a:lnTo>
                    <a:pt x="18" y="29"/>
                  </a:lnTo>
                  <a:lnTo>
                    <a:pt x="14" y="29"/>
                  </a:lnTo>
                  <a:lnTo>
                    <a:pt x="11" y="27"/>
                  </a:lnTo>
                  <a:lnTo>
                    <a:pt x="10" y="25"/>
                  </a:lnTo>
                  <a:lnTo>
                    <a:pt x="9" y="20"/>
                  </a:lnTo>
                  <a:lnTo>
                    <a:pt x="33" y="20"/>
                  </a:lnTo>
                  <a:lnTo>
                    <a:pt x="33" y="20"/>
                  </a:lnTo>
                  <a:lnTo>
                    <a:pt x="33" y="18"/>
                  </a:lnTo>
                  <a:lnTo>
                    <a:pt x="33" y="18"/>
                  </a:lnTo>
                  <a:close/>
                  <a:moveTo>
                    <a:pt x="9" y="14"/>
                  </a:moveTo>
                  <a:lnTo>
                    <a:pt x="9" y="14"/>
                  </a:lnTo>
                  <a:lnTo>
                    <a:pt x="10" y="11"/>
                  </a:lnTo>
                  <a:lnTo>
                    <a:pt x="12" y="9"/>
                  </a:lnTo>
                  <a:lnTo>
                    <a:pt x="14" y="8"/>
                  </a:lnTo>
                  <a:lnTo>
                    <a:pt x="17" y="6"/>
                  </a:lnTo>
                  <a:lnTo>
                    <a:pt x="17" y="6"/>
                  </a:lnTo>
                  <a:lnTo>
                    <a:pt x="20" y="8"/>
                  </a:lnTo>
                  <a:lnTo>
                    <a:pt x="22" y="9"/>
                  </a:lnTo>
                  <a:lnTo>
                    <a:pt x="23" y="11"/>
                  </a:lnTo>
                  <a:lnTo>
                    <a:pt x="24" y="14"/>
                  </a:lnTo>
                  <a:lnTo>
                    <a:pt x="9" y="14"/>
                  </a:lnTo>
                  <a:lnTo>
                    <a:pt x="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9" name="Freeform 10"/>
            <p:cNvSpPr>
              <a:spLocks/>
            </p:cNvSpPr>
            <p:nvPr userDrawn="1"/>
          </p:nvSpPr>
          <p:spPr bwMode="auto">
            <a:xfrm>
              <a:off x="653" y="4236"/>
              <a:ext cx="30" cy="36"/>
            </a:xfrm>
            <a:custGeom>
              <a:avLst/>
              <a:gdLst>
                <a:gd name="T0" fmla="*/ 16 w 30"/>
                <a:gd name="T1" fmla="*/ 0 h 36"/>
                <a:gd name="T2" fmla="*/ 16 w 30"/>
                <a:gd name="T3" fmla="*/ 0 h 36"/>
                <a:gd name="T4" fmla="*/ 10 w 30"/>
                <a:gd name="T5" fmla="*/ 0 h 36"/>
                <a:gd name="T6" fmla="*/ 5 w 30"/>
                <a:gd name="T7" fmla="*/ 3 h 36"/>
                <a:gd name="T8" fmla="*/ 3 w 30"/>
                <a:gd name="T9" fmla="*/ 6 h 36"/>
                <a:gd name="T10" fmla="*/ 2 w 30"/>
                <a:gd name="T11" fmla="*/ 11 h 36"/>
                <a:gd name="T12" fmla="*/ 2 w 30"/>
                <a:gd name="T13" fmla="*/ 11 h 36"/>
                <a:gd name="T14" fmla="*/ 2 w 30"/>
                <a:gd name="T15" fmla="*/ 14 h 36"/>
                <a:gd name="T16" fmla="*/ 4 w 30"/>
                <a:gd name="T17" fmla="*/ 17 h 36"/>
                <a:gd name="T18" fmla="*/ 7 w 30"/>
                <a:gd name="T19" fmla="*/ 19 h 36"/>
                <a:gd name="T20" fmla="*/ 12 w 30"/>
                <a:gd name="T21" fmla="*/ 20 h 36"/>
                <a:gd name="T22" fmla="*/ 16 w 30"/>
                <a:gd name="T23" fmla="*/ 22 h 36"/>
                <a:gd name="T24" fmla="*/ 16 w 30"/>
                <a:gd name="T25" fmla="*/ 22 h 36"/>
                <a:gd name="T26" fmla="*/ 21 w 30"/>
                <a:gd name="T27" fmla="*/ 24 h 36"/>
                <a:gd name="T28" fmla="*/ 21 w 30"/>
                <a:gd name="T29" fmla="*/ 25 h 36"/>
                <a:gd name="T30" fmla="*/ 22 w 30"/>
                <a:gd name="T31" fmla="*/ 26 h 36"/>
                <a:gd name="T32" fmla="*/ 22 w 30"/>
                <a:gd name="T33" fmla="*/ 26 h 36"/>
                <a:gd name="T34" fmla="*/ 21 w 30"/>
                <a:gd name="T35" fmla="*/ 28 h 36"/>
                <a:gd name="T36" fmla="*/ 20 w 30"/>
                <a:gd name="T37" fmla="*/ 29 h 36"/>
                <a:gd name="T38" fmla="*/ 16 w 30"/>
                <a:gd name="T39" fmla="*/ 30 h 36"/>
                <a:gd name="T40" fmla="*/ 16 w 30"/>
                <a:gd name="T41" fmla="*/ 30 h 36"/>
                <a:gd name="T42" fmla="*/ 13 w 30"/>
                <a:gd name="T43" fmla="*/ 29 h 36"/>
                <a:gd name="T44" fmla="*/ 11 w 30"/>
                <a:gd name="T45" fmla="*/ 28 h 36"/>
                <a:gd name="T46" fmla="*/ 10 w 30"/>
                <a:gd name="T47" fmla="*/ 27 h 36"/>
                <a:gd name="T48" fmla="*/ 9 w 30"/>
                <a:gd name="T49" fmla="*/ 24 h 36"/>
                <a:gd name="T50" fmla="*/ 0 w 30"/>
                <a:gd name="T51" fmla="*/ 24 h 36"/>
                <a:gd name="T52" fmla="*/ 0 w 30"/>
                <a:gd name="T53" fmla="*/ 25 h 36"/>
                <a:gd name="T54" fmla="*/ 0 w 30"/>
                <a:gd name="T55" fmla="*/ 25 h 36"/>
                <a:gd name="T56" fmla="*/ 1 w 30"/>
                <a:gd name="T57" fmla="*/ 30 h 36"/>
                <a:gd name="T58" fmla="*/ 4 w 30"/>
                <a:gd name="T59" fmla="*/ 33 h 36"/>
                <a:gd name="T60" fmla="*/ 10 w 30"/>
                <a:gd name="T61" fmla="*/ 35 h 36"/>
                <a:gd name="T62" fmla="*/ 16 w 30"/>
                <a:gd name="T63" fmla="*/ 36 h 36"/>
                <a:gd name="T64" fmla="*/ 16 w 30"/>
                <a:gd name="T65" fmla="*/ 36 h 36"/>
                <a:gd name="T66" fmla="*/ 22 w 30"/>
                <a:gd name="T67" fmla="*/ 35 h 36"/>
                <a:gd name="T68" fmla="*/ 27 w 30"/>
                <a:gd name="T69" fmla="*/ 33 h 36"/>
                <a:gd name="T70" fmla="*/ 29 w 30"/>
                <a:gd name="T71" fmla="*/ 30 h 36"/>
                <a:gd name="T72" fmla="*/ 30 w 30"/>
                <a:gd name="T73" fmla="*/ 26 h 36"/>
                <a:gd name="T74" fmla="*/ 30 w 30"/>
                <a:gd name="T75" fmla="*/ 26 h 36"/>
                <a:gd name="T76" fmla="*/ 30 w 30"/>
                <a:gd name="T77" fmla="*/ 22 h 36"/>
                <a:gd name="T78" fmla="*/ 29 w 30"/>
                <a:gd name="T79" fmla="*/ 20 h 36"/>
                <a:gd name="T80" fmla="*/ 29 w 30"/>
                <a:gd name="T81" fmla="*/ 20 h 36"/>
                <a:gd name="T82" fmla="*/ 26 w 30"/>
                <a:gd name="T83" fmla="*/ 17 h 36"/>
                <a:gd name="T84" fmla="*/ 20 w 30"/>
                <a:gd name="T85" fmla="*/ 15 h 36"/>
                <a:gd name="T86" fmla="*/ 20 w 30"/>
                <a:gd name="T87" fmla="*/ 15 h 36"/>
                <a:gd name="T88" fmla="*/ 12 w 30"/>
                <a:gd name="T89" fmla="*/ 13 h 36"/>
                <a:gd name="T90" fmla="*/ 11 w 30"/>
                <a:gd name="T91" fmla="*/ 12 h 36"/>
                <a:gd name="T92" fmla="*/ 11 w 30"/>
                <a:gd name="T93" fmla="*/ 10 h 36"/>
                <a:gd name="T94" fmla="*/ 11 w 30"/>
                <a:gd name="T95" fmla="*/ 10 h 36"/>
                <a:gd name="T96" fmla="*/ 11 w 30"/>
                <a:gd name="T97" fmla="*/ 9 h 36"/>
                <a:gd name="T98" fmla="*/ 12 w 30"/>
                <a:gd name="T99" fmla="*/ 8 h 36"/>
                <a:gd name="T100" fmla="*/ 15 w 30"/>
                <a:gd name="T101" fmla="*/ 6 h 36"/>
                <a:gd name="T102" fmla="*/ 15 w 30"/>
                <a:gd name="T103" fmla="*/ 6 h 36"/>
                <a:gd name="T104" fmla="*/ 18 w 30"/>
                <a:gd name="T105" fmla="*/ 6 h 36"/>
                <a:gd name="T106" fmla="*/ 20 w 30"/>
                <a:gd name="T107" fmla="*/ 8 h 36"/>
                <a:gd name="T108" fmla="*/ 21 w 30"/>
                <a:gd name="T109" fmla="*/ 10 h 36"/>
                <a:gd name="T110" fmla="*/ 22 w 30"/>
                <a:gd name="T111" fmla="*/ 12 h 36"/>
                <a:gd name="T112" fmla="*/ 30 w 30"/>
                <a:gd name="T113" fmla="*/ 12 h 36"/>
                <a:gd name="T114" fmla="*/ 30 w 30"/>
                <a:gd name="T115" fmla="*/ 12 h 36"/>
                <a:gd name="T116" fmla="*/ 29 w 30"/>
                <a:gd name="T117" fmla="*/ 6 h 36"/>
                <a:gd name="T118" fmla="*/ 26 w 30"/>
                <a:gd name="T119" fmla="*/ 3 h 36"/>
                <a:gd name="T120" fmla="*/ 22 w 30"/>
                <a:gd name="T121" fmla="*/ 0 h 36"/>
                <a:gd name="T122" fmla="*/ 16 w 30"/>
                <a:gd name="T123" fmla="*/ 0 h 36"/>
                <a:gd name="T124" fmla="*/ 16 w 30"/>
                <a:gd name="T1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 h="36">
                  <a:moveTo>
                    <a:pt x="16" y="0"/>
                  </a:moveTo>
                  <a:lnTo>
                    <a:pt x="16" y="0"/>
                  </a:lnTo>
                  <a:lnTo>
                    <a:pt x="10" y="0"/>
                  </a:lnTo>
                  <a:lnTo>
                    <a:pt x="5" y="3"/>
                  </a:lnTo>
                  <a:lnTo>
                    <a:pt x="3" y="6"/>
                  </a:lnTo>
                  <a:lnTo>
                    <a:pt x="2" y="11"/>
                  </a:lnTo>
                  <a:lnTo>
                    <a:pt x="2" y="11"/>
                  </a:lnTo>
                  <a:lnTo>
                    <a:pt x="2" y="14"/>
                  </a:lnTo>
                  <a:lnTo>
                    <a:pt x="4" y="17"/>
                  </a:lnTo>
                  <a:lnTo>
                    <a:pt x="7" y="19"/>
                  </a:lnTo>
                  <a:lnTo>
                    <a:pt x="12" y="20"/>
                  </a:lnTo>
                  <a:lnTo>
                    <a:pt x="16" y="22"/>
                  </a:lnTo>
                  <a:lnTo>
                    <a:pt x="16" y="22"/>
                  </a:lnTo>
                  <a:lnTo>
                    <a:pt x="21" y="24"/>
                  </a:lnTo>
                  <a:lnTo>
                    <a:pt x="21" y="25"/>
                  </a:lnTo>
                  <a:lnTo>
                    <a:pt x="22" y="26"/>
                  </a:lnTo>
                  <a:lnTo>
                    <a:pt x="22" y="26"/>
                  </a:lnTo>
                  <a:lnTo>
                    <a:pt x="21" y="28"/>
                  </a:lnTo>
                  <a:lnTo>
                    <a:pt x="20" y="29"/>
                  </a:lnTo>
                  <a:lnTo>
                    <a:pt x="16" y="30"/>
                  </a:lnTo>
                  <a:lnTo>
                    <a:pt x="16" y="30"/>
                  </a:lnTo>
                  <a:lnTo>
                    <a:pt x="13" y="29"/>
                  </a:lnTo>
                  <a:lnTo>
                    <a:pt x="11" y="28"/>
                  </a:lnTo>
                  <a:lnTo>
                    <a:pt x="10" y="27"/>
                  </a:lnTo>
                  <a:lnTo>
                    <a:pt x="9" y="24"/>
                  </a:lnTo>
                  <a:lnTo>
                    <a:pt x="0" y="24"/>
                  </a:lnTo>
                  <a:lnTo>
                    <a:pt x="0" y="25"/>
                  </a:lnTo>
                  <a:lnTo>
                    <a:pt x="0" y="25"/>
                  </a:lnTo>
                  <a:lnTo>
                    <a:pt x="1" y="30"/>
                  </a:lnTo>
                  <a:lnTo>
                    <a:pt x="4" y="33"/>
                  </a:lnTo>
                  <a:lnTo>
                    <a:pt x="10" y="35"/>
                  </a:lnTo>
                  <a:lnTo>
                    <a:pt x="16" y="36"/>
                  </a:lnTo>
                  <a:lnTo>
                    <a:pt x="16" y="36"/>
                  </a:lnTo>
                  <a:lnTo>
                    <a:pt x="22" y="35"/>
                  </a:lnTo>
                  <a:lnTo>
                    <a:pt x="27" y="33"/>
                  </a:lnTo>
                  <a:lnTo>
                    <a:pt x="29" y="30"/>
                  </a:lnTo>
                  <a:lnTo>
                    <a:pt x="30" y="26"/>
                  </a:lnTo>
                  <a:lnTo>
                    <a:pt x="30" y="26"/>
                  </a:lnTo>
                  <a:lnTo>
                    <a:pt x="30" y="22"/>
                  </a:lnTo>
                  <a:lnTo>
                    <a:pt x="29" y="20"/>
                  </a:lnTo>
                  <a:lnTo>
                    <a:pt x="29" y="20"/>
                  </a:lnTo>
                  <a:lnTo>
                    <a:pt x="26" y="17"/>
                  </a:lnTo>
                  <a:lnTo>
                    <a:pt x="20" y="15"/>
                  </a:lnTo>
                  <a:lnTo>
                    <a:pt x="20" y="15"/>
                  </a:lnTo>
                  <a:lnTo>
                    <a:pt x="12" y="13"/>
                  </a:lnTo>
                  <a:lnTo>
                    <a:pt x="11" y="12"/>
                  </a:lnTo>
                  <a:lnTo>
                    <a:pt x="11" y="10"/>
                  </a:lnTo>
                  <a:lnTo>
                    <a:pt x="11" y="10"/>
                  </a:lnTo>
                  <a:lnTo>
                    <a:pt x="11" y="9"/>
                  </a:lnTo>
                  <a:lnTo>
                    <a:pt x="12" y="8"/>
                  </a:lnTo>
                  <a:lnTo>
                    <a:pt x="15" y="6"/>
                  </a:lnTo>
                  <a:lnTo>
                    <a:pt x="15" y="6"/>
                  </a:lnTo>
                  <a:lnTo>
                    <a:pt x="18" y="6"/>
                  </a:lnTo>
                  <a:lnTo>
                    <a:pt x="20" y="8"/>
                  </a:lnTo>
                  <a:lnTo>
                    <a:pt x="21" y="10"/>
                  </a:lnTo>
                  <a:lnTo>
                    <a:pt x="22" y="12"/>
                  </a:lnTo>
                  <a:lnTo>
                    <a:pt x="30" y="12"/>
                  </a:lnTo>
                  <a:lnTo>
                    <a:pt x="30" y="12"/>
                  </a:lnTo>
                  <a:lnTo>
                    <a:pt x="29" y="6"/>
                  </a:lnTo>
                  <a:lnTo>
                    <a:pt x="26" y="3"/>
                  </a:lnTo>
                  <a:lnTo>
                    <a:pt x="22" y="0"/>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10" name="Freeform 11"/>
            <p:cNvSpPr>
              <a:spLocks noEditPoints="1"/>
            </p:cNvSpPr>
            <p:nvPr userDrawn="1"/>
          </p:nvSpPr>
          <p:spPr bwMode="auto">
            <a:xfrm>
              <a:off x="689" y="4236"/>
              <a:ext cx="31" cy="36"/>
            </a:xfrm>
            <a:custGeom>
              <a:avLst/>
              <a:gdLst>
                <a:gd name="T0" fmla="*/ 16 w 31"/>
                <a:gd name="T1" fmla="*/ 8 h 36"/>
                <a:gd name="T2" fmla="*/ 20 w 31"/>
                <a:gd name="T3" fmla="*/ 9 h 36"/>
                <a:gd name="T4" fmla="*/ 21 w 31"/>
                <a:gd name="T5" fmla="*/ 13 h 36"/>
                <a:gd name="T6" fmla="*/ 20 w 31"/>
                <a:gd name="T7" fmla="*/ 13 h 36"/>
                <a:gd name="T8" fmla="*/ 14 w 31"/>
                <a:gd name="T9" fmla="*/ 14 h 36"/>
                <a:gd name="T10" fmla="*/ 8 w 31"/>
                <a:gd name="T11" fmla="*/ 16 h 36"/>
                <a:gd name="T12" fmla="*/ 4 w 31"/>
                <a:gd name="T13" fmla="*/ 18 h 36"/>
                <a:gd name="T14" fmla="*/ 1 w 31"/>
                <a:gd name="T15" fmla="*/ 22 h 36"/>
                <a:gd name="T16" fmla="*/ 0 w 31"/>
                <a:gd name="T17" fmla="*/ 27 h 36"/>
                <a:gd name="T18" fmla="*/ 3 w 31"/>
                <a:gd name="T19" fmla="*/ 33 h 36"/>
                <a:gd name="T20" fmla="*/ 13 w 31"/>
                <a:gd name="T21" fmla="*/ 36 h 36"/>
                <a:gd name="T22" fmla="*/ 16 w 31"/>
                <a:gd name="T23" fmla="*/ 36 h 36"/>
                <a:gd name="T24" fmla="*/ 20 w 31"/>
                <a:gd name="T25" fmla="*/ 33 h 36"/>
                <a:gd name="T26" fmla="*/ 22 w 31"/>
                <a:gd name="T27" fmla="*/ 31 h 36"/>
                <a:gd name="T28" fmla="*/ 22 w 31"/>
                <a:gd name="T29" fmla="*/ 32 h 36"/>
                <a:gd name="T30" fmla="*/ 31 w 31"/>
                <a:gd name="T31" fmla="*/ 35 h 36"/>
                <a:gd name="T32" fmla="*/ 30 w 31"/>
                <a:gd name="T33" fmla="*/ 32 h 36"/>
                <a:gd name="T34" fmla="*/ 30 w 31"/>
                <a:gd name="T35" fmla="*/ 14 h 36"/>
                <a:gd name="T36" fmla="*/ 30 w 31"/>
                <a:gd name="T37" fmla="*/ 9 h 36"/>
                <a:gd name="T38" fmla="*/ 29 w 31"/>
                <a:gd name="T39" fmla="*/ 5 h 36"/>
                <a:gd name="T40" fmla="*/ 25 w 31"/>
                <a:gd name="T41" fmla="*/ 1 h 36"/>
                <a:gd name="T42" fmla="*/ 17 w 31"/>
                <a:gd name="T43" fmla="*/ 0 h 36"/>
                <a:gd name="T44" fmla="*/ 12 w 31"/>
                <a:gd name="T45" fmla="*/ 0 h 36"/>
                <a:gd name="T46" fmla="*/ 6 w 31"/>
                <a:gd name="T47" fmla="*/ 2 h 36"/>
                <a:gd name="T48" fmla="*/ 3 w 31"/>
                <a:gd name="T49" fmla="*/ 5 h 36"/>
                <a:gd name="T50" fmla="*/ 9 w 31"/>
                <a:gd name="T51" fmla="*/ 11 h 36"/>
                <a:gd name="T52" fmla="*/ 11 w 31"/>
                <a:gd name="T53" fmla="*/ 10 h 36"/>
                <a:gd name="T54" fmla="*/ 16 w 31"/>
                <a:gd name="T55" fmla="*/ 8 h 36"/>
                <a:gd name="T56" fmla="*/ 21 w 31"/>
                <a:gd name="T57" fmla="*/ 20 h 36"/>
                <a:gd name="T58" fmla="*/ 20 w 31"/>
                <a:gd name="T59" fmla="*/ 25 h 36"/>
                <a:gd name="T60" fmla="*/ 18 w 31"/>
                <a:gd name="T61" fmla="*/ 29 h 36"/>
                <a:gd name="T62" fmla="*/ 15 w 31"/>
                <a:gd name="T63" fmla="*/ 29 h 36"/>
                <a:gd name="T64" fmla="*/ 11 w 31"/>
                <a:gd name="T65" fmla="*/ 28 h 36"/>
                <a:gd name="T66" fmla="*/ 9 w 31"/>
                <a:gd name="T67" fmla="*/ 26 h 36"/>
                <a:gd name="T68" fmla="*/ 9 w 31"/>
                <a:gd name="T69" fmla="*/ 22 h 36"/>
                <a:gd name="T70" fmla="*/ 16 w 31"/>
                <a:gd name="T71" fmla="*/ 20 h 36"/>
                <a:gd name="T72" fmla="*/ 21 w 31"/>
                <a:gd name="T73"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6">
                  <a:moveTo>
                    <a:pt x="16" y="8"/>
                  </a:moveTo>
                  <a:lnTo>
                    <a:pt x="16" y="8"/>
                  </a:lnTo>
                  <a:lnTo>
                    <a:pt x="18" y="8"/>
                  </a:lnTo>
                  <a:lnTo>
                    <a:pt x="20" y="9"/>
                  </a:lnTo>
                  <a:lnTo>
                    <a:pt x="21" y="10"/>
                  </a:lnTo>
                  <a:lnTo>
                    <a:pt x="21" y="13"/>
                  </a:lnTo>
                  <a:lnTo>
                    <a:pt x="21" y="13"/>
                  </a:lnTo>
                  <a:lnTo>
                    <a:pt x="20" y="13"/>
                  </a:lnTo>
                  <a:lnTo>
                    <a:pt x="20" y="13"/>
                  </a:lnTo>
                  <a:lnTo>
                    <a:pt x="14" y="14"/>
                  </a:lnTo>
                  <a:lnTo>
                    <a:pt x="14" y="14"/>
                  </a:lnTo>
                  <a:lnTo>
                    <a:pt x="8" y="16"/>
                  </a:lnTo>
                  <a:lnTo>
                    <a:pt x="8" y="16"/>
                  </a:lnTo>
                  <a:lnTo>
                    <a:pt x="4" y="18"/>
                  </a:lnTo>
                  <a:lnTo>
                    <a:pt x="2" y="20"/>
                  </a:lnTo>
                  <a:lnTo>
                    <a:pt x="1" y="22"/>
                  </a:lnTo>
                  <a:lnTo>
                    <a:pt x="0" y="27"/>
                  </a:lnTo>
                  <a:lnTo>
                    <a:pt x="0" y="27"/>
                  </a:lnTo>
                  <a:lnTo>
                    <a:pt x="1" y="31"/>
                  </a:lnTo>
                  <a:lnTo>
                    <a:pt x="3" y="33"/>
                  </a:lnTo>
                  <a:lnTo>
                    <a:pt x="7" y="35"/>
                  </a:lnTo>
                  <a:lnTo>
                    <a:pt x="13" y="36"/>
                  </a:lnTo>
                  <a:lnTo>
                    <a:pt x="13" y="36"/>
                  </a:lnTo>
                  <a:lnTo>
                    <a:pt x="16" y="36"/>
                  </a:lnTo>
                  <a:lnTo>
                    <a:pt x="18" y="35"/>
                  </a:lnTo>
                  <a:lnTo>
                    <a:pt x="20" y="33"/>
                  </a:lnTo>
                  <a:lnTo>
                    <a:pt x="22" y="31"/>
                  </a:lnTo>
                  <a:lnTo>
                    <a:pt x="22" y="31"/>
                  </a:lnTo>
                  <a:lnTo>
                    <a:pt x="22" y="32"/>
                  </a:lnTo>
                  <a:lnTo>
                    <a:pt x="22" y="32"/>
                  </a:lnTo>
                  <a:lnTo>
                    <a:pt x="22" y="35"/>
                  </a:lnTo>
                  <a:lnTo>
                    <a:pt x="31" y="35"/>
                  </a:lnTo>
                  <a:lnTo>
                    <a:pt x="31" y="35"/>
                  </a:lnTo>
                  <a:lnTo>
                    <a:pt x="30" y="32"/>
                  </a:lnTo>
                  <a:lnTo>
                    <a:pt x="30" y="28"/>
                  </a:lnTo>
                  <a:lnTo>
                    <a:pt x="30" y="14"/>
                  </a:lnTo>
                  <a:lnTo>
                    <a:pt x="30" y="14"/>
                  </a:lnTo>
                  <a:lnTo>
                    <a:pt x="30" y="9"/>
                  </a:lnTo>
                  <a:lnTo>
                    <a:pt x="29" y="5"/>
                  </a:lnTo>
                  <a:lnTo>
                    <a:pt x="29" y="5"/>
                  </a:lnTo>
                  <a:lnTo>
                    <a:pt x="27" y="3"/>
                  </a:lnTo>
                  <a:lnTo>
                    <a:pt x="25" y="1"/>
                  </a:lnTo>
                  <a:lnTo>
                    <a:pt x="20" y="0"/>
                  </a:lnTo>
                  <a:lnTo>
                    <a:pt x="17" y="0"/>
                  </a:lnTo>
                  <a:lnTo>
                    <a:pt x="17" y="0"/>
                  </a:lnTo>
                  <a:lnTo>
                    <a:pt x="12" y="0"/>
                  </a:lnTo>
                  <a:lnTo>
                    <a:pt x="6" y="2"/>
                  </a:lnTo>
                  <a:lnTo>
                    <a:pt x="6" y="2"/>
                  </a:lnTo>
                  <a:lnTo>
                    <a:pt x="4" y="3"/>
                  </a:lnTo>
                  <a:lnTo>
                    <a:pt x="3" y="5"/>
                  </a:lnTo>
                  <a:lnTo>
                    <a:pt x="1" y="11"/>
                  </a:lnTo>
                  <a:lnTo>
                    <a:pt x="9" y="11"/>
                  </a:lnTo>
                  <a:lnTo>
                    <a:pt x="9" y="11"/>
                  </a:lnTo>
                  <a:lnTo>
                    <a:pt x="11" y="10"/>
                  </a:lnTo>
                  <a:lnTo>
                    <a:pt x="12" y="9"/>
                  </a:lnTo>
                  <a:lnTo>
                    <a:pt x="16" y="8"/>
                  </a:lnTo>
                  <a:lnTo>
                    <a:pt x="16" y="8"/>
                  </a:lnTo>
                  <a:close/>
                  <a:moveTo>
                    <a:pt x="21" y="20"/>
                  </a:moveTo>
                  <a:lnTo>
                    <a:pt x="21" y="20"/>
                  </a:lnTo>
                  <a:lnTo>
                    <a:pt x="20" y="25"/>
                  </a:lnTo>
                  <a:lnTo>
                    <a:pt x="19" y="28"/>
                  </a:lnTo>
                  <a:lnTo>
                    <a:pt x="18" y="29"/>
                  </a:lnTo>
                  <a:lnTo>
                    <a:pt x="15" y="29"/>
                  </a:lnTo>
                  <a:lnTo>
                    <a:pt x="15" y="29"/>
                  </a:lnTo>
                  <a:lnTo>
                    <a:pt x="13" y="29"/>
                  </a:lnTo>
                  <a:lnTo>
                    <a:pt x="11" y="28"/>
                  </a:lnTo>
                  <a:lnTo>
                    <a:pt x="9" y="27"/>
                  </a:lnTo>
                  <a:lnTo>
                    <a:pt x="9" y="26"/>
                  </a:lnTo>
                  <a:lnTo>
                    <a:pt x="9" y="26"/>
                  </a:lnTo>
                  <a:lnTo>
                    <a:pt x="9" y="22"/>
                  </a:lnTo>
                  <a:lnTo>
                    <a:pt x="12" y="21"/>
                  </a:lnTo>
                  <a:lnTo>
                    <a:pt x="16" y="20"/>
                  </a:lnTo>
                  <a:lnTo>
                    <a:pt x="21" y="19"/>
                  </a:lnTo>
                  <a:lnTo>
                    <a:pt x="21" y="20"/>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11" name="Freeform 12"/>
            <p:cNvSpPr>
              <a:spLocks noEditPoints="1"/>
            </p:cNvSpPr>
            <p:nvPr userDrawn="1"/>
          </p:nvSpPr>
          <p:spPr bwMode="auto">
            <a:xfrm>
              <a:off x="724" y="4236"/>
              <a:ext cx="37" cy="50"/>
            </a:xfrm>
            <a:custGeom>
              <a:avLst/>
              <a:gdLst>
                <a:gd name="T0" fmla="*/ 25 w 37"/>
                <a:gd name="T1" fmla="*/ 1 h 50"/>
                <a:gd name="T2" fmla="*/ 19 w 37"/>
                <a:gd name="T3" fmla="*/ 0 h 50"/>
                <a:gd name="T4" fmla="*/ 8 w 37"/>
                <a:gd name="T5" fmla="*/ 3 h 50"/>
                <a:gd name="T6" fmla="*/ 4 w 37"/>
                <a:gd name="T7" fmla="*/ 12 h 50"/>
                <a:gd name="T8" fmla="*/ 5 w 37"/>
                <a:gd name="T9" fmla="*/ 15 h 50"/>
                <a:gd name="T10" fmla="*/ 7 w 37"/>
                <a:gd name="T11" fmla="*/ 20 h 50"/>
                <a:gd name="T12" fmla="*/ 10 w 37"/>
                <a:gd name="T13" fmla="*/ 22 h 50"/>
                <a:gd name="T14" fmla="*/ 4 w 37"/>
                <a:gd name="T15" fmla="*/ 26 h 50"/>
                <a:gd name="T16" fmla="*/ 4 w 37"/>
                <a:gd name="T17" fmla="*/ 28 h 50"/>
                <a:gd name="T18" fmla="*/ 8 w 37"/>
                <a:gd name="T19" fmla="*/ 32 h 50"/>
                <a:gd name="T20" fmla="*/ 5 w 37"/>
                <a:gd name="T21" fmla="*/ 33 h 50"/>
                <a:gd name="T22" fmla="*/ 0 w 37"/>
                <a:gd name="T23" fmla="*/ 37 h 50"/>
                <a:gd name="T24" fmla="*/ 0 w 37"/>
                <a:gd name="T25" fmla="*/ 40 h 50"/>
                <a:gd name="T26" fmla="*/ 1 w 37"/>
                <a:gd name="T27" fmla="*/ 44 h 50"/>
                <a:gd name="T28" fmla="*/ 11 w 37"/>
                <a:gd name="T29" fmla="*/ 49 h 50"/>
                <a:gd name="T30" fmla="*/ 18 w 37"/>
                <a:gd name="T31" fmla="*/ 50 h 50"/>
                <a:gd name="T32" fmla="*/ 31 w 37"/>
                <a:gd name="T33" fmla="*/ 47 h 50"/>
                <a:gd name="T34" fmla="*/ 36 w 37"/>
                <a:gd name="T35" fmla="*/ 38 h 50"/>
                <a:gd name="T36" fmla="*/ 35 w 37"/>
                <a:gd name="T37" fmla="*/ 34 h 50"/>
                <a:gd name="T38" fmla="*/ 32 w 37"/>
                <a:gd name="T39" fmla="*/ 31 h 50"/>
                <a:gd name="T40" fmla="*/ 20 w 37"/>
                <a:gd name="T41" fmla="*/ 28 h 50"/>
                <a:gd name="T42" fmla="*/ 13 w 37"/>
                <a:gd name="T43" fmla="*/ 27 h 50"/>
                <a:gd name="T44" fmla="*/ 12 w 37"/>
                <a:gd name="T45" fmla="*/ 26 h 50"/>
                <a:gd name="T46" fmla="*/ 13 w 37"/>
                <a:gd name="T47" fmla="*/ 25 h 50"/>
                <a:gd name="T48" fmla="*/ 20 w 37"/>
                <a:gd name="T49" fmla="*/ 24 h 50"/>
                <a:gd name="T50" fmla="*/ 25 w 37"/>
                <a:gd name="T51" fmla="*/ 22 h 50"/>
                <a:gd name="T52" fmla="*/ 31 w 37"/>
                <a:gd name="T53" fmla="*/ 17 h 50"/>
                <a:gd name="T54" fmla="*/ 32 w 37"/>
                <a:gd name="T55" fmla="*/ 14 h 50"/>
                <a:gd name="T56" fmla="*/ 30 w 37"/>
                <a:gd name="T57" fmla="*/ 8 h 50"/>
                <a:gd name="T58" fmla="*/ 37 w 37"/>
                <a:gd name="T59" fmla="*/ 1 h 50"/>
                <a:gd name="T60" fmla="*/ 25 w 37"/>
                <a:gd name="T61" fmla="*/ 1 h 50"/>
                <a:gd name="T62" fmla="*/ 24 w 37"/>
                <a:gd name="T63" fmla="*/ 12 h 50"/>
                <a:gd name="T64" fmla="*/ 22 w 37"/>
                <a:gd name="T65" fmla="*/ 16 h 50"/>
                <a:gd name="T66" fmla="*/ 18 w 37"/>
                <a:gd name="T67" fmla="*/ 17 h 50"/>
                <a:gd name="T68" fmla="*/ 15 w 37"/>
                <a:gd name="T69" fmla="*/ 17 h 50"/>
                <a:gd name="T70" fmla="*/ 12 w 37"/>
                <a:gd name="T71" fmla="*/ 14 h 50"/>
                <a:gd name="T72" fmla="*/ 11 w 37"/>
                <a:gd name="T73" fmla="*/ 12 h 50"/>
                <a:gd name="T74" fmla="*/ 13 w 37"/>
                <a:gd name="T75" fmla="*/ 9 h 50"/>
                <a:gd name="T76" fmla="*/ 18 w 37"/>
                <a:gd name="T77" fmla="*/ 6 h 50"/>
                <a:gd name="T78" fmla="*/ 20 w 37"/>
                <a:gd name="T79" fmla="*/ 8 h 50"/>
                <a:gd name="T80" fmla="*/ 23 w 37"/>
                <a:gd name="T81" fmla="*/ 10 h 50"/>
                <a:gd name="T82" fmla="*/ 24 w 37"/>
                <a:gd name="T83" fmla="*/ 12 h 50"/>
                <a:gd name="T84" fmla="*/ 26 w 37"/>
                <a:gd name="T85" fmla="*/ 40 h 50"/>
                <a:gd name="T86" fmla="*/ 24 w 37"/>
                <a:gd name="T87" fmla="*/ 43 h 50"/>
                <a:gd name="T88" fmla="*/ 18 w 37"/>
                <a:gd name="T89" fmla="*/ 44 h 50"/>
                <a:gd name="T90" fmla="*/ 14 w 37"/>
                <a:gd name="T91" fmla="*/ 44 h 50"/>
                <a:gd name="T92" fmla="*/ 9 w 37"/>
                <a:gd name="T93" fmla="*/ 41 h 50"/>
                <a:gd name="T94" fmla="*/ 8 w 37"/>
                <a:gd name="T95" fmla="*/ 40 h 50"/>
                <a:gd name="T96" fmla="*/ 10 w 37"/>
                <a:gd name="T97" fmla="*/ 36 h 50"/>
                <a:gd name="T98" fmla="*/ 17 w 37"/>
                <a:gd name="T99" fmla="*/ 35 h 50"/>
                <a:gd name="T100" fmla="*/ 18 w 37"/>
                <a:gd name="T101" fmla="*/ 35 h 50"/>
                <a:gd name="T102" fmla="*/ 22 w 37"/>
                <a:gd name="T103" fmla="*/ 35 h 50"/>
                <a:gd name="T104" fmla="*/ 26 w 37"/>
                <a:gd name="T105" fmla="*/ 37 h 50"/>
                <a:gd name="T106" fmla="*/ 26 w 37"/>
                <a:gd name="T107"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50">
                  <a:moveTo>
                    <a:pt x="25" y="1"/>
                  </a:moveTo>
                  <a:lnTo>
                    <a:pt x="25" y="1"/>
                  </a:lnTo>
                  <a:lnTo>
                    <a:pt x="19" y="0"/>
                  </a:lnTo>
                  <a:lnTo>
                    <a:pt x="19" y="0"/>
                  </a:lnTo>
                  <a:lnTo>
                    <a:pt x="12" y="1"/>
                  </a:lnTo>
                  <a:lnTo>
                    <a:pt x="8" y="3"/>
                  </a:lnTo>
                  <a:lnTo>
                    <a:pt x="5" y="8"/>
                  </a:lnTo>
                  <a:lnTo>
                    <a:pt x="4" y="12"/>
                  </a:lnTo>
                  <a:lnTo>
                    <a:pt x="4" y="12"/>
                  </a:lnTo>
                  <a:lnTo>
                    <a:pt x="5" y="15"/>
                  </a:lnTo>
                  <a:lnTo>
                    <a:pt x="6" y="18"/>
                  </a:lnTo>
                  <a:lnTo>
                    <a:pt x="7" y="20"/>
                  </a:lnTo>
                  <a:lnTo>
                    <a:pt x="10" y="22"/>
                  </a:lnTo>
                  <a:lnTo>
                    <a:pt x="10" y="22"/>
                  </a:lnTo>
                  <a:lnTo>
                    <a:pt x="5" y="25"/>
                  </a:lnTo>
                  <a:lnTo>
                    <a:pt x="4" y="26"/>
                  </a:lnTo>
                  <a:lnTo>
                    <a:pt x="4" y="28"/>
                  </a:lnTo>
                  <a:lnTo>
                    <a:pt x="4" y="28"/>
                  </a:lnTo>
                  <a:lnTo>
                    <a:pt x="5" y="30"/>
                  </a:lnTo>
                  <a:lnTo>
                    <a:pt x="8" y="32"/>
                  </a:lnTo>
                  <a:lnTo>
                    <a:pt x="8" y="32"/>
                  </a:lnTo>
                  <a:lnTo>
                    <a:pt x="5" y="33"/>
                  </a:lnTo>
                  <a:lnTo>
                    <a:pt x="3" y="35"/>
                  </a:lnTo>
                  <a:lnTo>
                    <a:pt x="0" y="37"/>
                  </a:lnTo>
                  <a:lnTo>
                    <a:pt x="0" y="40"/>
                  </a:lnTo>
                  <a:lnTo>
                    <a:pt x="0" y="40"/>
                  </a:lnTo>
                  <a:lnTo>
                    <a:pt x="0" y="42"/>
                  </a:lnTo>
                  <a:lnTo>
                    <a:pt x="1" y="44"/>
                  </a:lnTo>
                  <a:lnTo>
                    <a:pt x="5" y="47"/>
                  </a:lnTo>
                  <a:lnTo>
                    <a:pt x="11" y="49"/>
                  </a:lnTo>
                  <a:lnTo>
                    <a:pt x="18" y="50"/>
                  </a:lnTo>
                  <a:lnTo>
                    <a:pt x="18" y="50"/>
                  </a:lnTo>
                  <a:lnTo>
                    <a:pt x="25" y="49"/>
                  </a:lnTo>
                  <a:lnTo>
                    <a:pt x="31" y="47"/>
                  </a:lnTo>
                  <a:lnTo>
                    <a:pt x="34" y="44"/>
                  </a:lnTo>
                  <a:lnTo>
                    <a:pt x="36" y="38"/>
                  </a:lnTo>
                  <a:lnTo>
                    <a:pt x="36" y="38"/>
                  </a:lnTo>
                  <a:lnTo>
                    <a:pt x="35" y="34"/>
                  </a:lnTo>
                  <a:lnTo>
                    <a:pt x="32" y="31"/>
                  </a:lnTo>
                  <a:lnTo>
                    <a:pt x="32" y="31"/>
                  </a:lnTo>
                  <a:lnTo>
                    <a:pt x="27" y="29"/>
                  </a:lnTo>
                  <a:lnTo>
                    <a:pt x="20" y="28"/>
                  </a:lnTo>
                  <a:lnTo>
                    <a:pt x="20" y="28"/>
                  </a:lnTo>
                  <a:lnTo>
                    <a:pt x="13" y="27"/>
                  </a:lnTo>
                  <a:lnTo>
                    <a:pt x="12" y="27"/>
                  </a:lnTo>
                  <a:lnTo>
                    <a:pt x="12" y="26"/>
                  </a:lnTo>
                  <a:lnTo>
                    <a:pt x="12" y="26"/>
                  </a:lnTo>
                  <a:lnTo>
                    <a:pt x="13" y="25"/>
                  </a:lnTo>
                  <a:lnTo>
                    <a:pt x="15" y="24"/>
                  </a:lnTo>
                  <a:lnTo>
                    <a:pt x="20" y="24"/>
                  </a:lnTo>
                  <a:lnTo>
                    <a:pt x="20" y="24"/>
                  </a:lnTo>
                  <a:lnTo>
                    <a:pt x="25" y="22"/>
                  </a:lnTo>
                  <a:lnTo>
                    <a:pt x="28" y="20"/>
                  </a:lnTo>
                  <a:lnTo>
                    <a:pt x="31" y="17"/>
                  </a:lnTo>
                  <a:lnTo>
                    <a:pt x="32" y="14"/>
                  </a:lnTo>
                  <a:lnTo>
                    <a:pt x="32" y="14"/>
                  </a:lnTo>
                  <a:lnTo>
                    <a:pt x="31" y="10"/>
                  </a:lnTo>
                  <a:lnTo>
                    <a:pt x="30" y="8"/>
                  </a:lnTo>
                  <a:lnTo>
                    <a:pt x="37" y="8"/>
                  </a:lnTo>
                  <a:lnTo>
                    <a:pt x="37" y="1"/>
                  </a:lnTo>
                  <a:lnTo>
                    <a:pt x="25" y="1"/>
                  </a:lnTo>
                  <a:lnTo>
                    <a:pt x="25" y="1"/>
                  </a:lnTo>
                  <a:close/>
                  <a:moveTo>
                    <a:pt x="24" y="12"/>
                  </a:moveTo>
                  <a:lnTo>
                    <a:pt x="24" y="12"/>
                  </a:lnTo>
                  <a:lnTo>
                    <a:pt x="23" y="14"/>
                  </a:lnTo>
                  <a:lnTo>
                    <a:pt x="22" y="16"/>
                  </a:lnTo>
                  <a:lnTo>
                    <a:pt x="20" y="17"/>
                  </a:lnTo>
                  <a:lnTo>
                    <a:pt x="18" y="17"/>
                  </a:lnTo>
                  <a:lnTo>
                    <a:pt x="18" y="17"/>
                  </a:lnTo>
                  <a:lnTo>
                    <a:pt x="15" y="17"/>
                  </a:lnTo>
                  <a:lnTo>
                    <a:pt x="13" y="16"/>
                  </a:lnTo>
                  <a:lnTo>
                    <a:pt x="12" y="14"/>
                  </a:lnTo>
                  <a:lnTo>
                    <a:pt x="11" y="12"/>
                  </a:lnTo>
                  <a:lnTo>
                    <a:pt x="11" y="12"/>
                  </a:lnTo>
                  <a:lnTo>
                    <a:pt x="12" y="10"/>
                  </a:lnTo>
                  <a:lnTo>
                    <a:pt x="13" y="9"/>
                  </a:lnTo>
                  <a:lnTo>
                    <a:pt x="15" y="8"/>
                  </a:lnTo>
                  <a:lnTo>
                    <a:pt x="18" y="6"/>
                  </a:lnTo>
                  <a:lnTo>
                    <a:pt x="18" y="6"/>
                  </a:lnTo>
                  <a:lnTo>
                    <a:pt x="20" y="8"/>
                  </a:lnTo>
                  <a:lnTo>
                    <a:pt x="22" y="9"/>
                  </a:lnTo>
                  <a:lnTo>
                    <a:pt x="23" y="10"/>
                  </a:lnTo>
                  <a:lnTo>
                    <a:pt x="24" y="12"/>
                  </a:lnTo>
                  <a:lnTo>
                    <a:pt x="24" y="12"/>
                  </a:lnTo>
                  <a:close/>
                  <a:moveTo>
                    <a:pt x="26" y="40"/>
                  </a:moveTo>
                  <a:lnTo>
                    <a:pt x="26" y="40"/>
                  </a:lnTo>
                  <a:lnTo>
                    <a:pt x="26" y="42"/>
                  </a:lnTo>
                  <a:lnTo>
                    <a:pt x="24" y="43"/>
                  </a:lnTo>
                  <a:lnTo>
                    <a:pt x="22" y="44"/>
                  </a:lnTo>
                  <a:lnTo>
                    <a:pt x="18" y="44"/>
                  </a:lnTo>
                  <a:lnTo>
                    <a:pt x="18" y="44"/>
                  </a:lnTo>
                  <a:lnTo>
                    <a:pt x="14" y="44"/>
                  </a:lnTo>
                  <a:lnTo>
                    <a:pt x="11" y="43"/>
                  </a:lnTo>
                  <a:lnTo>
                    <a:pt x="9" y="41"/>
                  </a:lnTo>
                  <a:lnTo>
                    <a:pt x="8" y="40"/>
                  </a:lnTo>
                  <a:lnTo>
                    <a:pt x="8" y="40"/>
                  </a:lnTo>
                  <a:lnTo>
                    <a:pt x="9" y="37"/>
                  </a:lnTo>
                  <a:lnTo>
                    <a:pt x="10" y="36"/>
                  </a:lnTo>
                  <a:lnTo>
                    <a:pt x="13" y="35"/>
                  </a:lnTo>
                  <a:lnTo>
                    <a:pt x="17" y="35"/>
                  </a:lnTo>
                  <a:lnTo>
                    <a:pt x="17" y="35"/>
                  </a:lnTo>
                  <a:lnTo>
                    <a:pt x="18" y="35"/>
                  </a:lnTo>
                  <a:lnTo>
                    <a:pt x="18" y="35"/>
                  </a:lnTo>
                  <a:lnTo>
                    <a:pt x="22" y="35"/>
                  </a:lnTo>
                  <a:lnTo>
                    <a:pt x="24" y="36"/>
                  </a:lnTo>
                  <a:lnTo>
                    <a:pt x="26" y="37"/>
                  </a:lnTo>
                  <a:lnTo>
                    <a:pt x="26" y="40"/>
                  </a:lnTo>
                  <a:lnTo>
                    <a:pt x="26"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12" name="Freeform 13"/>
            <p:cNvSpPr>
              <a:spLocks noEditPoints="1"/>
            </p:cNvSpPr>
            <p:nvPr userDrawn="1"/>
          </p:nvSpPr>
          <p:spPr bwMode="auto">
            <a:xfrm>
              <a:off x="764" y="4236"/>
              <a:ext cx="33" cy="36"/>
            </a:xfrm>
            <a:custGeom>
              <a:avLst/>
              <a:gdLst>
                <a:gd name="T0" fmla="*/ 33 w 33"/>
                <a:gd name="T1" fmla="*/ 18 h 36"/>
                <a:gd name="T2" fmla="*/ 33 w 33"/>
                <a:gd name="T3" fmla="*/ 18 h 36"/>
                <a:gd name="T4" fmla="*/ 32 w 33"/>
                <a:gd name="T5" fmla="*/ 11 h 36"/>
                <a:gd name="T6" fmla="*/ 31 w 33"/>
                <a:gd name="T7" fmla="*/ 8 h 36"/>
                <a:gd name="T8" fmla="*/ 28 w 33"/>
                <a:gd name="T9" fmla="*/ 4 h 36"/>
                <a:gd name="T10" fmla="*/ 26 w 33"/>
                <a:gd name="T11" fmla="*/ 2 h 36"/>
                <a:gd name="T12" fmla="*/ 24 w 33"/>
                <a:gd name="T13" fmla="*/ 1 h 36"/>
                <a:gd name="T14" fmla="*/ 21 w 33"/>
                <a:gd name="T15" fmla="*/ 0 h 36"/>
                <a:gd name="T16" fmla="*/ 18 w 33"/>
                <a:gd name="T17" fmla="*/ 0 h 36"/>
                <a:gd name="T18" fmla="*/ 18 w 33"/>
                <a:gd name="T19" fmla="*/ 0 h 36"/>
                <a:gd name="T20" fmla="*/ 13 w 33"/>
                <a:gd name="T21" fmla="*/ 0 h 36"/>
                <a:gd name="T22" fmla="*/ 10 w 33"/>
                <a:gd name="T23" fmla="*/ 1 h 36"/>
                <a:gd name="T24" fmla="*/ 7 w 33"/>
                <a:gd name="T25" fmla="*/ 3 h 36"/>
                <a:gd name="T26" fmla="*/ 5 w 33"/>
                <a:gd name="T27" fmla="*/ 5 h 36"/>
                <a:gd name="T28" fmla="*/ 2 w 33"/>
                <a:gd name="T29" fmla="*/ 8 h 36"/>
                <a:gd name="T30" fmla="*/ 1 w 33"/>
                <a:gd name="T31" fmla="*/ 11 h 36"/>
                <a:gd name="T32" fmla="*/ 0 w 33"/>
                <a:gd name="T33" fmla="*/ 15 h 36"/>
                <a:gd name="T34" fmla="*/ 0 w 33"/>
                <a:gd name="T35" fmla="*/ 18 h 36"/>
                <a:gd name="T36" fmla="*/ 0 w 33"/>
                <a:gd name="T37" fmla="*/ 18 h 36"/>
                <a:gd name="T38" fmla="*/ 0 w 33"/>
                <a:gd name="T39" fmla="*/ 22 h 36"/>
                <a:gd name="T40" fmla="*/ 1 w 33"/>
                <a:gd name="T41" fmla="*/ 26 h 36"/>
                <a:gd name="T42" fmla="*/ 2 w 33"/>
                <a:gd name="T43" fmla="*/ 29 h 36"/>
                <a:gd name="T44" fmla="*/ 5 w 33"/>
                <a:gd name="T45" fmla="*/ 32 h 36"/>
                <a:gd name="T46" fmla="*/ 7 w 33"/>
                <a:gd name="T47" fmla="*/ 33 h 36"/>
                <a:gd name="T48" fmla="*/ 10 w 33"/>
                <a:gd name="T49" fmla="*/ 35 h 36"/>
                <a:gd name="T50" fmla="*/ 13 w 33"/>
                <a:gd name="T51" fmla="*/ 36 h 36"/>
                <a:gd name="T52" fmla="*/ 18 w 33"/>
                <a:gd name="T53" fmla="*/ 36 h 36"/>
                <a:gd name="T54" fmla="*/ 18 w 33"/>
                <a:gd name="T55" fmla="*/ 36 h 36"/>
                <a:gd name="T56" fmla="*/ 23 w 33"/>
                <a:gd name="T57" fmla="*/ 35 h 36"/>
                <a:gd name="T58" fmla="*/ 27 w 33"/>
                <a:gd name="T59" fmla="*/ 33 h 36"/>
                <a:gd name="T60" fmla="*/ 31 w 33"/>
                <a:gd name="T61" fmla="*/ 30 h 36"/>
                <a:gd name="T62" fmla="*/ 33 w 33"/>
                <a:gd name="T63" fmla="*/ 26 h 36"/>
                <a:gd name="T64" fmla="*/ 24 w 33"/>
                <a:gd name="T65" fmla="*/ 26 h 36"/>
                <a:gd name="T66" fmla="*/ 24 w 33"/>
                <a:gd name="T67" fmla="*/ 26 h 36"/>
                <a:gd name="T68" fmla="*/ 22 w 33"/>
                <a:gd name="T69" fmla="*/ 28 h 36"/>
                <a:gd name="T70" fmla="*/ 18 w 33"/>
                <a:gd name="T71" fmla="*/ 29 h 36"/>
                <a:gd name="T72" fmla="*/ 18 w 33"/>
                <a:gd name="T73" fmla="*/ 29 h 36"/>
                <a:gd name="T74" fmla="*/ 14 w 33"/>
                <a:gd name="T75" fmla="*/ 29 h 36"/>
                <a:gd name="T76" fmla="*/ 11 w 33"/>
                <a:gd name="T77" fmla="*/ 27 h 36"/>
                <a:gd name="T78" fmla="*/ 10 w 33"/>
                <a:gd name="T79" fmla="*/ 25 h 36"/>
                <a:gd name="T80" fmla="*/ 9 w 33"/>
                <a:gd name="T81" fmla="*/ 20 h 36"/>
                <a:gd name="T82" fmla="*/ 33 w 33"/>
                <a:gd name="T83" fmla="*/ 20 h 36"/>
                <a:gd name="T84" fmla="*/ 33 w 33"/>
                <a:gd name="T85" fmla="*/ 20 h 36"/>
                <a:gd name="T86" fmla="*/ 33 w 33"/>
                <a:gd name="T87" fmla="*/ 18 h 36"/>
                <a:gd name="T88" fmla="*/ 33 w 33"/>
                <a:gd name="T89" fmla="*/ 18 h 36"/>
                <a:gd name="T90" fmla="*/ 9 w 33"/>
                <a:gd name="T91" fmla="*/ 14 h 36"/>
                <a:gd name="T92" fmla="*/ 9 w 33"/>
                <a:gd name="T93" fmla="*/ 14 h 36"/>
                <a:gd name="T94" fmla="*/ 10 w 33"/>
                <a:gd name="T95" fmla="*/ 11 h 36"/>
                <a:gd name="T96" fmla="*/ 12 w 33"/>
                <a:gd name="T97" fmla="*/ 9 h 36"/>
                <a:gd name="T98" fmla="*/ 14 w 33"/>
                <a:gd name="T99" fmla="*/ 8 h 36"/>
                <a:gd name="T100" fmla="*/ 17 w 33"/>
                <a:gd name="T101" fmla="*/ 6 h 36"/>
                <a:gd name="T102" fmla="*/ 17 w 33"/>
                <a:gd name="T103" fmla="*/ 6 h 36"/>
                <a:gd name="T104" fmla="*/ 20 w 33"/>
                <a:gd name="T105" fmla="*/ 8 h 36"/>
                <a:gd name="T106" fmla="*/ 22 w 33"/>
                <a:gd name="T107" fmla="*/ 9 h 36"/>
                <a:gd name="T108" fmla="*/ 23 w 33"/>
                <a:gd name="T109" fmla="*/ 11 h 36"/>
                <a:gd name="T110" fmla="*/ 24 w 33"/>
                <a:gd name="T111" fmla="*/ 14 h 36"/>
                <a:gd name="T112" fmla="*/ 9 w 33"/>
                <a:gd name="T113" fmla="*/ 14 h 36"/>
                <a:gd name="T114" fmla="*/ 9 w 33"/>
                <a:gd name="T11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36">
                  <a:moveTo>
                    <a:pt x="33" y="18"/>
                  </a:moveTo>
                  <a:lnTo>
                    <a:pt x="33" y="18"/>
                  </a:lnTo>
                  <a:lnTo>
                    <a:pt x="32" y="11"/>
                  </a:lnTo>
                  <a:lnTo>
                    <a:pt x="31" y="8"/>
                  </a:lnTo>
                  <a:lnTo>
                    <a:pt x="28" y="4"/>
                  </a:lnTo>
                  <a:lnTo>
                    <a:pt x="26" y="2"/>
                  </a:lnTo>
                  <a:lnTo>
                    <a:pt x="24" y="1"/>
                  </a:lnTo>
                  <a:lnTo>
                    <a:pt x="21" y="0"/>
                  </a:lnTo>
                  <a:lnTo>
                    <a:pt x="18" y="0"/>
                  </a:lnTo>
                  <a:lnTo>
                    <a:pt x="18" y="0"/>
                  </a:lnTo>
                  <a:lnTo>
                    <a:pt x="13" y="0"/>
                  </a:lnTo>
                  <a:lnTo>
                    <a:pt x="10" y="1"/>
                  </a:lnTo>
                  <a:lnTo>
                    <a:pt x="7" y="3"/>
                  </a:lnTo>
                  <a:lnTo>
                    <a:pt x="5" y="5"/>
                  </a:lnTo>
                  <a:lnTo>
                    <a:pt x="2" y="8"/>
                  </a:lnTo>
                  <a:lnTo>
                    <a:pt x="1" y="11"/>
                  </a:lnTo>
                  <a:lnTo>
                    <a:pt x="0" y="15"/>
                  </a:lnTo>
                  <a:lnTo>
                    <a:pt x="0" y="18"/>
                  </a:lnTo>
                  <a:lnTo>
                    <a:pt x="0" y="18"/>
                  </a:lnTo>
                  <a:lnTo>
                    <a:pt x="0" y="22"/>
                  </a:lnTo>
                  <a:lnTo>
                    <a:pt x="1" y="26"/>
                  </a:lnTo>
                  <a:lnTo>
                    <a:pt x="2" y="29"/>
                  </a:lnTo>
                  <a:lnTo>
                    <a:pt x="5" y="32"/>
                  </a:lnTo>
                  <a:lnTo>
                    <a:pt x="7" y="33"/>
                  </a:lnTo>
                  <a:lnTo>
                    <a:pt x="10" y="35"/>
                  </a:lnTo>
                  <a:lnTo>
                    <a:pt x="13" y="36"/>
                  </a:lnTo>
                  <a:lnTo>
                    <a:pt x="18" y="36"/>
                  </a:lnTo>
                  <a:lnTo>
                    <a:pt x="18" y="36"/>
                  </a:lnTo>
                  <a:lnTo>
                    <a:pt x="23" y="35"/>
                  </a:lnTo>
                  <a:lnTo>
                    <a:pt x="27" y="33"/>
                  </a:lnTo>
                  <a:lnTo>
                    <a:pt x="31" y="30"/>
                  </a:lnTo>
                  <a:lnTo>
                    <a:pt x="33" y="26"/>
                  </a:lnTo>
                  <a:lnTo>
                    <a:pt x="24" y="26"/>
                  </a:lnTo>
                  <a:lnTo>
                    <a:pt x="24" y="26"/>
                  </a:lnTo>
                  <a:lnTo>
                    <a:pt x="22" y="28"/>
                  </a:lnTo>
                  <a:lnTo>
                    <a:pt x="18" y="29"/>
                  </a:lnTo>
                  <a:lnTo>
                    <a:pt x="18" y="29"/>
                  </a:lnTo>
                  <a:lnTo>
                    <a:pt x="14" y="29"/>
                  </a:lnTo>
                  <a:lnTo>
                    <a:pt x="11" y="27"/>
                  </a:lnTo>
                  <a:lnTo>
                    <a:pt x="10" y="25"/>
                  </a:lnTo>
                  <a:lnTo>
                    <a:pt x="9" y="20"/>
                  </a:lnTo>
                  <a:lnTo>
                    <a:pt x="33" y="20"/>
                  </a:lnTo>
                  <a:lnTo>
                    <a:pt x="33" y="20"/>
                  </a:lnTo>
                  <a:lnTo>
                    <a:pt x="33" y="18"/>
                  </a:lnTo>
                  <a:lnTo>
                    <a:pt x="33" y="18"/>
                  </a:lnTo>
                  <a:close/>
                  <a:moveTo>
                    <a:pt x="9" y="14"/>
                  </a:moveTo>
                  <a:lnTo>
                    <a:pt x="9" y="14"/>
                  </a:lnTo>
                  <a:lnTo>
                    <a:pt x="10" y="11"/>
                  </a:lnTo>
                  <a:lnTo>
                    <a:pt x="12" y="9"/>
                  </a:lnTo>
                  <a:lnTo>
                    <a:pt x="14" y="8"/>
                  </a:lnTo>
                  <a:lnTo>
                    <a:pt x="17" y="6"/>
                  </a:lnTo>
                  <a:lnTo>
                    <a:pt x="17" y="6"/>
                  </a:lnTo>
                  <a:lnTo>
                    <a:pt x="20" y="8"/>
                  </a:lnTo>
                  <a:lnTo>
                    <a:pt x="22" y="9"/>
                  </a:lnTo>
                  <a:lnTo>
                    <a:pt x="23" y="11"/>
                  </a:lnTo>
                  <a:lnTo>
                    <a:pt x="24" y="14"/>
                  </a:lnTo>
                  <a:lnTo>
                    <a:pt x="9" y="14"/>
                  </a:lnTo>
                  <a:lnTo>
                    <a:pt x="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13" name="Freeform 14"/>
            <p:cNvSpPr>
              <a:spLocks/>
            </p:cNvSpPr>
            <p:nvPr userDrawn="1"/>
          </p:nvSpPr>
          <p:spPr bwMode="auto">
            <a:xfrm>
              <a:off x="803" y="4236"/>
              <a:ext cx="32" cy="35"/>
            </a:xfrm>
            <a:custGeom>
              <a:avLst/>
              <a:gdLst>
                <a:gd name="T0" fmla="*/ 1 w 32"/>
                <a:gd name="T1" fmla="*/ 11 h 35"/>
                <a:gd name="T2" fmla="*/ 1 w 32"/>
                <a:gd name="T3" fmla="*/ 13 h 35"/>
                <a:gd name="T4" fmla="*/ 1 w 32"/>
                <a:gd name="T5" fmla="*/ 35 h 35"/>
                <a:gd name="T6" fmla="*/ 10 w 32"/>
                <a:gd name="T7" fmla="*/ 35 h 35"/>
                <a:gd name="T8" fmla="*/ 10 w 32"/>
                <a:gd name="T9" fmla="*/ 18 h 35"/>
                <a:gd name="T10" fmla="*/ 10 w 32"/>
                <a:gd name="T11" fmla="*/ 18 h 35"/>
                <a:gd name="T12" fmla="*/ 10 w 32"/>
                <a:gd name="T13" fmla="*/ 13 h 35"/>
                <a:gd name="T14" fmla="*/ 12 w 32"/>
                <a:gd name="T15" fmla="*/ 11 h 35"/>
                <a:gd name="T16" fmla="*/ 13 w 32"/>
                <a:gd name="T17" fmla="*/ 9 h 35"/>
                <a:gd name="T18" fmla="*/ 16 w 32"/>
                <a:gd name="T19" fmla="*/ 8 h 35"/>
                <a:gd name="T20" fmla="*/ 16 w 32"/>
                <a:gd name="T21" fmla="*/ 8 h 35"/>
                <a:gd name="T22" fmla="*/ 20 w 32"/>
                <a:gd name="T23" fmla="*/ 9 h 35"/>
                <a:gd name="T24" fmla="*/ 21 w 32"/>
                <a:gd name="T25" fmla="*/ 10 h 35"/>
                <a:gd name="T26" fmla="*/ 22 w 32"/>
                <a:gd name="T27" fmla="*/ 13 h 35"/>
                <a:gd name="T28" fmla="*/ 23 w 32"/>
                <a:gd name="T29" fmla="*/ 17 h 35"/>
                <a:gd name="T30" fmla="*/ 23 w 32"/>
                <a:gd name="T31" fmla="*/ 35 h 35"/>
                <a:gd name="T32" fmla="*/ 32 w 32"/>
                <a:gd name="T33" fmla="*/ 35 h 35"/>
                <a:gd name="T34" fmla="*/ 32 w 32"/>
                <a:gd name="T35" fmla="*/ 15 h 35"/>
                <a:gd name="T36" fmla="*/ 32 w 32"/>
                <a:gd name="T37" fmla="*/ 15 h 35"/>
                <a:gd name="T38" fmla="*/ 32 w 32"/>
                <a:gd name="T39" fmla="*/ 9 h 35"/>
                <a:gd name="T40" fmla="*/ 29 w 32"/>
                <a:gd name="T41" fmla="*/ 5 h 35"/>
                <a:gd name="T42" fmla="*/ 29 w 32"/>
                <a:gd name="T43" fmla="*/ 5 h 35"/>
                <a:gd name="T44" fmla="*/ 28 w 32"/>
                <a:gd name="T45" fmla="*/ 3 h 35"/>
                <a:gd name="T46" fmla="*/ 26 w 32"/>
                <a:gd name="T47" fmla="*/ 1 h 35"/>
                <a:gd name="T48" fmla="*/ 23 w 32"/>
                <a:gd name="T49" fmla="*/ 0 h 35"/>
                <a:gd name="T50" fmla="*/ 20 w 32"/>
                <a:gd name="T51" fmla="*/ 0 h 35"/>
                <a:gd name="T52" fmla="*/ 20 w 32"/>
                <a:gd name="T53" fmla="*/ 0 h 35"/>
                <a:gd name="T54" fmla="*/ 16 w 32"/>
                <a:gd name="T55" fmla="*/ 0 h 35"/>
                <a:gd name="T56" fmla="*/ 14 w 32"/>
                <a:gd name="T57" fmla="*/ 1 h 35"/>
                <a:gd name="T58" fmla="*/ 11 w 32"/>
                <a:gd name="T59" fmla="*/ 3 h 35"/>
                <a:gd name="T60" fmla="*/ 9 w 32"/>
                <a:gd name="T61" fmla="*/ 5 h 35"/>
                <a:gd name="T62" fmla="*/ 9 w 32"/>
                <a:gd name="T63" fmla="*/ 5 h 35"/>
                <a:gd name="T64" fmla="*/ 9 w 32"/>
                <a:gd name="T65" fmla="*/ 1 h 35"/>
                <a:gd name="T66" fmla="*/ 0 w 32"/>
                <a:gd name="T67" fmla="*/ 1 h 35"/>
                <a:gd name="T68" fmla="*/ 0 w 32"/>
                <a:gd name="T69" fmla="*/ 1 h 35"/>
                <a:gd name="T70" fmla="*/ 0 w 32"/>
                <a:gd name="T71" fmla="*/ 4 h 35"/>
                <a:gd name="T72" fmla="*/ 1 w 32"/>
                <a:gd name="T73" fmla="*/ 11 h 35"/>
                <a:gd name="T74" fmla="*/ 1 w 32"/>
                <a:gd name="T75"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35">
                  <a:moveTo>
                    <a:pt x="1" y="11"/>
                  </a:moveTo>
                  <a:lnTo>
                    <a:pt x="1" y="13"/>
                  </a:lnTo>
                  <a:lnTo>
                    <a:pt x="1" y="35"/>
                  </a:lnTo>
                  <a:lnTo>
                    <a:pt x="10" y="35"/>
                  </a:lnTo>
                  <a:lnTo>
                    <a:pt x="10" y="18"/>
                  </a:lnTo>
                  <a:lnTo>
                    <a:pt x="10" y="18"/>
                  </a:lnTo>
                  <a:lnTo>
                    <a:pt x="10" y="13"/>
                  </a:lnTo>
                  <a:lnTo>
                    <a:pt x="12" y="11"/>
                  </a:lnTo>
                  <a:lnTo>
                    <a:pt x="13" y="9"/>
                  </a:lnTo>
                  <a:lnTo>
                    <a:pt x="16" y="8"/>
                  </a:lnTo>
                  <a:lnTo>
                    <a:pt x="16" y="8"/>
                  </a:lnTo>
                  <a:lnTo>
                    <a:pt x="20" y="9"/>
                  </a:lnTo>
                  <a:lnTo>
                    <a:pt x="21" y="10"/>
                  </a:lnTo>
                  <a:lnTo>
                    <a:pt x="22" y="13"/>
                  </a:lnTo>
                  <a:lnTo>
                    <a:pt x="23" y="17"/>
                  </a:lnTo>
                  <a:lnTo>
                    <a:pt x="23" y="35"/>
                  </a:lnTo>
                  <a:lnTo>
                    <a:pt x="32" y="35"/>
                  </a:lnTo>
                  <a:lnTo>
                    <a:pt x="32" y="15"/>
                  </a:lnTo>
                  <a:lnTo>
                    <a:pt x="32" y="15"/>
                  </a:lnTo>
                  <a:lnTo>
                    <a:pt x="32" y="9"/>
                  </a:lnTo>
                  <a:lnTo>
                    <a:pt x="29" y="5"/>
                  </a:lnTo>
                  <a:lnTo>
                    <a:pt x="29" y="5"/>
                  </a:lnTo>
                  <a:lnTo>
                    <a:pt x="28" y="3"/>
                  </a:lnTo>
                  <a:lnTo>
                    <a:pt x="26" y="1"/>
                  </a:lnTo>
                  <a:lnTo>
                    <a:pt x="23" y="0"/>
                  </a:lnTo>
                  <a:lnTo>
                    <a:pt x="20" y="0"/>
                  </a:lnTo>
                  <a:lnTo>
                    <a:pt x="20" y="0"/>
                  </a:lnTo>
                  <a:lnTo>
                    <a:pt x="16" y="0"/>
                  </a:lnTo>
                  <a:lnTo>
                    <a:pt x="14" y="1"/>
                  </a:lnTo>
                  <a:lnTo>
                    <a:pt x="11" y="3"/>
                  </a:lnTo>
                  <a:lnTo>
                    <a:pt x="9" y="5"/>
                  </a:lnTo>
                  <a:lnTo>
                    <a:pt x="9" y="5"/>
                  </a:lnTo>
                  <a:lnTo>
                    <a:pt x="9" y="1"/>
                  </a:lnTo>
                  <a:lnTo>
                    <a:pt x="0" y="1"/>
                  </a:lnTo>
                  <a:lnTo>
                    <a:pt x="0" y="1"/>
                  </a:lnTo>
                  <a:lnTo>
                    <a:pt x="0" y="4"/>
                  </a:lnTo>
                  <a:lnTo>
                    <a:pt x="1" y="11"/>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14" name="Freeform 15"/>
            <p:cNvSpPr>
              <a:spLocks/>
            </p:cNvSpPr>
            <p:nvPr userDrawn="1"/>
          </p:nvSpPr>
          <p:spPr bwMode="auto">
            <a:xfrm>
              <a:off x="840" y="4226"/>
              <a:ext cx="24" cy="46"/>
            </a:xfrm>
            <a:custGeom>
              <a:avLst/>
              <a:gdLst>
                <a:gd name="T0" fmla="*/ 15 w 24"/>
                <a:gd name="T1" fmla="*/ 0 h 46"/>
                <a:gd name="T2" fmla="*/ 6 w 24"/>
                <a:gd name="T3" fmla="*/ 0 h 46"/>
                <a:gd name="T4" fmla="*/ 6 w 24"/>
                <a:gd name="T5" fmla="*/ 11 h 46"/>
                <a:gd name="T6" fmla="*/ 0 w 24"/>
                <a:gd name="T7" fmla="*/ 11 h 46"/>
                <a:gd name="T8" fmla="*/ 0 w 24"/>
                <a:gd name="T9" fmla="*/ 18 h 46"/>
                <a:gd name="T10" fmla="*/ 5 w 24"/>
                <a:gd name="T11" fmla="*/ 18 h 46"/>
                <a:gd name="T12" fmla="*/ 5 w 24"/>
                <a:gd name="T13" fmla="*/ 31 h 46"/>
                <a:gd name="T14" fmla="*/ 5 w 24"/>
                <a:gd name="T15" fmla="*/ 31 h 46"/>
                <a:gd name="T16" fmla="*/ 5 w 24"/>
                <a:gd name="T17" fmla="*/ 35 h 46"/>
                <a:gd name="T18" fmla="*/ 5 w 24"/>
                <a:gd name="T19" fmla="*/ 35 h 46"/>
                <a:gd name="T20" fmla="*/ 5 w 24"/>
                <a:gd name="T21" fmla="*/ 40 h 46"/>
                <a:gd name="T22" fmla="*/ 7 w 24"/>
                <a:gd name="T23" fmla="*/ 43 h 46"/>
                <a:gd name="T24" fmla="*/ 7 w 24"/>
                <a:gd name="T25" fmla="*/ 43 h 46"/>
                <a:gd name="T26" fmla="*/ 11 w 24"/>
                <a:gd name="T27" fmla="*/ 45 h 46"/>
                <a:gd name="T28" fmla="*/ 15 w 24"/>
                <a:gd name="T29" fmla="*/ 46 h 46"/>
                <a:gd name="T30" fmla="*/ 15 w 24"/>
                <a:gd name="T31" fmla="*/ 46 h 46"/>
                <a:gd name="T32" fmla="*/ 19 w 24"/>
                <a:gd name="T33" fmla="*/ 46 h 46"/>
                <a:gd name="T34" fmla="*/ 24 w 24"/>
                <a:gd name="T35" fmla="*/ 44 h 46"/>
                <a:gd name="T36" fmla="*/ 24 w 24"/>
                <a:gd name="T37" fmla="*/ 37 h 46"/>
                <a:gd name="T38" fmla="*/ 24 w 24"/>
                <a:gd name="T39" fmla="*/ 37 h 46"/>
                <a:gd name="T40" fmla="*/ 18 w 24"/>
                <a:gd name="T41" fmla="*/ 38 h 46"/>
                <a:gd name="T42" fmla="*/ 18 w 24"/>
                <a:gd name="T43" fmla="*/ 38 h 46"/>
                <a:gd name="T44" fmla="*/ 16 w 24"/>
                <a:gd name="T45" fmla="*/ 38 h 46"/>
                <a:gd name="T46" fmla="*/ 15 w 24"/>
                <a:gd name="T47" fmla="*/ 38 h 46"/>
                <a:gd name="T48" fmla="*/ 15 w 24"/>
                <a:gd name="T49" fmla="*/ 34 h 46"/>
                <a:gd name="T50" fmla="*/ 15 w 24"/>
                <a:gd name="T51" fmla="*/ 34 h 46"/>
                <a:gd name="T52" fmla="*/ 15 w 24"/>
                <a:gd name="T53" fmla="*/ 31 h 46"/>
                <a:gd name="T54" fmla="*/ 15 w 24"/>
                <a:gd name="T55" fmla="*/ 18 h 46"/>
                <a:gd name="T56" fmla="*/ 23 w 24"/>
                <a:gd name="T57" fmla="*/ 18 h 46"/>
                <a:gd name="T58" fmla="*/ 23 w 24"/>
                <a:gd name="T59" fmla="*/ 11 h 46"/>
                <a:gd name="T60" fmla="*/ 15 w 24"/>
                <a:gd name="T61" fmla="*/ 11 h 46"/>
                <a:gd name="T62" fmla="*/ 15 w 24"/>
                <a:gd name="T63" fmla="*/ 0 h 46"/>
                <a:gd name="T64" fmla="*/ 15 w 24"/>
                <a:gd name="T6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46">
                  <a:moveTo>
                    <a:pt x="15" y="0"/>
                  </a:moveTo>
                  <a:lnTo>
                    <a:pt x="6" y="0"/>
                  </a:lnTo>
                  <a:lnTo>
                    <a:pt x="6" y="11"/>
                  </a:lnTo>
                  <a:lnTo>
                    <a:pt x="0" y="11"/>
                  </a:lnTo>
                  <a:lnTo>
                    <a:pt x="0" y="18"/>
                  </a:lnTo>
                  <a:lnTo>
                    <a:pt x="5" y="18"/>
                  </a:lnTo>
                  <a:lnTo>
                    <a:pt x="5" y="31"/>
                  </a:lnTo>
                  <a:lnTo>
                    <a:pt x="5" y="31"/>
                  </a:lnTo>
                  <a:lnTo>
                    <a:pt x="5" y="35"/>
                  </a:lnTo>
                  <a:lnTo>
                    <a:pt x="5" y="35"/>
                  </a:lnTo>
                  <a:lnTo>
                    <a:pt x="5" y="40"/>
                  </a:lnTo>
                  <a:lnTo>
                    <a:pt x="7" y="43"/>
                  </a:lnTo>
                  <a:lnTo>
                    <a:pt x="7" y="43"/>
                  </a:lnTo>
                  <a:lnTo>
                    <a:pt x="11" y="45"/>
                  </a:lnTo>
                  <a:lnTo>
                    <a:pt x="15" y="46"/>
                  </a:lnTo>
                  <a:lnTo>
                    <a:pt x="15" y="46"/>
                  </a:lnTo>
                  <a:lnTo>
                    <a:pt x="19" y="46"/>
                  </a:lnTo>
                  <a:lnTo>
                    <a:pt x="24" y="44"/>
                  </a:lnTo>
                  <a:lnTo>
                    <a:pt x="24" y="37"/>
                  </a:lnTo>
                  <a:lnTo>
                    <a:pt x="24" y="37"/>
                  </a:lnTo>
                  <a:lnTo>
                    <a:pt x="18" y="38"/>
                  </a:lnTo>
                  <a:lnTo>
                    <a:pt x="18" y="38"/>
                  </a:lnTo>
                  <a:lnTo>
                    <a:pt x="16" y="38"/>
                  </a:lnTo>
                  <a:lnTo>
                    <a:pt x="15" y="38"/>
                  </a:lnTo>
                  <a:lnTo>
                    <a:pt x="15" y="34"/>
                  </a:lnTo>
                  <a:lnTo>
                    <a:pt x="15" y="34"/>
                  </a:lnTo>
                  <a:lnTo>
                    <a:pt x="15" y="31"/>
                  </a:lnTo>
                  <a:lnTo>
                    <a:pt x="15" y="18"/>
                  </a:lnTo>
                  <a:lnTo>
                    <a:pt x="23" y="18"/>
                  </a:lnTo>
                  <a:lnTo>
                    <a:pt x="23" y="11"/>
                  </a:lnTo>
                  <a:lnTo>
                    <a:pt x="15" y="11"/>
                  </a:lnTo>
                  <a:lnTo>
                    <a:pt x="15"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15" name="Freeform 16"/>
            <p:cNvSpPr>
              <a:spLocks/>
            </p:cNvSpPr>
            <p:nvPr userDrawn="1"/>
          </p:nvSpPr>
          <p:spPr bwMode="auto">
            <a:xfrm>
              <a:off x="869" y="4237"/>
              <a:ext cx="32" cy="35"/>
            </a:xfrm>
            <a:custGeom>
              <a:avLst/>
              <a:gdLst>
                <a:gd name="T0" fmla="*/ 0 w 32"/>
                <a:gd name="T1" fmla="*/ 20 h 35"/>
                <a:gd name="T2" fmla="*/ 0 w 32"/>
                <a:gd name="T3" fmla="*/ 20 h 35"/>
                <a:gd name="T4" fmla="*/ 0 w 32"/>
                <a:gd name="T5" fmla="*/ 25 h 35"/>
                <a:gd name="T6" fmla="*/ 1 w 32"/>
                <a:gd name="T7" fmla="*/ 28 h 35"/>
                <a:gd name="T8" fmla="*/ 1 w 32"/>
                <a:gd name="T9" fmla="*/ 28 h 35"/>
                <a:gd name="T10" fmla="*/ 3 w 32"/>
                <a:gd name="T11" fmla="*/ 31 h 35"/>
                <a:gd name="T12" fmla="*/ 5 w 32"/>
                <a:gd name="T13" fmla="*/ 33 h 35"/>
                <a:gd name="T14" fmla="*/ 9 w 32"/>
                <a:gd name="T15" fmla="*/ 34 h 35"/>
                <a:gd name="T16" fmla="*/ 13 w 32"/>
                <a:gd name="T17" fmla="*/ 35 h 35"/>
                <a:gd name="T18" fmla="*/ 13 w 32"/>
                <a:gd name="T19" fmla="*/ 35 h 35"/>
                <a:gd name="T20" fmla="*/ 16 w 32"/>
                <a:gd name="T21" fmla="*/ 35 h 35"/>
                <a:gd name="T22" fmla="*/ 18 w 32"/>
                <a:gd name="T23" fmla="*/ 34 h 35"/>
                <a:gd name="T24" fmla="*/ 21 w 32"/>
                <a:gd name="T25" fmla="*/ 32 h 35"/>
                <a:gd name="T26" fmla="*/ 23 w 32"/>
                <a:gd name="T27" fmla="*/ 30 h 35"/>
                <a:gd name="T28" fmla="*/ 23 w 32"/>
                <a:gd name="T29" fmla="*/ 30 h 35"/>
                <a:gd name="T30" fmla="*/ 24 w 32"/>
                <a:gd name="T31" fmla="*/ 34 h 35"/>
                <a:gd name="T32" fmla="*/ 32 w 32"/>
                <a:gd name="T33" fmla="*/ 34 h 35"/>
                <a:gd name="T34" fmla="*/ 32 w 32"/>
                <a:gd name="T35" fmla="*/ 34 h 35"/>
                <a:gd name="T36" fmla="*/ 31 w 32"/>
                <a:gd name="T37" fmla="*/ 33 h 35"/>
                <a:gd name="T38" fmla="*/ 31 w 32"/>
                <a:gd name="T39" fmla="*/ 33 h 35"/>
                <a:gd name="T40" fmla="*/ 31 w 32"/>
                <a:gd name="T41" fmla="*/ 29 h 35"/>
                <a:gd name="T42" fmla="*/ 31 w 32"/>
                <a:gd name="T43" fmla="*/ 29 h 35"/>
                <a:gd name="T44" fmla="*/ 31 w 32"/>
                <a:gd name="T45" fmla="*/ 26 h 35"/>
                <a:gd name="T46" fmla="*/ 31 w 32"/>
                <a:gd name="T47" fmla="*/ 24 h 35"/>
                <a:gd name="T48" fmla="*/ 31 w 32"/>
                <a:gd name="T49" fmla="*/ 0 h 35"/>
                <a:gd name="T50" fmla="*/ 22 w 32"/>
                <a:gd name="T51" fmla="*/ 0 h 35"/>
                <a:gd name="T52" fmla="*/ 22 w 32"/>
                <a:gd name="T53" fmla="*/ 18 h 35"/>
                <a:gd name="T54" fmla="*/ 22 w 32"/>
                <a:gd name="T55" fmla="*/ 18 h 35"/>
                <a:gd name="T56" fmla="*/ 22 w 32"/>
                <a:gd name="T57" fmla="*/ 23 h 35"/>
                <a:gd name="T58" fmla="*/ 21 w 32"/>
                <a:gd name="T59" fmla="*/ 25 h 35"/>
                <a:gd name="T60" fmla="*/ 18 w 32"/>
                <a:gd name="T61" fmla="*/ 27 h 35"/>
                <a:gd name="T62" fmla="*/ 15 w 32"/>
                <a:gd name="T63" fmla="*/ 27 h 35"/>
                <a:gd name="T64" fmla="*/ 15 w 32"/>
                <a:gd name="T65" fmla="*/ 27 h 35"/>
                <a:gd name="T66" fmla="*/ 13 w 32"/>
                <a:gd name="T67" fmla="*/ 27 h 35"/>
                <a:gd name="T68" fmla="*/ 11 w 32"/>
                <a:gd name="T69" fmla="*/ 26 h 35"/>
                <a:gd name="T70" fmla="*/ 10 w 32"/>
                <a:gd name="T71" fmla="*/ 23 h 35"/>
                <a:gd name="T72" fmla="*/ 10 w 32"/>
                <a:gd name="T73" fmla="*/ 19 h 35"/>
                <a:gd name="T74" fmla="*/ 10 w 32"/>
                <a:gd name="T75" fmla="*/ 0 h 35"/>
                <a:gd name="T76" fmla="*/ 0 w 32"/>
                <a:gd name="T77" fmla="*/ 0 h 35"/>
                <a:gd name="T78" fmla="*/ 0 w 32"/>
                <a:gd name="T79" fmla="*/ 20 h 35"/>
                <a:gd name="T80" fmla="*/ 0 w 32"/>
                <a:gd name="T81"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35">
                  <a:moveTo>
                    <a:pt x="0" y="20"/>
                  </a:moveTo>
                  <a:lnTo>
                    <a:pt x="0" y="20"/>
                  </a:lnTo>
                  <a:lnTo>
                    <a:pt x="0" y="25"/>
                  </a:lnTo>
                  <a:lnTo>
                    <a:pt x="1" y="28"/>
                  </a:lnTo>
                  <a:lnTo>
                    <a:pt x="1" y="28"/>
                  </a:lnTo>
                  <a:lnTo>
                    <a:pt x="3" y="31"/>
                  </a:lnTo>
                  <a:lnTo>
                    <a:pt x="5" y="33"/>
                  </a:lnTo>
                  <a:lnTo>
                    <a:pt x="9" y="34"/>
                  </a:lnTo>
                  <a:lnTo>
                    <a:pt x="13" y="35"/>
                  </a:lnTo>
                  <a:lnTo>
                    <a:pt x="13" y="35"/>
                  </a:lnTo>
                  <a:lnTo>
                    <a:pt x="16" y="35"/>
                  </a:lnTo>
                  <a:lnTo>
                    <a:pt x="18" y="34"/>
                  </a:lnTo>
                  <a:lnTo>
                    <a:pt x="21" y="32"/>
                  </a:lnTo>
                  <a:lnTo>
                    <a:pt x="23" y="30"/>
                  </a:lnTo>
                  <a:lnTo>
                    <a:pt x="23" y="30"/>
                  </a:lnTo>
                  <a:lnTo>
                    <a:pt x="24" y="34"/>
                  </a:lnTo>
                  <a:lnTo>
                    <a:pt x="32" y="34"/>
                  </a:lnTo>
                  <a:lnTo>
                    <a:pt x="32" y="34"/>
                  </a:lnTo>
                  <a:lnTo>
                    <a:pt x="31" y="33"/>
                  </a:lnTo>
                  <a:lnTo>
                    <a:pt x="31" y="33"/>
                  </a:lnTo>
                  <a:lnTo>
                    <a:pt x="31" y="29"/>
                  </a:lnTo>
                  <a:lnTo>
                    <a:pt x="31" y="29"/>
                  </a:lnTo>
                  <a:lnTo>
                    <a:pt x="31" y="26"/>
                  </a:lnTo>
                  <a:lnTo>
                    <a:pt x="31" y="24"/>
                  </a:lnTo>
                  <a:lnTo>
                    <a:pt x="31" y="0"/>
                  </a:lnTo>
                  <a:lnTo>
                    <a:pt x="22" y="0"/>
                  </a:lnTo>
                  <a:lnTo>
                    <a:pt x="22" y="18"/>
                  </a:lnTo>
                  <a:lnTo>
                    <a:pt x="22" y="18"/>
                  </a:lnTo>
                  <a:lnTo>
                    <a:pt x="22" y="23"/>
                  </a:lnTo>
                  <a:lnTo>
                    <a:pt x="21" y="25"/>
                  </a:lnTo>
                  <a:lnTo>
                    <a:pt x="18" y="27"/>
                  </a:lnTo>
                  <a:lnTo>
                    <a:pt x="15" y="27"/>
                  </a:lnTo>
                  <a:lnTo>
                    <a:pt x="15" y="27"/>
                  </a:lnTo>
                  <a:lnTo>
                    <a:pt x="13" y="27"/>
                  </a:lnTo>
                  <a:lnTo>
                    <a:pt x="11" y="26"/>
                  </a:lnTo>
                  <a:lnTo>
                    <a:pt x="10" y="23"/>
                  </a:lnTo>
                  <a:lnTo>
                    <a:pt x="10" y="19"/>
                  </a:lnTo>
                  <a:lnTo>
                    <a:pt x="10" y="0"/>
                  </a:lnTo>
                  <a:lnTo>
                    <a:pt x="0" y="0"/>
                  </a:lnTo>
                  <a:lnTo>
                    <a:pt x="0" y="2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16" name="Freeform 17"/>
            <p:cNvSpPr>
              <a:spLocks/>
            </p:cNvSpPr>
            <p:nvPr userDrawn="1"/>
          </p:nvSpPr>
          <p:spPr bwMode="auto">
            <a:xfrm>
              <a:off x="910" y="4236"/>
              <a:ext cx="22" cy="35"/>
            </a:xfrm>
            <a:custGeom>
              <a:avLst/>
              <a:gdLst>
                <a:gd name="T0" fmla="*/ 0 w 22"/>
                <a:gd name="T1" fmla="*/ 5 h 35"/>
                <a:gd name="T2" fmla="*/ 0 w 22"/>
                <a:gd name="T3" fmla="*/ 10 h 35"/>
                <a:gd name="T4" fmla="*/ 0 w 22"/>
                <a:gd name="T5" fmla="*/ 12 h 35"/>
                <a:gd name="T6" fmla="*/ 0 w 22"/>
                <a:gd name="T7" fmla="*/ 35 h 35"/>
                <a:gd name="T8" fmla="*/ 10 w 22"/>
                <a:gd name="T9" fmla="*/ 35 h 35"/>
                <a:gd name="T10" fmla="*/ 10 w 22"/>
                <a:gd name="T11" fmla="*/ 19 h 35"/>
                <a:gd name="T12" fmla="*/ 10 w 22"/>
                <a:gd name="T13" fmla="*/ 19 h 35"/>
                <a:gd name="T14" fmla="*/ 10 w 22"/>
                <a:gd name="T15" fmla="*/ 14 h 35"/>
                <a:gd name="T16" fmla="*/ 11 w 22"/>
                <a:gd name="T17" fmla="*/ 11 h 35"/>
                <a:gd name="T18" fmla="*/ 13 w 22"/>
                <a:gd name="T19" fmla="*/ 9 h 35"/>
                <a:gd name="T20" fmla="*/ 16 w 22"/>
                <a:gd name="T21" fmla="*/ 8 h 35"/>
                <a:gd name="T22" fmla="*/ 16 w 22"/>
                <a:gd name="T23" fmla="*/ 8 h 35"/>
                <a:gd name="T24" fmla="*/ 20 w 22"/>
                <a:gd name="T25" fmla="*/ 9 h 35"/>
                <a:gd name="T26" fmla="*/ 22 w 22"/>
                <a:gd name="T27" fmla="*/ 10 h 35"/>
                <a:gd name="T28" fmla="*/ 22 w 22"/>
                <a:gd name="T29" fmla="*/ 0 h 35"/>
                <a:gd name="T30" fmla="*/ 22 w 22"/>
                <a:gd name="T31" fmla="*/ 0 h 35"/>
                <a:gd name="T32" fmla="*/ 22 w 22"/>
                <a:gd name="T33" fmla="*/ 0 h 35"/>
                <a:gd name="T34" fmla="*/ 20 w 22"/>
                <a:gd name="T35" fmla="*/ 0 h 35"/>
                <a:gd name="T36" fmla="*/ 20 w 22"/>
                <a:gd name="T37" fmla="*/ 0 h 35"/>
                <a:gd name="T38" fmla="*/ 16 w 22"/>
                <a:gd name="T39" fmla="*/ 0 h 35"/>
                <a:gd name="T40" fmla="*/ 14 w 22"/>
                <a:gd name="T41" fmla="*/ 2 h 35"/>
                <a:gd name="T42" fmla="*/ 11 w 22"/>
                <a:gd name="T43" fmla="*/ 4 h 35"/>
                <a:gd name="T44" fmla="*/ 9 w 22"/>
                <a:gd name="T45" fmla="*/ 8 h 35"/>
                <a:gd name="T46" fmla="*/ 9 w 22"/>
                <a:gd name="T47" fmla="*/ 8 h 35"/>
                <a:gd name="T48" fmla="*/ 9 w 22"/>
                <a:gd name="T49" fmla="*/ 6 h 35"/>
                <a:gd name="T50" fmla="*/ 9 w 22"/>
                <a:gd name="T51" fmla="*/ 6 h 35"/>
                <a:gd name="T52" fmla="*/ 9 w 22"/>
                <a:gd name="T53" fmla="*/ 1 h 35"/>
                <a:gd name="T54" fmla="*/ 0 w 22"/>
                <a:gd name="T55" fmla="*/ 1 h 35"/>
                <a:gd name="T56" fmla="*/ 0 w 22"/>
                <a:gd name="T57" fmla="*/ 1 h 35"/>
                <a:gd name="T58" fmla="*/ 0 w 22"/>
                <a:gd name="T59" fmla="*/ 5 h 35"/>
                <a:gd name="T60" fmla="*/ 0 w 22"/>
                <a:gd name="T6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5">
                  <a:moveTo>
                    <a:pt x="0" y="5"/>
                  </a:moveTo>
                  <a:lnTo>
                    <a:pt x="0" y="10"/>
                  </a:lnTo>
                  <a:lnTo>
                    <a:pt x="0" y="12"/>
                  </a:lnTo>
                  <a:lnTo>
                    <a:pt x="0" y="35"/>
                  </a:lnTo>
                  <a:lnTo>
                    <a:pt x="10" y="35"/>
                  </a:lnTo>
                  <a:lnTo>
                    <a:pt x="10" y="19"/>
                  </a:lnTo>
                  <a:lnTo>
                    <a:pt x="10" y="19"/>
                  </a:lnTo>
                  <a:lnTo>
                    <a:pt x="10" y="14"/>
                  </a:lnTo>
                  <a:lnTo>
                    <a:pt x="11" y="11"/>
                  </a:lnTo>
                  <a:lnTo>
                    <a:pt x="13" y="9"/>
                  </a:lnTo>
                  <a:lnTo>
                    <a:pt x="16" y="8"/>
                  </a:lnTo>
                  <a:lnTo>
                    <a:pt x="16" y="8"/>
                  </a:lnTo>
                  <a:lnTo>
                    <a:pt x="20" y="9"/>
                  </a:lnTo>
                  <a:lnTo>
                    <a:pt x="22" y="10"/>
                  </a:lnTo>
                  <a:lnTo>
                    <a:pt x="22" y="0"/>
                  </a:lnTo>
                  <a:lnTo>
                    <a:pt x="22" y="0"/>
                  </a:lnTo>
                  <a:lnTo>
                    <a:pt x="22" y="0"/>
                  </a:lnTo>
                  <a:lnTo>
                    <a:pt x="20" y="0"/>
                  </a:lnTo>
                  <a:lnTo>
                    <a:pt x="20" y="0"/>
                  </a:lnTo>
                  <a:lnTo>
                    <a:pt x="16" y="0"/>
                  </a:lnTo>
                  <a:lnTo>
                    <a:pt x="14" y="2"/>
                  </a:lnTo>
                  <a:lnTo>
                    <a:pt x="11" y="4"/>
                  </a:lnTo>
                  <a:lnTo>
                    <a:pt x="9" y="8"/>
                  </a:lnTo>
                  <a:lnTo>
                    <a:pt x="9" y="8"/>
                  </a:lnTo>
                  <a:lnTo>
                    <a:pt x="9" y="6"/>
                  </a:lnTo>
                  <a:lnTo>
                    <a:pt x="9" y="6"/>
                  </a:lnTo>
                  <a:lnTo>
                    <a:pt x="9" y="1"/>
                  </a:lnTo>
                  <a:lnTo>
                    <a:pt x="0" y="1"/>
                  </a:lnTo>
                  <a:lnTo>
                    <a:pt x="0" y="1"/>
                  </a:lnTo>
                  <a:lnTo>
                    <a:pt x="0"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17" name="Freeform 18"/>
            <p:cNvSpPr>
              <a:spLocks/>
            </p:cNvSpPr>
            <p:nvPr userDrawn="1"/>
          </p:nvSpPr>
          <p:spPr bwMode="auto">
            <a:xfrm>
              <a:off x="949" y="4221"/>
              <a:ext cx="24" cy="50"/>
            </a:xfrm>
            <a:custGeom>
              <a:avLst/>
              <a:gdLst>
                <a:gd name="T0" fmla="*/ 14 w 24"/>
                <a:gd name="T1" fmla="*/ 15 h 50"/>
                <a:gd name="T2" fmla="*/ 14 w 24"/>
                <a:gd name="T3" fmla="*/ 15 h 50"/>
                <a:gd name="T4" fmla="*/ 15 w 24"/>
                <a:gd name="T5" fmla="*/ 10 h 50"/>
                <a:gd name="T6" fmla="*/ 16 w 24"/>
                <a:gd name="T7" fmla="*/ 9 h 50"/>
                <a:gd name="T8" fmla="*/ 17 w 24"/>
                <a:gd name="T9" fmla="*/ 8 h 50"/>
                <a:gd name="T10" fmla="*/ 17 w 24"/>
                <a:gd name="T11" fmla="*/ 8 h 50"/>
                <a:gd name="T12" fmla="*/ 24 w 24"/>
                <a:gd name="T13" fmla="*/ 9 h 50"/>
                <a:gd name="T14" fmla="*/ 24 w 24"/>
                <a:gd name="T15" fmla="*/ 2 h 50"/>
                <a:gd name="T16" fmla="*/ 24 w 24"/>
                <a:gd name="T17" fmla="*/ 2 h 50"/>
                <a:gd name="T18" fmla="*/ 19 w 24"/>
                <a:gd name="T19" fmla="*/ 0 h 50"/>
                <a:gd name="T20" fmla="*/ 16 w 24"/>
                <a:gd name="T21" fmla="*/ 0 h 50"/>
                <a:gd name="T22" fmla="*/ 16 w 24"/>
                <a:gd name="T23" fmla="*/ 0 h 50"/>
                <a:gd name="T24" fmla="*/ 12 w 24"/>
                <a:gd name="T25" fmla="*/ 1 h 50"/>
                <a:gd name="T26" fmla="*/ 10 w 24"/>
                <a:gd name="T27" fmla="*/ 2 h 50"/>
                <a:gd name="T28" fmla="*/ 10 w 24"/>
                <a:gd name="T29" fmla="*/ 2 h 50"/>
                <a:gd name="T30" fmla="*/ 8 w 24"/>
                <a:gd name="T31" fmla="*/ 3 h 50"/>
                <a:gd name="T32" fmla="*/ 5 w 24"/>
                <a:gd name="T33" fmla="*/ 7 h 50"/>
                <a:gd name="T34" fmla="*/ 5 w 24"/>
                <a:gd name="T35" fmla="*/ 10 h 50"/>
                <a:gd name="T36" fmla="*/ 4 w 24"/>
                <a:gd name="T37" fmla="*/ 14 h 50"/>
                <a:gd name="T38" fmla="*/ 4 w 24"/>
                <a:gd name="T39" fmla="*/ 16 h 50"/>
                <a:gd name="T40" fmla="*/ 0 w 24"/>
                <a:gd name="T41" fmla="*/ 16 h 50"/>
                <a:gd name="T42" fmla="*/ 0 w 24"/>
                <a:gd name="T43" fmla="*/ 23 h 50"/>
                <a:gd name="T44" fmla="*/ 4 w 24"/>
                <a:gd name="T45" fmla="*/ 23 h 50"/>
                <a:gd name="T46" fmla="*/ 4 w 24"/>
                <a:gd name="T47" fmla="*/ 50 h 50"/>
                <a:gd name="T48" fmla="*/ 14 w 24"/>
                <a:gd name="T49" fmla="*/ 50 h 50"/>
                <a:gd name="T50" fmla="*/ 14 w 24"/>
                <a:gd name="T51" fmla="*/ 23 h 50"/>
                <a:gd name="T52" fmla="*/ 23 w 24"/>
                <a:gd name="T53" fmla="*/ 23 h 50"/>
                <a:gd name="T54" fmla="*/ 23 w 24"/>
                <a:gd name="T55" fmla="*/ 16 h 50"/>
                <a:gd name="T56" fmla="*/ 14 w 24"/>
                <a:gd name="T57" fmla="*/ 16 h 50"/>
                <a:gd name="T58" fmla="*/ 14 w 24"/>
                <a:gd name="T59" fmla="*/ 15 h 50"/>
                <a:gd name="T60" fmla="*/ 14 w 24"/>
                <a:gd name="T61"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50">
                  <a:moveTo>
                    <a:pt x="14" y="15"/>
                  </a:moveTo>
                  <a:lnTo>
                    <a:pt x="14" y="15"/>
                  </a:lnTo>
                  <a:lnTo>
                    <a:pt x="15" y="10"/>
                  </a:lnTo>
                  <a:lnTo>
                    <a:pt x="16" y="9"/>
                  </a:lnTo>
                  <a:lnTo>
                    <a:pt x="17" y="8"/>
                  </a:lnTo>
                  <a:lnTo>
                    <a:pt x="17" y="8"/>
                  </a:lnTo>
                  <a:lnTo>
                    <a:pt x="24" y="9"/>
                  </a:lnTo>
                  <a:lnTo>
                    <a:pt x="24" y="2"/>
                  </a:lnTo>
                  <a:lnTo>
                    <a:pt x="24" y="2"/>
                  </a:lnTo>
                  <a:lnTo>
                    <a:pt x="19" y="0"/>
                  </a:lnTo>
                  <a:lnTo>
                    <a:pt x="16" y="0"/>
                  </a:lnTo>
                  <a:lnTo>
                    <a:pt x="16" y="0"/>
                  </a:lnTo>
                  <a:lnTo>
                    <a:pt x="12" y="1"/>
                  </a:lnTo>
                  <a:lnTo>
                    <a:pt x="10" y="2"/>
                  </a:lnTo>
                  <a:lnTo>
                    <a:pt x="10" y="2"/>
                  </a:lnTo>
                  <a:lnTo>
                    <a:pt x="8" y="3"/>
                  </a:lnTo>
                  <a:lnTo>
                    <a:pt x="5" y="7"/>
                  </a:lnTo>
                  <a:lnTo>
                    <a:pt x="5" y="10"/>
                  </a:lnTo>
                  <a:lnTo>
                    <a:pt x="4" y="14"/>
                  </a:lnTo>
                  <a:lnTo>
                    <a:pt x="4" y="16"/>
                  </a:lnTo>
                  <a:lnTo>
                    <a:pt x="0" y="16"/>
                  </a:lnTo>
                  <a:lnTo>
                    <a:pt x="0" y="23"/>
                  </a:lnTo>
                  <a:lnTo>
                    <a:pt x="4" y="23"/>
                  </a:lnTo>
                  <a:lnTo>
                    <a:pt x="4" y="50"/>
                  </a:lnTo>
                  <a:lnTo>
                    <a:pt x="14" y="50"/>
                  </a:lnTo>
                  <a:lnTo>
                    <a:pt x="14" y="23"/>
                  </a:lnTo>
                  <a:lnTo>
                    <a:pt x="23" y="23"/>
                  </a:lnTo>
                  <a:lnTo>
                    <a:pt x="23" y="16"/>
                  </a:lnTo>
                  <a:lnTo>
                    <a:pt x="14" y="16"/>
                  </a:lnTo>
                  <a:lnTo>
                    <a:pt x="14" y="15"/>
                  </a:lnTo>
                  <a:lnTo>
                    <a:pt x="1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18" name="Freeform 19"/>
            <p:cNvSpPr>
              <a:spLocks noEditPoints="1"/>
            </p:cNvSpPr>
            <p:nvPr userDrawn="1"/>
          </p:nvSpPr>
          <p:spPr bwMode="auto">
            <a:xfrm>
              <a:off x="976" y="4222"/>
              <a:ext cx="32" cy="50"/>
            </a:xfrm>
            <a:custGeom>
              <a:avLst/>
              <a:gdLst>
                <a:gd name="T0" fmla="*/ 0 w 32"/>
                <a:gd name="T1" fmla="*/ 35 h 50"/>
                <a:gd name="T2" fmla="*/ 1 w 32"/>
                <a:gd name="T3" fmla="*/ 43 h 50"/>
                <a:gd name="T4" fmla="*/ 3 w 32"/>
                <a:gd name="T5" fmla="*/ 46 h 50"/>
                <a:gd name="T6" fmla="*/ 10 w 32"/>
                <a:gd name="T7" fmla="*/ 49 h 50"/>
                <a:gd name="T8" fmla="*/ 13 w 32"/>
                <a:gd name="T9" fmla="*/ 50 h 50"/>
                <a:gd name="T10" fmla="*/ 18 w 32"/>
                <a:gd name="T11" fmla="*/ 49 h 50"/>
                <a:gd name="T12" fmla="*/ 23 w 32"/>
                <a:gd name="T13" fmla="*/ 45 h 50"/>
                <a:gd name="T14" fmla="*/ 24 w 32"/>
                <a:gd name="T15" fmla="*/ 49 h 50"/>
                <a:gd name="T16" fmla="*/ 32 w 32"/>
                <a:gd name="T17" fmla="*/ 49 h 50"/>
                <a:gd name="T18" fmla="*/ 32 w 32"/>
                <a:gd name="T19" fmla="*/ 48 h 50"/>
                <a:gd name="T20" fmla="*/ 31 w 32"/>
                <a:gd name="T21" fmla="*/ 44 h 50"/>
                <a:gd name="T22" fmla="*/ 31 w 32"/>
                <a:gd name="T23" fmla="*/ 39 h 50"/>
                <a:gd name="T24" fmla="*/ 23 w 32"/>
                <a:gd name="T25" fmla="*/ 15 h 50"/>
                <a:gd name="T26" fmla="*/ 23 w 32"/>
                <a:gd name="T27" fmla="*/ 33 h 50"/>
                <a:gd name="T28" fmla="*/ 21 w 32"/>
                <a:gd name="T29" fmla="*/ 40 h 50"/>
                <a:gd name="T30" fmla="*/ 15 w 32"/>
                <a:gd name="T31" fmla="*/ 42 h 50"/>
                <a:gd name="T32" fmla="*/ 13 w 32"/>
                <a:gd name="T33" fmla="*/ 42 h 50"/>
                <a:gd name="T34" fmla="*/ 10 w 32"/>
                <a:gd name="T35" fmla="*/ 38 h 50"/>
                <a:gd name="T36" fmla="*/ 10 w 32"/>
                <a:gd name="T37" fmla="*/ 15 h 50"/>
                <a:gd name="T38" fmla="*/ 0 w 32"/>
                <a:gd name="T39" fmla="*/ 35 h 50"/>
                <a:gd name="T40" fmla="*/ 3 w 32"/>
                <a:gd name="T41" fmla="*/ 6 h 50"/>
                <a:gd name="T42" fmla="*/ 3 w 32"/>
                <a:gd name="T43" fmla="*/ 8 h 50"/>
                <a:gd name="T44" fmla="*/ 6 w 32"/>
                <a:gd name="T45" fmla="*/ 10 h 50"/>
                <a:gd name="T46" fmla="*/ 9 w 32"/>
                <a:gd name="T47" fmla="*/ 11 h 50"/>
                <a:gd name="T48" fmla="*/ 12 w 32"/>
                <a:gd name="T49" fmla="*/ 9 h 50"/>
                <a:gd name="T50" fmla="*/ 13 w 32"/>
                <a:gd name="T51" fmla="*/ 6 h 50"/>
                <a:gd name="T52" fmla="*/ 13 w 32"/>
                <a:gd name="T53" fmla="*/ 3 h 50"/>
                <a:gd name="T54" fmla="*/ 11 w 32"/>
                <a:gd name="T55" fmla="*/ 1 h 50"/>
                <a:gd name="T56" fmla="*/ 9 w 32"/>
                <a:gd name="T57" fmla="*/ 0 h 50"/>
                <a:gd name="T58" fmla="*/ 4 w 32"/>
                <a:gd name="T59" fmla="*/ 2 h 50"/>
                <a:gd name="T60" fmla="*/ 3 w 32"/>
                <a:gd name="T61" fmla="*/ 6 h 50"/>
                <a:gd name="T62" fmla="*/ 18 w 32"/>
                <a:gd name="T63" fmla="*/ 6 h 50"/>
                <a:gd name="T64" fmla="*/ 18 w 32"/>
                <a:gd name="T65" fmla="*/ 8 h 50"/>
                <a:gd name="T66" fmla="*/ 22 w 32"/>
                <a:gd name="T67" fmla="*/ 10 h 50"/>
                <a:gd name="T68" fmla="*/ 24 w 32"/>
                <a:gd name="T69" fmla="*/ 11 h 50"/>
                <a:gd name="T70" fmla="*/ 27 w 32"/>
                <a:gd name="T71" fmla="*/ 9 h 50"/>
                <a:gd name="T72" fmla="*/ 28 w 32"/>
                <a:gd name="T73" fmla="*/ 6 h 50"/>
                <a:gd name="T74" fmla="*/ 28 w 32"/>
                <a:gd name="T75" fmla="*/ 3 h 50"/>
                <a:gd name="T76" fmla="*/ 26 w 32"/>
                <a:gd name="T77" fmla="*/ 1 h 50"/>
                <a:gd name="T78" fmla="*/ 24 w 32"/>
                <a:gd name="T79" fmla="*/ 0 h 50"/>
                <a:gd name="T80" fmla="*/ 19 w 32"/>
                <a:gd name="T81" fmla="*/ 2 h 50"/>
                <a:gd name="T82" fmla="*/ 18 w 32"/>
                <a:gd name="T8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50">
                  <a:moveTo>
                    <a:pt x="0" y="35"/>
                  </a:moveTo>
                  <a:lnTo>
                    <a:pt x="0" y="35"/>
                  </a:lnTo>
                  <a:lnTo>
                    <a:pt x="1" y="40"/>
                  </a:lnTo>
                  <a:lnTo>
                    <a:pt x="1" y="43"/>
                  </a:lnTo>
                  <a:lnTo>
                    <a:pt x="1" y="43"/>
                  </a:lnTo>
                  <a:lnTo>
                    <a:pt x="3" y="46"/>
                  </a:lnTo>
                  <a:lnTo>
                    <a:pt x="5" y="48"/>
                  </a:lnTo>
                  <a:lnTo>
                    <a:pt x="10" y="49"/>
                  </a:lnTo>
                  <a:lnTo>
                    <a:pt x="13" y="50"/>
                  </a:lnTo>
                  <a:lnTo>
                    <a:pt x="13" y="50"/>
                  </a:lnTo>
                  <a:lnTo>
                    <a:pt x="16" y="50"/>
                  </a:lnTo>
                  <a:lnTo>
                    <a:pt x="18" y="49"/>
                  </a:lnTo>
                  <a:lnTo>
                    <a:pt x="21" y="47"/>
                  </a:lnTo>
                  <a:lnTo>
                    <a:pt x="23" y="45"/>
                  </a:lnTo>
                  <a:lnTo>
                    <a:pt x="23" y="45"/>
                  </a:lnTo>
                  <a:lnTo>
                    <a:pt x="24" y="49"/>
                  </a:lnTo>
                  <a:lnTo>
                    <a:pt x="32" y="49"/>
                  </a:lnTo>
                  <a:lnTo>
                    <a:pt x="32" y="49"/>
                  </a:lnTo>
                  <a:lnTo>
                    <a:pt x="32" y="48"/>
                  </a:lnTo>
                  <a:lnTo>
                    <a:pt x="32" y="48"/>
                  </a:lnTo>
                  <a:lnTo>
                    <a:pt x="31" y="44"/>
                  </a:lnTo>
                  <a:lnTo>
                    <a:pt x="31" y="44"/>
                  </a:lnTo>
                  <a:lnTo>
                    <a:pt x="31" y="41"/>
                  </a:lnTo>
                  <a:lnTo>
                    <a:pt x="31" y="39"/>
                  </a:lnTo>
                  <a:lnTo>
                    <a:pt x="31" y="15"/>
                  </a:lnTo>
                  <a:lnTo>
                    <a:pt x="23" y="15"/>
                  </a:lnTo>
                  <a:lnTo>
                    <a:pt x="23" y="33"/>
                  </a:lnTo>
                  <a:lnTo>
                    <a:pt x="23" y="33"/>
                  </a:lnTo>
                  <a:lnTo>
                    <a:pt x="22" y="38"/>
                  </a:lnTo>
                  <a:lnTo>
                    <a:pt x="21" y="40"/>
                  </a:lnTo>
                  <a:lnTo>
                    <a:pt x="18" y="42"/>
                  </a:lnTo>
                  <a:lnTo>
                    <a:pt x="15" y="42"/>
                  </a:lnTo>
                  <a:lnTo>
                    <a:pt x="15" y="42"/>
                  </a:lnTo>
                  <a:lnTo>
                    <a:pt x="13" y="42"/>
                  </a:lnTo>
                  <a:lnTo>
                    <a:pt x="11" y="41"/>
                  </a:lnTo>
                  <a:lnTo>
                    <a:pt x="10" y="38"/>
                  </a:lnTo>
                  <a:lnTo>
                    <a:pt x="10" y="34"/>
                  </a:lnTo>
                  <a:lnTo>
                    <a:pt x="10" y="15"/>
                  </a:lnTo>
                  <a:lnTo>
                    <a:pt x="0" y="15"/>
                  </a:lnTo>
                  <a:lnTo>
                    <a:pt x="0" y="35"/>
                  </a:lnTo>
                  <a:lnTo>
                    <a:pt x="0" y="35"/>
                  </a:lnTo>
                  <a:close/>
                  <a:moveTo>
                    <a:pt x="3" y="6"/>
                  </a:moveTo>
                  <a:lnTo>
                    <a:pt x="3" y="6"/>
                  </a:lnTo>
                  <a:lnTo>
                    <a:pt x="3" y="8"/>
                  </a:lnTo>
                  <a:lnTo>
                    <a:pt x="4" y="9"/>
                  </a:lnTo>
                  <a:lnTo>
                    <a:pt x="6" y="10"/>
                  </a:lnTo>
                  <a:lnTo>
                    <a:pt x="9" y="11"/>
                  </a:lnTo>
                  <a:lnTo>
                    <a:pt x="9" y="11"/>
                  </a:lnTo>
                  <a:lnTo>
                    <a:pt x="11" y="10"/>
                  </a:lnTo>
                  <a:lnTo>
                    <a:pt x="12" y="9"/>
                  </a:lnTo>
                  <a:lnTo>
                    <a:pt x="13" y="8"/>
                  </a:lnTo>
                  <a:lnTo>
                    <a:pt x="13" y="6"/>
                  </a:lnTo>
                  <a:lnTo>
                    <a:pt x="13" y="6"/>
                  </a:lnTo>
                  <a:lnTo>
                    <a:pt x="13" y="3"/>
                  </a:lnTo>
                  <a:lnTo>
                    <a:pt x="12" y="2"/>
                  </a:lnTo>
                  <a:lnTo>
                    <a:pt x="11" y="1"/>
                  </a:lnTo>
                  <a:lnTo>
                    <a:pt x="9" y="0"/>
                  </a:lnTo>
                  <a:lnTo>
                    <a:pt x="9" y="0"/>
                  </a:lnTo>
                  <a:lnTo>
                    <a:pt x="6" y="1"/>
                  </a:lnTo>
                  <a:lnTo>
                    <a:pt x="4" y="2"/>
                  </a:lnTo>
                  <a:lnTo>
                    <a:pt x="3" y="3"/>
                  </a:lnTo>
                  <a:lnTo>
                    <a:pt x="3" y="6"/>
                  </a:lnTo>
                  <a:lnTo>
                    <a:pt x="3" y="6"/>
                  </a:lnTo>
                  <a:close/>
                  <a:moveTo>
                    <a:pt x="18" y="6"/>
                  </a:moveTo>
                  <a:lnTo>
                    <a:pt x="18" y="6"/>
                  </a:lnTo>
                  <a:lnTo>
                    <a:pt x="18" y="8"/>
                  </a:lnTo>
                  <a:lnTo>
                    <a:pt x="19" y="9"/>
                  </a:lnTo>
                  <a:lnTo>
                    <a:pt x="22" y="10"/>
                  </a:lnTo>
                  <a:lnTo>
                    <a:pt x="24" y="11"/>
                  </a:lnTo>
                  <a:lnTo>
                    <a:pt x="24" y="11"/>
                  </a:lnTo>
                  <a:lnTo>
                    <a:pt x="26" y="10"/>
                  </a:lnTo>
                  <a:lnTo>
                    <a:pt x="27" y="9"/>
                  </a:lnTo>
                  <a:lnTo>
                    <a:pt x="28" y="8"/>
                  </a:lnTo>
                  <a:lnTo>
                    <a:pt x="28" y="6"/>
                  </a:lnTo>
                  <a:lnTo>
                    <a:pt x="28" y="6"/>
                  </a:lnTo>
                  <a:lnTo>
                    <a:pt x="28" y="3"/>
                  </a:lnTo>
                  <a:lnTo>
                    <a:pt x="27" y="2"/>
                  </a:lnTo>
                  <a:lnTo>
                    <a:pt x="26" y="1"/>
                  </a:lnTo>
                  <a:lnTo>
                    <a:pt x="24" y="0"/>
                  </a:lnTo>
                  <a:lnTo>
                    <a:pt x="24" y="0"/>
                  </a:lnTo>
                  <a:lnTo>
                    <a:pt x="22" y="1"/>
                  </a:lnTo>
                  <a:lnTo>
                    <a:pt x="19" y="2"/>
                  </a:lnTo>
                  <a:lnTo>
                    <a:pt x="18" y="3"/>
                  </a:lnTo>
                  <a:lnTo>
                    <a:pt x="18" y="6"/>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19" name="Freeform 20"/>
            <p:cNvSpPr>
              <a:spLocks/>
            </p:cNvSpPr>
            <p:nvPr userDrawn="1"/>
          </p:nvSpPr>
          <p:spPr bwMode="auto">
            <a:xfrm>
              <a:off x="1016" y="4236"/>
              <a:ext cx="23" cy="35"/>
            </a:xfrm>
            <a:custGeom>
              <a:avLst/>
              <a:gdLst>
                <a:gd name="T0" fmla="*/ 1 w 23"/>
                <a:gd name="T1" fmla="*/ 5 h 35"/>
                <a:gd name="T2" fmla="*/ 1 w 23"/>
                <a:gd name="T3" fmla="*/ 10 h 35"/>
                <a:gd name="T4" fmla="*/ 1 w 23"/>
                <a:gd name="T5" fmla="*/ 12 h 35"/>
                <a:gd name="T6" fmla="*/ 1 w 23"/>
                <a:gd name="T7" fmla="*/ 35 h 35"/>
                <a:gd name="T8" fmla="*/ 10 w 23"/>
                <a:gd name="T9" fmla="*/ 35 h 35"/>
                <a:gd name="T10" fmla="*/ 10 w 23"/>
                <a:gd name="T11" fmla="*/ 19 h 35"/>
                <a:gd name="T12" fmla="*/ 10 w 23"/>
                <a:gd name="T13" fmla="*/ 19 h 35"/>
                <a:gd name="T14" fmla="*/ 11 w 23"/>
                <a:gd name="T15" fmla="*/ 14 h 35"/>
                <a:gd name="T16" fmla="*/ 12 w 23"/>
                <a:gd name="T17" fmla="*/ 11 h 35"/>
                <a:gd name="T18" fmla="*/ 14 w 23"/>
                <a:gd name="T19" fmla="*/ 9 h 35"/>
                <a:gd name="T20" fmla="*/ 17 w 23"/>
                <a:gd name="T21" fmla="*/ 8 h 35"/>
                <a:gd name="T22" fmla="*/ 17 w 23"/>
                <a:gd name="T23" fmla="*/ 8 h 35"/>
                <a:gd name="T24" fmla="*/ 19 w 23"/>
                <a:gd name="T25" fmla="*/ 9 h 35"/>
                <a:gd name="T26" fmla="*/ 23 w 23"/>
                <a:gd name="T27" fmla="*/ 10 h 35"/>
                <a:gd name="T28" fmla="*/ 23 w 23"/>
                <a:gd name="T29" fmla="*/ 0 h 35"/>
                <a:gd name="T30" fmla="*/ 22 w 23"/>
                <a:gd name="T31" fmla="*/ 0 h 35"/>
                <a:gd name="T32" fmla="*/ 22 w 23"/>
                <a:gd name="T33" fmla="*/ 0 h 35"/>
                <a:gd name="T34" fmla="*/ 19 w 23"/>
                <a:gd name="T35" fmla="*/ 0 h 35"/>
                <a:gd name="T36" fmla="*/ 19 w 23"/>
                <a:gd name="T37" fmla="*/ 0 h 35"/>
                <a:gd name="T38" fmla="*/ 17 w 23"/>
                <a:gd name="T39" fmla="*/ 0 h 35"/>
                <a:gd name="T40" fmla="*/ 14 w 23"/>
                <a:gd name="T41" fmla="*/ 2 h 35"/>
                <a:gd name="T42" fmla="*/ 12 w 23"/>
                <a:gd name="T43" fmla="*/ 4 h 35"/>
                <a:gd name="T44" fmla="*/ 10 w 23"/>
                <a:gd name="T45" fmla="*/ 8 h 35"/>
                <a:gd name="T46" fmla="*/ 10 w 23"/>
                <a:gd name="T47" fmla="*/ 8 h 35"/>
                <a:gd name="T48" fmla="*/ 10 w 23"/>
                <a:gd name="T49" fmla="*/ 6 h 35"/>
                <a:gd name="T50" fmla="*/ 10 w 23"/>
                <a:gd name="T51" fmla="*/ 6 h 35"/>
                <a:gd name="T52" fmla="*/ 9 w 23"/>
                <a:gd name="T53" fmla="*/ 1 h 35"/>
                <a:gd name="T54" fmla="*/ 0 w 23"/>
                <a:gd name="T55" fmla="*/ 1 h 35"/>
                <a:gd name="T56" fmla="*/ 0 w 23"/>
                <a:gd name="T57" fmla="*/ 1 h 35"/>
                <a:gd name="T58" fmla="*/ 1 w 23"/>
                <a:gd name="T59" fmla="*/ 5 h 35"/>
                <a:gd name="T60" fmla="*/ 1 w 23"/>
                <a:gd name="T6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35">
                  <a:moveTo>
                    <a:pt x="1" y="5"/>
                  </a:moveTo>
                  <a:lnTo>
                    <a:pt x="1" y="10"/>
                  </a:lnTo>
                  <a:lnTo>
                    <a:pt x="1" y="12"/>
                  </a:lnTo>
                  <a:lnTo>
                    <a:pt x="1" y="35"/>
                  </a:lnTo>
                  <a:lnTo>
                    <a:pt x="10" y="35"/>
                  </a:lnTo>
                  <a:lnTo>
                    <a:pt x="10" y="19"/>
                  </a:lnTo>
                  <a:lnTo>
                    <a:pt x="10" y="19"/>
                  </a:lnTo>
                  <a:lnTo>
                    <a:pt x="11" y="14"/>
                  </a:lnTo>
                  <a:lnTo>
                    <a:pt x="12" y="11"/>
                  </a:lnTo>
                  <a:lnTo>
                    <a:pt x="14" y="9"/>
                  </a:lnTo>
                  <a:lnTo>
                    <a:pt x="17" y="8"/>
                  </a:lnTo>
                  <a:lnTo>
                    <a:pt x="17" y="8"/>
                  </a:lnTo>
                  <a:lnTo>
                    <a:pt x="19" y="9"/>
                  </a:lnTo>
                  <a:lnTo>
                    <a:pt x="23" y="10"/>
                  </a:lnTo>
                  <a:lnTo>
                    <a:pt x="23" y="0"/>
                  </a:lnTo>
                  <a:lnTo>
                    <a:pt x="22" y="0"/>
                  </a:lnTo>
                  <a:lnTo>
                    <a:pt x="22" y="0"/>
                  </a:lnTo>
                  <a:lnTo>
                    <a:pt x="19" y="0"/>
                  </a:lnTo>
                  <a:lnTo>
                    <a:pt x="19" y="0"/>
                  </a:lnTo>
                  <a:lnTo>
                    <a:pt x="17" y="0"/>
                  </a:lnTo>
                  <a:lnTo>
                    <a:pt x="14" y="2"/>
                  </a:lnTo>
                  <a:lnTo>
                    <a:pt x="12" y="4"/>
                  </a:lnTo>
                  <a:lnTo>
                    <a:pt x="10" y="8"/>
                  </a:lnTo>
                  <a:lnTo>
                    <a:pt x="10" y="8"/>
                  </a:lnTo>
                  <a:lnTo>
                    <a:pt x="10" y="6"/>
                  </a:lnTo>
                  <a:lnTo>
                    <a:pt x="10" y="6"/>
                  </a:lnTo>
                  <a:lnTo>
                    <a:pt x="9" y="1"/>
                  </a:lnTo>
                  <a:lnTo>
                    <a:pt x="0" y="1"/>
                  </a:lnTo>
                  <a:lnTo>
                    <a:pt x="0" y="1"/>
                  </a:lnTo>
                  <a:lnTo>
                    <a:pt x="1" y="5"/>
                  </a:lnTo>
                  <a:lnTo>
                    <a:pt x="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21" name="Freeform 21"/>
            <p:cNvSpPr>
              <a:spLocks noEditPoints="1"/>
            </p:cNvSpPr>
            <p:nvPr userDrawn="1"/>
          </p:nvSpPr>
          <p:spPr bwMode="auto">
            <a:xfrm>
              <a:off x="1054" y="4223"/>
              <a:ext cx="43" cy="48"/>
            </a:xfrm>
            <a:custGeom>
              <a:avLst/>
              <a:gdLst>
                <a:gd name="T0" fmla="*/ 0 w 43"/>
                <a:gd name="T1" fmla="*/ 48 h 48"/>
                <a:gd name="T2" fmla="*/ 9 w 43"/>
                <a:gd name="T3" fmla="*/ 48 h 48"/>
                <a:gd name="T4" fmla="*/ 13 w 43"/>
                <a:gd name="T5" fmla="*/ 39 h 48"/>
                <a:gd name="T6" fmla="*/ 30 w 43"/>
                <a:gd name="T7" fmla="*/ 39 h 48"/>
                <a:gd name="T8" fmla="*/ 33 w 43"/>
                <a:gd name="T9" fmla="*/ 48 h 48"/>
                <a:gd name="T10" fmla="*/ 43 w 43"/>
                <a:gd name="T11" fmla="*/ 48 h 48"/>
                <a:gd name="T12" fmla="*/ 26 w 43"/>
                <a:gd name="T13" fmla="*/ 0 h 48"/>
                <a:gd name="T14" fmla="*/ 16 w 43"/>
                <a:gd name="T15" fmla="*/ 0 h 48"/>
                <a:gd name="T16" fmla="*/ 0 w 43"/>
                <a:gd name="T17" fmla="*/ 48 h 48"/>
                <a:gd name="T18" fmla="*/ 0 w 43"/>
                <a:gd name="T19" fmla="*/ 48 h 48"/>
                <a:gd name="T20" fmla="*/ 15 w 43"/>
                <a:gd name="T21" fmla="*/ 30 h 48"/>
                <a:gd name="T22" fmla="*/ 21 w 43"/>
                <a:gd name="T23" fmla="*/ 11 h 48"/>
                <a:gd name="T24" fmla="*/ 28 w 43"/>
                <a:gd name="T25" fmla="*/ 30 h 48"/>
                <a:gd name="T26" fmla="*/ 15 w 43"/>
                <a:gd name="T27" fmla="*/ 30 h 48"/>
                <a:gd name="T28" fmla="*/ 15 w 43"/>
                <a:gd name="T29"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8">
                  <a:moveTo>
                    <a:pt x="0" y="48"/>
                  </a:moveTo>
                  <a:lnTo>
                    <a:pt x="9" y="48"/>
                  </a:lnTo>
                  <a:lnTo>
                    <a:pt x="13" y="39"/>
                  </a:lnTo>
                  <a:lnTo>
                    <a:pt x="30" y="39"/>
                  </a:lnTo>
                  <a:lnTo>
                    <a:pt x="33" y="48"/>
                  </a:lnTo>
                  <a:lnTo>
                    <a:pt x="43" y="48"/>
                  </a:lnTo>
                  <a:lnTo>
                    <a:pt x="26" y="0"/>
                  </a:lnTo>
                  <a:lnTo>
                    <a:pt x="16" y="0"/>
                  </a:lnTo>
                  <a:lnTo>
                    <a:pt x="0" y="48"/>
                  </a:lnTo>
                  <a:lnTo>
                    <a:pt x="0" y="48"/>
                  </a:lnTo>
                  <a:close/>
                  <a:moveTo>
                    <a:pt x="15" y="30"/>
                  </a:moveTo>
                  <a:lnTo>
                    <a:pt x="21" y="11"/>
                  </a:lnTo>
                  <a:lnTo>
                    <a:pt x="28" y="30"/>
                  </a:lnTo>
                  <a:lnTo>
                    <a:pt x="15" y="30"/>
                  </a:lnTo>
                  <a:lnTo>
                    <a:pt x="1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23" name="Freeform 22"/>
            <p:cNvSpPr>
              <a:spLocks/>
            </p:cNvSpPr>
            <p:nvPr userDrawn="1"/>
          </p:nvSpPr>
          <p:spPr bwMode="auto">
            <a:xfrm>
              <a:off x="1101" y="4236"/>
              <a:ext cx="22" cy="35"/>
            </a:xfrm>
            <a:custGeom>
              <a:avLst/>
              <a:gdLst>
                <a:gd name="T0" fmla="*/ 0 w 22"/>
                <a:gd name="T1" fmla="*/ 5 h 35"/>
                <a:gd name="T2" fmla="*/ 0 w 22"/>
                <a:gd name="T3" fmla="*/ 10 h 35"/>
                <a:gd name="T4" fmla="*/ 1 w 22"/>
                <a:gd name="T5" fmla="*/ 12 h 35"/>
                <a:gd name="T6" fmla="*/ 1 w 22"/>
                <a:gd name="T7" fmla="*/ 35 h 35"/>
                <a:gd name="T8" fmla="*/ 10 w 22"/>
                <a:gd name="T9" fmla="*/ 35 h 35"/>
                <a:gd name="T10" fmla="*/ 10 w 22"/>
                <a:gd name="T11" fmla="*/ 19 h 35"/>
                <a:gd name="T12" fmla="*/ 10 w 22"/>
                <a:gd name="T13" fmla="*/ 19 h 35"/>
                <a:gd name="T14" fmla="*/ 10 w 22"/>
                <a:gd name="T15" fmla="*/ 14 h 35"/>
                <a:gd name="T16" fmla="*/ 12 w 22"/>
                <a:gd name="T17" fmla="*/ 11 h 35"/>
                <a:gd name="T18" fmla="*/ 14 w 22"/>
                <a:gd name="T19" fmla="*/ 9 h 35"/>
                <a:gd name="T20" fmla="*/ 16 w 22"/>
                <a:gd name="T21" fmla="*/ 8 h 35"/>
                <a:gd name="T22" fmla="*/ 16 w 22"/>
                <a:gd name="T23" fmla="*/ 8 h 35"/>
                <a:gd name="T24" fmla="*/ 20 w 22"/>
                <a:gd name="T25" fmla="*/ 9 h 35"/>
                <a:gd name="T26" fmla="*/ 22 w 22"/>
                <a:gd name="T27" fmla="*/ 10 h 35"/>
                <a:gd name="T28" fmla="*/ 22 w 22"/>
                <a:gd name="T29" fmla="*/ 0 h 35"/>
                <a:gd name="T30" fmla="*/ 22 w 22"/>
                <a:gd name="T31" fmla="*/ 0 h 35"/>
                <a:gd name="T32" fmla="*/ 22 w 22"/>
                <a:gd name="T33" fmla="*/ 0 h 35"/>
                <a:gd name="T34" fmla="*/ 20 w 22"/>
                <a:gd name="T35" fmla="*/ 0 h 35"/>
                <a:gd name="T36" fmla="*/ 20 w 22"/>
                <a:gd name="T37" fmla="*/ 0 h 35"/>
                <a:gd name="T38" fmla="*/ 16 w 22"/>
                <a:gd name="T39" fmla="*/ 0 h 35"/>
                <a:gd name="T40" fmla="*/ 14 w 22"/>
                <a:gd name="T41" fmla="*/ 2 h 35"/>
                <a:gd name="T42" fmla="*/ 12 w 22"/>
                <a:gd name="T43" fmla="*/ 4 h 35"/>
                <a:gd name="T44" fmla="*/ 10 w 22"/>
                <a:gd name="T45" fmla="*/ 8 h 35"/>
                <a:gd name="T46" fmla="*/ 10 w 22"/>
                <a:gd name="T47" fmla="*/ 8 h 35"/>
                <a:gd name="T48" fmla="*/ 10 w 22"/>
                <a:gd name="T49" fmla="*/ 6 h 35"/>
                <a:gd name="T50" fmla="*/ 10 w 22"/>
                <a:gd name="T51" fmla="*/ 6 h 35"/>
                <a:gd name="T52" fmla="*/ 9 w 22"/>
                <a:gd name="T53" fmla="*/ 1 h 35"/>
                <a:gd name="T54" fmla="*/ 0 w 22"/>
                <a:gd name="T55" fmla="*/ 1 h 35"/>
                <a:gd name="T56" fmla="*/ 0 w 22"/>
                <a:gd name="T57" fmla="*/ 1 h 35"/>
                <a:gd name="T58" fmla="*/ 0 w 22"/>
                <a:gd name="T59" fmla="*/ 5 h 35"/>
                <a:gd name="T60" fmla="*/ 0 w 22"/>
                <a:gd name="T6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5">
                  <a:moveTo>
                    <a:pt x="0" y="5"/>
                  </a:moveTo>
                  <a:lnTo>
                    <a:pt x="0" y="10"/>
                  </a:lnTo>
                  <a:lnTo>
                    <a:pt x="1" y="12"/>
                  </a:lnTo>
                  <a:lnTo>
                    <a:pt x="1" y="35"/>
                  </a:lnTo>
                  <a:lnTo>
                    <a:pt x="10" y="35"/>
                  </a:lnTo>
                  <a:lnTo>
                    <a:pt x="10" y="19"/>
                  </a:lnTo>
                  <a:lnTo>
                    <a:pt x="10" y="19"/>
                  </a:lnTo>
                  <a:lnTo>
                    <a:pt x="10" y="14"/>
                  </a:lnTo>
                  <a:lnTo>
                    <a:pt x="12" y="11"/>
                  </a:lnTo>
                  <a:lnTo>
                    <a:pt x="14" y="9"/>
                  </a:lnTo>
                  <a:lnTo>
                    <a:pt x="16" y="8"/>
                  </a:lnTo>
                  <a:lnTo>
                    <a:pt x="16" y="8"/>
                  </a:lnTo>
                  <a:lnTo>
                    <a:pt x="20" y="9"/>
                  </a:lnTo>
                  <a:lnTo>
                    <a:pt x="22" y="10"/>
                  </a:lnTo>
                  <a:lnTo>
                    <a:pt x="22" y="0"/>
                  </a:lnTo>
                  <a:lnTo>
                    <a:pt x="22" y="0"/>
                  </a:lnTo>
                  <a:lnTo>
                    <a:pt x="22" y="0"/>
                  </a:lnTo>
                  <a:lnTo>
                    <a:pt x="20" y="0"/>
                  </a:lnTo>
                  <a:lnTo>
                    <a:pt x="20" y="0"/>
                  </a:lnTo>
                  <a:lnTo>
                    <a:pt x="16" y="0"/>
                  </a:lnTo>
                  <a:lnTo>
                    <a:pt x="14" y="2"/>
                  </a:lnTo>
                  <a:lnTo>
                    <a:pt x="12" y="4"/>
                  </a:lnTo>
                  <a:lnTo>
                    <a:pt x="10" y="8"/>
                  </a:lnTo>
                  <a:lnTo>
                    <a:pt x="10" y="8"/>
                  </a:lnTo>
                  <a:lnTo>
                    <a:pt x="10" y="6"/>
                  </a:lnTo>
                  <a:lnTo>
                    <a:pt x="10" y="6"/>
                  </a:lnTo>
                  <a:lnTo>
                    <a:pt x="9" y="1"/>
                  </a:lnTo>
                  <a:lnTo>
                    <a:pt x="0" y="1"/>
                  </a:lnTo>
                  <a:lnTo>
                    <a:pt x="0" y="1"/>
                  </a:lnTo>
                  <a:lnTo>
                    <a:pt x="0"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24" name="Freeform 23"/>
            <p:cNvSpPr>
              <a:spLocks noEditPoints="1"/>
            </p:cNvSpPr>
            <p:nvPr userDrawn="1"/>
          </p:nvSpPr>
          <p:spPr bwMode="auto">
            <a:xfrm>
              <a:off x="1128" y="4222"/>
              <a:ext cx="34" cy="50"/>
            </a:xfrm>
            <a:custGeom>
              <a:avLst/>
              <a:gdLst>
                <a:gd name="T0" fmla="*/ 1 w 34"/>
                <a:gd name="T1" fmla="*/ 41 h 50"/>
                <a:gd name="T2" fmla="*/ 1 w 34"/>
                <a:gd name="T3" fmla="*/ 43 h 50"/>
                <a:gd name="T4" fmla="*/ 1 w 34"/>
                <a:gd name="T5" fmla="*/ 43 h 50"/>
                <a:gd name="T6" fmla="*/ 1 w 34"/>
                <a:gd name="T7" fmla="*/ 43 h 50"/>
                <a:gd name="T8" fmla="*/ 0 w 34"/>
                <a:gd name="T9" fmla="*/ 49 h 50"/>
                <a:gd name="T10" fmla="*/ 9 w 34"/>
                <a:gd name="T11" fmla="*/ 49 h 50"/>
                <a:gd name="T12" fmla="*/ 9 w 34"/>
                <a:gd name="T13" fmla="*/ 49 h 50"/>
                <a:gd name="T14" fmla="*/ 9 w 34"/>
                <a:gd name="T15" fmla="*/ 45 h 50"/>
                <a:gd name="T16" fmla="*/ 9 w 34"/>
                <a:gd name="T17" fmla="*/ 45 h 50"/>
                <a:gd name="T18" fmla="*/ 11 w 34"/>
                <a:gd name="T19" fmla="*/ 47 h 50"/>
                <a:gd name="T20" fmla="*/ 13 w 34"/>
                <a:gd name="T21" fmla="*/ 49 h 50"/>
                <a:gd name="T22" fmla="*/ 15 w 34"/>
                <a:gd name="T23" fmla="*/ 50 h 50"/>
                <a:gd name="T24" fmla="*/ 19 w 34"/>
                <a:gd name="T25" fmla="*/ 50 h 50"/>
                <a:gd name="T26" fmla="*/ 19 w 34"/>
                <a:gd name="T27" fmla="*/ 50 h 50"/>
                <a:gd name="T28" fmla="*/ 22 w 34"/>
                <a:gd name="T29" fmla="*/ 50 h 50"/>
                <a:gd name="T30" fmla="*/ 25 w 34"/>
                <a:gd name="T31" fmla="*/ 49 h 50"/>
                <a:gd name="T32" fmla="*/ 27 w 34"/>
                <a:gd name="T33" fmla="*/ 47 h 50"/>
                <a:gd name="T34" fmla="*/ 29 w 34"/>
                <a:gd name="T35" fmla="*/ 45 h 50"/>
                <a:gd name="T36" fmla="*/ 33 w 34"/>
                <a:gd name="T37" fmla="*/ 40 h 50"/>
                <a:gd name="T38" fmla="*/ 34 w 34"/>
                <a:gd name="T39" fmla="*/ 32 h 50"/>
                <a:gd name="T40" fmla="*/ 34 w 34"/>
                <a:gd name="T41" fmla="*/ 32 h 50"/>
                <a:gd name="T42" fmla="*/ 33 w 34"/>
                <a:gd name="T43" fmla="*/ 25 h 50"/>
                <a:gd name="T44" fmla="*/ 29 w 34"/>
                <a:gd name="T45" fmla="*/ 19 h 50"/>
                <a:gd name="T46" fmla="*/ 25 w 34"/>
                <a:gd name="T47" fmla="*/ 15 h 50"/>
                <a:gd name="T48" fmla="*/ 23 w 34"/>
                <a:gd name="T49" fmla="*/ 14 h 50"/>
                <a:gd name="T50" fmla="*/ 20 w 34"/>
                <a:gd name="T51" fmla="*/ 14 h 50"/>
                <a:gd name="T52" fmla="*/ 20 w 34"/>
                <a:gd name="T53" fmla="*/ 14 h 50"/>
                <a:gd name="T54" fmla="*/ 16 w 34"/>
                <a:gd name="T55" fmla="*/ 14 h 50"/>
                <a:gd name="T56" fmla="*/ 14 w 34"/>
                <a:gd name="T57" fmla="*/ 15 h 50"/>
                <a:gd name="T58" fmla="*/ 10 w 34"/>
                <a:gd name="T59" fmla="*/ 19 h 50"/>
                <a:gd name="T60" fmla="*/ 10 w 34"/>
                <a:gd name="T61" fmla="*/ 0 h 50"/>
                <a:gd name="T62" fmla="*/ 1 w 34"/>
                <a:gd name="T63" fmla="*/ 0 h 50"/>
                <a:gd name="T64" fmla="*/ 1 w 34"/>
                <a:gd name="T65" fmla="*/ 41 h 50"/>
                <a:gd name="T66" fmla="*/ 1 w 34"/>
                <a:gd name="T67" fmla="*/ 41 h 50"/>
                <a:gd name="T68" fmla="*/ 25 w 34"/>
                <a:gd name="T69" fmla="*/ 32 h 50"/>
                <a:gd name="T70" fmla="*/ 25 w 34"/>
                <a:gd name="T71" fmla="*/ 32 h 50"/>
                <a:gd name="T72" fmla="*/ 24 w 34"/>
                <a:gd name="T73" fmla="*/ 36 h 50"/>
                <a:gd name="T74" fmla="*/ 23 w 34"/>
                <a:gd name="T75" fmla="*/ 40 h 50"/>
                <a:gd name="T76" fmla="*/ 21 w 34"/>
                <a:gd name="T77" fmla="*/ 42 h 50"/>
                <a:gd name="T78" fmla="*/ 18 w 34"/>
                <a:gd name="T79" fmla="*/ 43 h 50"/>
                <a:gd name="T80" fmla="*/ 18 w 34"/>
                <a:gd name="T81" fmla="*/ 43 h 50"/>
                <a:gd name="T82" fmla="*/ 14 w 34"/>
                <a:gd name="T83" fmla="*/ 42 h 50"/>
                <a:gd name="T84" fmla="*/ 12 w 34"/>
                <a:gd name="T85" fmla="*/ 40 h 50"/>
                <a:gd name="T86" fmla="*/ 10 w 34"/>
                <a:gd name="T87" fmla="*/ 36 h 50"/>
                <a:gd name="T88" fmla="*/ 10 w 34"/>
                <a:gd name="T89" fmla="*/ 32 h 50"/>
                <a:gd name="T90" fmla="*/ 10 w 34"/>
                <a:gd name="T91" fmla="*/ 32 h 50"/>
                <a:gd name="T92" fmla="*/ 11 w 34"/>
                <a:gd name="T93" fmla="*/ 28 h 50"/>
                <a:gd name="T94" fmla="*/ 12 w 34"/>
                <a:gd name="T95" fmla="*/ 25 h 50"/>
                <a:gd name="T96" fmla="*/ 14 w 34"/>
                <a:gd name="T97" fmla="*/ 23 h 50"/>
                <a:gd name="T98" fmla="*/ 18 w 34"/>
                <a:gd name="T99" fmla="*/ 22 h 50"/>
                <a:gd name="T100" fmla="*/ 18 w 34"/>
                <a:gd name="T101" fmla="*/ 22 h 50"/>
                <a:gd name="T102" fmla="*/ 21 w 34"/>
                <a:gd name="T103" fmla="*/ 23 h 50"/>
                <a:gd name="T104" fmla="*/ 23 w 34"/>
                <a:gd name="T105" fmla="*/ 25 h 50"/>
                <a:gd name="T106" fmla="*/ 24 w 34"/>
                <a:gd name="T107" fmla="*/ 28 h 50"/>
                <a:gd name="T108" fmla="*/ 25 w 34"/>
                <a:gd name="T109" fmla="*/ 32 h 50"/>
                <a:gd name="T110" fmla="*/ 25 w 34"/>
                <a:gd name="T111"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 h="50">
                  <a:moveTo>
                    <a:pt x="1" y="41"/>
                  </a:moveTo>
                  <a:lnTo>
                    <a:pt x="1" y="43"/>
                  </a:lnTo>
                  <a:lnTo>
                    <a:pt x="1" y="43"/>
                  </a:lnTo>
                  <a:lnTo>
                    <a:pt x="1" y="43"/>
                  </a:lnTo>
                  <a:lnTo>
                    <a:pt x="0" y="49"/>
                  </a:lnTo>
                  <a:lnTo>
                    <a:pt x="9" y="49"/>
                  </a:lnTo>
                  <a:lnTo>
                    <a:pt x="9" y="49"/>
                  </a:lnTo>
                  <a:lnTo>
                    <a:pt x="9" y="45"/>
                  </a:lnTo>
                  <a:lnTo>
                    <a:pt x="9" y="45"/>
                  </a:lnTo>
                  <a:lnTo>
                    <a:pt x="11" y="47"/>
                  </a:lnTo>
                  <a:lnTo>
                    <a:pt x="13" y="49"/>
                  </a:lnTo>
                  <a:lnTo>
                    <a:pt x="15" y="50"/>
                  </a:lnTo>
                  <a:lnTo>
                    <a:pt x="19" y="50"/>
                  </a:lnTo>
                  <a:lnTo>
                    <a:pt x="19" y="50"/>
                  </a:lnTo>
                  <a:lnTo>
                    <a:pt x="22" y="50"/>
                  </a:lnTo>
                  <a:lnTo>
                    <a:pt x="25" y="49"/>
                  </a:lnTo>
                  <a:lnTo>
                    <a:pt x="27" y="47"/>
                  </a:lnTo>
                  <a:lnTo>
                    <a:pt x="29" y="45"/>
                  </a:lnTo>
                  <a:lnTo>
                    <a:pt x="33" y="40"/>
                  </a:lnTo>
                  <a:lnTo>
                    <a:pt x="34" y="32"/>
                  </a:lnTo>
                  <a:lnTo>
                    <a:pt x="34" y="32"/>
                  </a:lnTo>
                  <a:lnTo>
                    <a:pt x="33" y="25"/>
                  </a:lnTo>
                  <a:lnTo>
                    <a:pt x="29" y="19"/>
                  </a:lnTo>
                  <a:lnTo>
                    <a:pt x="25" y="15"/>
                  </a:lnTo>
                  <a:lnTo>
                    <a:pt x="23" y="14"/>
                  </a:lnTo>
                  <a:lnTo>
                    <a:pt x="20" y="14"/>
                  </a:lnTo>
                  <a:lnTo>
                    <a:pt x="20" y="14"/>
                  </a:lnTo>
                  <a:lnTo>
                    <a:pt x="16" y="14"/>
                  </a:lnTo>
                  <a:lnTo>
                    <a:pt x="14" y="15"/>
                  </a:lnTo>
                  <a:lnTo>
                    <a:pt x="10" y="19"/>
                  </a:lnTo>
                  <a:lnTo>
                    <a:pt x="10" y="0"/>
                  </a:lnTo>
                  <a:lnTo>
                    <a:pt x="1" y="0"/>
                  </a:lnTo>
                  <a:lnTo>
                    <a:pt x="1" y="41"/>
                  </a:lnTo>
                  <a:lnTo>
                    <a:pt x="1" y="41"/>
                  </a:lnTo>
                  <a:close/>
                  <a:moveTo>
                    <a:pt x="25" y="32"/>
                  </a:moveTo>
                  <a:lnTo>
                    <a:pt x="25" y="32"/>
                  </a:lnTo>
                  <a:lnTo>
                    <a:pt x="24" y="36"/>
                  </a:lnTo>
                  <a:lnTo>
                    <a:pt x="23" y="40"/>
                  </a:lnTo>
                  <a:lnTo>
                    <a:pt x="21" y="42"/>
                  </a:lnTo>
                  <a:lnTo>
                    <a:pt x="18" y="43"/>
                  </a:lnTo>
                  <a:lnTo>
                    <a:pt x="18" y="43"/>
                  </a:lnTo>
                  <a:lnTo>
                    <a:pt x="14" y="42"/>
                  </a:lnTo>
                  <a:lnTo>
                    <a:pt x="12" y="40"/>
                  </a:lnTo>
                  <a:lnTo>
                    <a:pt x="10" y="36"/>
                  </a:lnTo>
                  <a:lnTo>
                    <a:pt x="10" y="32"/>
                  </a:lnTo>
                  <a:lnTo>
                    <a:pt x="10" y="32"/>
                  </a:lnTo>
                  <a:lnTo>
                    <a:pt x="11" y="28"/>
                  </a:lnTo>
                  <a:lnTo>
                    <a:pt x="12" y="25"/>
                  </a:lnTo>
                  <a:lnTo>
                    <a:pt x="14" y="23"/>
                  </a:lnTo>
                  <a:lnTo>
                    <a:pt x="18" y="22"/>
                  </a:lnTo>
                  <a:lnTo>
                    <a:pt x="18" y="22"/>
                  </a:lnTo>
                  <a:lnTo>
                    <a:pt x="21" y="23"/>
                  </a:lnTo>
                  <a:lnTo>
                    <a:pt x="23" y="25"/>
                  </a:lnTo>
                  <a:lnTo>
                    <a:pt x="24" y="28"/>
                  </a:lnTo>
                  <a:lnTo>
                    <a:pt x="25" y="32"/>
                  </a:lnTo>
                  <a:lnTo>
                    <a:pt x="2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25" name="Freeform 24"/>
            <p:cNvSpPr>
              <a:spLocks noEditPoints="1"/>
            </p:cNvSpPr>
            <p:nvPr userDrawn="1"/>
          </p:nvSpPr>
          <p:spPr bwMode="auto">
            <a:xfrm>
              <a:off x="1166" y="4236"/>
              <a:ext cx="34" cy="36"/>
            </a:xfrm>
            <a:custGeom>
              <a:avLst/>
              <a:gdLst>
                <a:gd name="T0" fmla="*/ 34 w 34"/>
                <a:gd name="T1" fmla="*/ 18 h 36"/>
                <a:gd name="T2" fmla="*/ 34 w 34"/>
                <a:gd name="T3" fmla="*/ 18 h 36"/>
                <a:gd name="T4" fmla="*/ 32 w 34"/>
                <a:gd name="T5" fmla="*/ 11 h 36"/>
                <a:gd name="T6" fmla="*/ 31 w 34"/>
                <a:gd name="T7" fmla="*/ 8 h 36"/>
                <a:gd name="T8" fmla="*/ 29 w 34"/>
                <a:gd name="T9" fmla="*/ 4 h 36"/>
                <a:gd name="T10" fmla="*/ 27 w 34"/>
                <a:gd name="T11" fmla="*/ 2 h 36"/>
                <a:gd name="T12" fmla="*/ 24 w 34"/>
                <a:gd name="T13" fmla="*/ 1 h 36"/>
                <a:gd name="T14" fmla="*/ 21 w 34"/>
                <a:gd name="T15" fmla="*/ 0 h 36"/>
                <a:gd name="T16" fmla="*/ 17 w 34"/>
                <a:gd name="T17" fmla="*/ 0 h 36"/>
                <a:gd name="T18" fmla="*/ 17 w 34"/>
                <a:gd name="T19" fmla="*/ 0 h 36"/>
                <a:gd name="T20" fmla="*/ 14 w 34"/>
                <a:gd name="T21" fmla="*/ 0 h 36"/>
                <a:gd name="T22" fmla="*/ 10 w 34"/>
                <a:gd name="T23" fmla="*/ 1 h 36"/>
                <a:gd name="T24" fmla="*/ 8 w 34"/>
                <a:gd name="T25" fmla="*/ 3 h 36"/>
                <a:gd name="T26" fmla="*/ 4 w 34"/>
                <a:gd name="T27" fmla="*/ 5 h 36"/>
                <a:gd name="T28" fmla="*/ 3 w 34"/>
                <a:gd name="T29" fmla="*/ 8 h 36"/>
                <a:gd name="T30" fmla="*/ 1 w 34"/>
                <a:gd name="T31" fmla="*/ 11 h 36"/>
                <a:gd name="T32" fmla="*/ 0 w 34"/>
                <a:gd name="T33" fmla="*/ 15 h 36"/>
                <a:gd name="T34" fmla="*/ 0 w 34"/>
                <a:gd name="T35" fmla="*/ 18 h 36"/>
                <a:gd name="T36" fmla="*/ 0 w 34"/>
                <a:gd name="T37" fmla="*/ 18 h 36"/>
                <a:gd name="T38" fmla="*/ 0 w 34"/>
                <a:gd name="T39" fmla="*/ 22 h 36"/>
                <a:gd name="T40" fmla="*/ 1 w 34"/>
                <a:gd name="T41" fmla="*/ 26 h 36"/>
                <a:gd name="T42" fmla="*/ 3 w 34"/>
                <a:gd name="T43" fmla="*/ 29 h 36"/>
                <a:gd name="T44" fmla="*/ 4 w 34"/>
                <a:gd name="T45" fmla="*/ 32 h 36"/>
                <a:gd name="T46" fmla="*/ 8 w 34"/>
                <a:gd name="T47" fmla="*/ 33 h 36"/>
                <a:gd name="T48" fmla="*/ 10 w 34"/>
                <a:gd name="T49" fmla="*/ 35 h 36"/>
                <a:gd name="T50" fmla="*/ 14 w 34"/>
                <a:gd name="T51" fmla="*/ 36 h 36"/>
                <a:gd name="T52" fmla="*/ 17 w 34"/>
                <a:gd name="T53" fmla="*/ 36 h 36"/>
                <a:gd name="T54" fmla="*/ 17 w 34"/>
                <a:gd name="T55" fmla="*/ 36 h 36"/>
                <a:gd name="T56" fmla="*/ 23 w 34"/>
                <a:gd name="T57" fmla="*/ 35 h 36"/>
                <a:gd name="T58" fmla="*/ 27 w 34"/>
                <a:gd name="T59" fmla="*/ 33 h 36"/>
                <a:gd name="T60" fmla="*/ 30 w 34"/>
                <a:gd name="T61" fmla="*/ 30 h 36"/>
                <a:gd name="T62" fmla="*/ 32 w 34"/>
                <a:gd name="T63" fmla="*/ 26 h 36"/>
                <a:gd name="T64" fmla="*/ 25 w 34"/>
                <a:gd name="T65" fmla="*/ 26 h 36"/>
                <a:gd name="T66" fmla="*/ 25 w 34"/>
                <a:gd name="T67" fmla="*/ 26 h 36"/>
                <a:gd name="T68" fmla="*/ 22 w 34"/>
                <a:gd name="T69" fmla="*/ 28 h 36"/>
                <a:gd name="T70" fmla="*/ 17 w 34"/>
                <a:gd name="T71" fmla="*/ 29 h 36"/>
                <a:gd name="T72" fmla="*/ 17 w 34"/>
                <a:gd name="T73" fmla="*/ 29 h 36"/>
                <a:gd name="T74" fmla="*/ 14 w 34"/>
                <a:gd name="T75" fmla="*/ 29 h 36"/>
                <a:gd name="T76" fmla="*/ 12 w 34"/>
                <a:gd name="T77" fmla="*/ 27 h 36"/>
                <a:gd name="T78" fmla="*/ 10 w 34"/>
                <a:gd name="T79" fmla="*/ 25 h 36"/>
                <a:gd name="T80" fmla="*/ 9 w 34"/>
                <a:gd name="T81" fmla="*/ 20 h 36"/>
                <a:gd name="T82" fmla="*/ 34 w 34"/>
                <a:gd name="T83" fmla="*/ 20 h 36"/>
                <a:gd name="T84" fmla="*/ 34 w 34"/>
                <a:gd name="T85" fmla="*/ 20 h 36"/>
                <a:gd name="T86" fmla="*/ 34 w 34"/>
                <a:gd name="T87" fmla="*/ 18 h 36"/>
                <a:gd name="T88" fmla="*/ 34 w 34"/>
                <a:gd name="T89" fmla="*/ 18 h 36"/>
                <a:gd name="T90" fmla="*/ 10 w 34"/>
                <a:gd name="T91" fmla="*/ 14 h 36"/>
                <a:gd name="T92" fmla="*/ 10 w 34"/>
                <a:gd name="T93" fmla="*/ 14 h 36"/>
                <a:gd name="T94" fmla="*/ 11 w 34"/>
                <a:gd name="T95" fmla="*/ 11 h 36"/>
                <a:gd name="T96" fmla="*/ 12 w 34"/>
                <a:gd name="T97" fmla="*/ 9 h 36"/>
                <a:gd name="T98" fmla="*/ 14 w 34"/>
                <a:gd name="T99" fmla="*/ 8 h 36"/>
                <a:gd name="T100" fmla="*/ 17 w 34"/>
                <a:gd name="T101" fmla="*/ 6 h 36"/>
                <a:gd name="T102" fmla="*/ 17 w 34"/>
                <a:gd name="T103" fmla="*/ 6 h 36"/>
                <a:gd name="T104" fmla="*/ 20 w 34"/>
                <a:gd name="T105" fmla="*/ 8 h 36"/>
                <a:gd name="T106" fmla="*/ 22 w 34"/>
                <a:gd name="T107" fmla="*/ 9 h 36"/>
                <a:gd name="T108" fmla="*/ 24 w 34"/>
                <a:gd name="T109" fmla="*/ 11 h 36"/>
                <a:gd name="T110" fmla="*/ 24 w 34"/>
                <a:gd name="T111" fmla="*/ 14 h 36"/>
                <a:gd name="T112" fmla="*/ 10 w 34"/>
                <a:gd name="T113" fmla="*/ 14 h 36"/>
                <a:gd name="T114" fmla="*/ 10 w 34"/>
                <a:gd name="T11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36">
                  <a:moveTo>
                    <a:pt x="34" y="18"/>
                  </a:moveTo>
                  <a:lnTo>
                    <a:pt x="34" y="18"/>
                  </a:lnTo>
                  <a:lnTo>
                    <a:pt x="32" y="11"/>
                  </a:lnTo>
                  <a:lnTo>
                    <a:pt x="31" y="8"/>
                  </a:lnTo>
                  <a:lnTo>
                    <a:pt x="29" y="4"/>
                  </a:lnTo>
                  <a:lnTo>
                    <a:pt x="27" y="2"/>
                  </a:lnTo>
                  <a:lnTo>
                    <a:pt x="24" y="1"/>
                  </a:lnTo>
                  <a:lnTo>
                    <a:pt x="21" y="0"/>
                  </a:lnTo>
                  <a:lnTo>
                    <a:pt x="17" y="0"/>
                  </a:lnTo>
                  <a:lnTo>
                    <a:pt x="17" y="0"/>
                  </a:lnTo>
                  <a:lnTo>
                    <a:pt x="14" y="0"/>
                  </a:lnTo>
                  <a:lnTo>
                    <a:pt x="10" y="1"/>
                  </a:lnTo>
                  <a:lnTo>
                    <a:pt x="8" y="3"/>
                  </a:lnTo>
                  <a:lnTo>
                    <a:pt x="4" y="5"/>
                  </a:lnTo>
                  <a:lnTo>
                    <a:pt x="3" y="8"/>
                  </a:lnTo>
                  <a:lnTo>
                    <a:pt x="1" y="11"/>
                  </a:lnTo>
                  <a:lnTo>
                    <a:pt x="0" y="15"/>
                  </a:lnTo>
                  <a:lnTo>
                    <a:pt x="0" y="18"/>
                  </a:lnTo>
                  <a:lnTo>
                    <a:pt x="0" y="18"/>
                  </a:lnTo>
                  <a:lnTo>
                    <a:pt x="0" y="22"/>
                  </a:lnTo>
                  <a:lnTo>
                    <a:pt x="1" y="26"/>
                  </a:lnTo>
                  <a:lnTo>
                    <a:pt x="3" y="29"/>
                  </a:lnTo>
                  <a:lnTo>
                    <a:pt x="4" y="32"/>
                  </a:lnTo>
                  <a:lnTo>
                    <a:pt x="8" y="33"/>
                  </a:lnTo>
                  <a:lnTo>
                    <a:pt x="10" y="35"/>
                  </a:lnTo>
                  <a:lnTo>
                    <a:pt x="14" y="36"/>
                  </a:lnTo>
                  <a:lnTo>
                    <a:pt x="17" y="36"/>
                  </a:lnTo>
                  <a:lnTo>
                    <a:pt x="17" y="36"/>
                  </a:lnTo>
                  <a:lnTo>
                    <a:pt x="23" y="35"/>
                  </a:lnTo>
                  <a:lnTo>
                    <a:pt x="27" y="33"/>
                  </a:lnTo>
                  <a:lnTo>
                    <a:pt x="30" y="30"/>
                  </a:lnTo>
                  <a:lnTo>
                    <a:pt x="32" y="26"/>
                  </a:lnTo>
                  <a:lnTo>
                    <a:pt x="25" y="26"/>
                  </a:lnTo>
                  <a:lnTo>
                    <a:pt x="25" y="26"/>
                  </a:lnTo>
                  <a:lnTo>
                    <a:pt x="22" y="28"/>
                  </a:lnTo>
                  <a:lnTo>
                    <a:pt x="17" y="29"/>
                  </a:lnTo>
                  <a:lnTo>
                    <a:pt x="17" y="29"/>
                  </a:lnTo>
                  <a:lnTo>
                    <a:pt x="14" y="29"/>
                  </a:lnTo>
                  <a:lnTo>
                    <a:pt x="12" y="27"/>
                  </a:lnTo>
                  <a:lnTo>
                    <a:pt x="10" y="25"/>
                  </a:lnTo>
                  <a:lnTo>
                    <a:pt x="9" y="20"/>
                  </a:lnTo>
                  <a:lnTo>
                    <a:pt x="34" y="20"/>
                  </a:lnTo>
                  <a:lnTo>
                    <a:pt x="34" y="20"/>
                  </a:lnTo>
                  <a:lnTo>
                    <a:pt x="34" y="18"/>
                  </a:lnTo>
                  <a:lnTo>
                    <a:pt x="34" y="18"/>
                  </a:lnTo>
                  <a:close/>
                  <a:moveTo>
                    <a:pt x="10" y="14"/>
                  </a:moveTo>
                  <a:lnTo>
                    <a:pt x="10" y="14"/>
                  </a:lnTo>
                  <a:lnTo>
                    <a:pt x="11" y="11"/>
                  </a:lnTo>
                  <a:lnTo>
                    <a:pt x="12" y="9"/>
                  </a:lnTo>
                  <a:lnTo>
                    <a:pt x="14" y="8"/>
                  </a:lnTo>
                  <a:lnTo>
                    <a:pt x="17" y="6"/>
                  </a:lnTo>
                  <a:lnTo>
                    <a:pt x="17" y="6"/>
                  </a:lnTo>
                  <a:lnTo>
                    <a:pt x="20" y="8"/>
                  </a:lnTo>
                  <a:lnTo>
                    <a:pt x="22" y="9"/>
                  </a:lnTo>
                  <a:lnTo>
                    <a:pt x="24" y="11"/>
                  </a:lnTo>
                  <a:lnTo>
                    <a:pt x="24" y="14"/>
                  </a:lnTo>
                  <a:lnTo>
                    <a:pt x="10" y="14"/>
                  </a:lnTo>
                  <a:lnTo>
                    <a:pt x="1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26" name="Freeform 25"/>
            <p:cNvSpPr>
              <a:spLocks noEditPoints="1"/>
            </p:cNvSpPr>
            <p:nvPr userDrawn="1"/>
          </p:nvSpPr>
          <p:spPr bwMode="auto">
            <a:xfrm>
              <a:off x="1205" y="4222"/>
              <a:ext cx="11" cy="49"/>
            </a:xfrm>
            <a:custGeom>
              <a:avLst/>
              <a:gdLst>
                <a:gd name="T0" fmla="*/ 1 w 11"/>
                <a:gd name="T1" fmla="*/ 49 h 49"/>
                <a:gd name="T2" fmla="*/ 11 w 11"/>
                <a:gd name="T3" fmla="*/ 49 h 49"/>
                <a:gd name="T4" fmla="*/ 11 w 11"/>
                <a:gd name="T5" fmla="*/ 15 h 49"/>
                <a:gd name="T6" fmla="*/ 1 w 11"/>
                <a:gd name="T7" fmla="*/ 15 h 49"/>
                <a:gd name="T8" fmla="*/ 1 w 11"/>
                <a:gd name="T9" fmla="*/ 49 h 49"/>
                <a:gd name="T10" fmla="*/ 1 w 11"/>
                <a:gd name="T11" fmla="*/ 49 h 49"/>
                <a:gd name="T12" fmla="*/ 0 w 11"/>
                <a:gd name="T13" fmla="*/ 6 h 49"/>
                <a:gd name="T14" fmla="*/ 0 w 11"/>
                <a:gd name="T15" fmla="*/ 6 h 49"/>
                <a:gd name="T16" fmla="*/ 1 w 11"/>
                <a:gd name="T17" fmla="*/ 8 h 49"/>
                <a:gd name="T18" fmla="*/ 2 w 11"/>
                <a:gd name="T19" fmla="*/ 9 h 49"/>
                <a:gd name="T20" fmla="*/ 3 w 11"/>
                <a:gd name="T21" fmla="*/ 10 h 49"/>
                <a:gd name="T22" fmla="*/ 5 w 11"/>
                <a:gd name="T23" fmla="*/ 10 h 49"/>
                <a:gd name="T24" fmla="*/ 5 w 11"/>
                <a:gd name="T25" fmla="*/ 10 h 49"/>
                <a:gd name="T26" fmla="*/ 8 w 11"/>
                <a:gd name="T27" fmla="*/ 10 h 49"/>
                <a:gd name="T28" fmla="*/ 10 w 11"/>
                <a:gd name="T29" fmla="*/ 9 h 49"/>
                <a:gd name="T30" fmla="*/ 11 w 11"/>
                <a:gd name="T31" fmla="*/ 8 h 49"/>
                <a:gd name="T32" fmla="*/ 11 w 11"/>
                <a:gd name="T33" fmla="*/ 6 h 49"/>
                <a:gd name="T34" fmla="*/ 11 w 11"/>
                <a:gd name="T35" fmla="*/ 6 h 49"/>
                <a:gd name="T36" fmla="*/ 11 w 11"/>
                <a:gd name="T37" fmla="*/ 3 h 49"/>
                <a:gd name="T38" fmla="*/ 10 w 11"/>
                <a:gd name="T39" fmla="*/ 1 h 49"/>
                <a:gd name="T40" fmla="*/ 8 w 11"/>
                <a:gd name="T41" fmla="*/ 0 h 49"/>
                <a:gd name="T42" fmla="*/ 5 w 11"/>
                <a:gd name="T43" fmla="*/ 0 h 49"/>
                <a:gd name="T44" fmla="*/ 5 w 11"/>
                <a:gd name="T45" fmla="*/ 0 h 49"/>
                <a:gd name="T46" fmla="*/ 3 w 11"/>
                <a:gd name="T47" fmla="*/ 0 h 49"/>
                <a:gd name="T48" fmla="*/ 2 w 11"/>
                <a:gd name="T49" fmla="*/ 1 h 49"/>
                <a:gd name="T50" fmla="*/ 1 w 11"/>
                <a:gd name="T51" fmla="*/ 3 h 49"/>
                <a:gd name="T52" fmla="*/ 0 w 11"/>
                <a:gd name="T53" fmla="*/ 6 h 49"/>
                <a:gd name="T54" fmla="*/ 0 w 11"/>
                <a:gd name="T55"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49">
                  <a:moveTo>
                    <a:pt x="1" y="49"/>
                  </a:moveTo>
                  <a:lnTo>
                    <a:pt x="11" y="49"/>
                  </a:lnTo>
                  <a:lnTo>
                    <a:pt x="11" y="15"/>
                  </a:lnTo>
                  <a:lnTo>
                    <a:pt x="1" y="15"/>
                  </a:lnTo>
                  <a:lnTo>
                    <a:pt x="1" y="49"/>
                  </a:lnTo>
                  <a:lnTo>
                    <a:pt x="1" y="49"/>
                  </a:lnTo>
                  <a:close/>
                  <a:moveTo>
                    <a:pt x="0" y="6"/>
                  </a:moveTo>
                  <a:lnTo>
                    <a:pt x="0" y="6"/>
                  </a:lnTo>
                  <a:lnTo>
                    <a:pt x="1" y="8"/>
                  </a:lnTo>
                  <a:lnTo>
                    <a:pt x="2" y="9"/>
                  </a:lnTo>
                  <a:lnTo>
                    <a:pt x="3" y="10"/>
                  </a:lnTo>
                  <a:lnTo>
                    <a:pt x="5" y="10"/>
                  </a:lnTo>
                  <a:lnTo>
                    <a:pt x="5" y="10"/>
                  </a:lnTo>
                  <a:lnTo>
                    <a:pt x="8" y="10"/>
                  </a:lnTo>
                  <a:lnTo>
                    <a:pt x="10" y="9"/>
                  </a:lnTo>
                  <a:lnTo>
                    <a:pt x="11" y="8"/>
                  </a:lnTo>
                  <a:lnTo>
                    <a:pt x="11" y="6"/>
                  </a:lnTo>
                  <a:lnTo>
                    <a:pt x="11" y="6"/>
                  </a:lnTo>
                  <a:lnTo>
                    <a:pt x="11" y="3"/>
                  </a:lnTo>
                  <a:lnTo>
                    <a:pt x="10" y="1"/>
                  </a:lnTo>
                  <a:lnTo>
                    <a:pt x="8" y="0"/>
                  </a:lnTo>
                  <a:lnTo>
                    <a:pt x="5" y="0"/>
                  </a:lnTo>
                  <a:lnTo>
                    <a:pt x="5" y="0"/>
                  </a:lnTo>
                  <a:lnTo>
                    <a:pt x="3" y="0"/>
                  </a:lnTo>
                  <a:lnTo>
                    <a:pt x="2" y="1"/>
                  </a:lnTo>
                  <a:lnTo>
                    <a:pt x="1" y="3"/>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27" name="Freeform 26"/>
            <p:cNvSpPr>
              <a:spLocks/>
            </p:cNvSpPr>
            <p:nvPr userDrawn="1"/>
          </p:nvSpPr>
          <p:spPr bwMode="auto">
            <a:xfrm>
              <a:off x="1221" y="4226"/>
              <a:ext cx="23" cy="46"/>
            </a:xfrm>
            <a:custGeom>
              <a:avLst/>
              <a:gdLst>
                <a:gd name="T0" fmla="*/ 15 w 23"/>
                <a:gd name="T1" fmla="*/ 0 h 46"/>
                <a:gd name="T2" fmla="*/ 7 w 23"/>
                <a:gd name="T3" fmla="*/ 0 h 46"/>
                <a:gd name="T4" fmla="*/ 6 w 23"/>
                <a:gd name="T5" fmla="*/ 11 h 46"/>
                <a:gd name="T6" fmla="*/ 0 w 23"/>
                <a:gd name="T7" fmla="*/ 11 h 46"/>
                <a:gd name="T8" fmla="*/ 0 w 23"/>
                <a:gd name="T9" fmla="*/ 18 h 46"/>
                <a:gd name="T10" fmla="*/ 6 w 23"/>
                <a:gd name="T11" fmla="*/ 18 h 46"/>
                <a:gd name="T12" fmla="*/ 6 w 23"/>
                <a:gd name="T13" fmla="*/ 31 h 46"/>
                <a:gd name="T14" fmla="*/ 6 w 23"/>
                <a:gd name="T15" fmla="*/ 31 h 46"/>
                <a:gd name="T16" fmla="*/ 6 w 23"/>
                <a:gd name="T17" fmla="*/ 35 h 46"/>
                <a:gd name="T18" fmla="*/ 6 w 23"/>
                <a:gd name="T19" fmla="*/ 35 h 46"/>
                <a:gd name="T20" fmla="*/ 6 w 23"/>
                <a:gd name="T21" fmla="*/ 40 h 46"/>
                <a:gd name="T22" fmla="*/ 8 w 23"/>
                <a:gd name="T23" fmla="*/ 43 h 46"/>
                <a:gd name="T24" fmla="*/ 8 w 23"/>
                <a:gd name="T25" fmla="*/ 43 h 46"/>
                <a:gd name="T26" fmla="*/ 11 w 23"/>
                <a:gd name="T27" fmla="*/ 45 h 46"/>
                <a:gd name="T28" fmla="*/ 15 w 23"/>
                <a:gd name="T29" fmla="*/ 46 h 46"/>
                <a:gd name="T30" fmla="*/ 15 w 23"/>
                <a:gd name="T31" fmla="*/ 46 h 46"/>
                <a:gd name="T32" fmla="*/ 20 w 23"/>
                <a:gd name="T33" fmla="*/ 46 h 46"/>
                <a:gd name="T34" fmla="*/ 23 w 23"/>
                <a:gd name="T35" fmla="*/ 44 h 46"/>
                <a:gd name="T36" fmla="*/ 23 w 23"/>
                <a:gd name="T37" fmla="*/ 37 h 46"/>
                <a:gd name="T38" fmla="*/ 23 w 23"/>
                <a:gd name="T39" fmla="*/ 37 h 46"/>
                <a:gd name="T40" fmla="*/ 19 w 23"/>
                <a:gd name="T41" fmla="*/ 38 h 46"/>
                <a:gd name="T42" fmla="*/ 19 w 23"/>
                <a:gd name="T43" fmla="*/ 38 h 46"/>
                <a:gd name="T44" fmla="*/ 16 w 23"/>
                <a:gd name="T45" fmla="*/ 38 h 46"/>
                <a:gd name="T46" fmla="*/ 15 w 23"/>
                <a:gd name="T47" fmla="*/ 38 h 46"/>
                <a:gd name="T48" fmla="*/ 14 w 23"/>
                <a:gd name="T49" fmla="*/ 34 h 46"/>
                <a:gd name="T50" fmla="*/ 14 w 23"/>
                <a:gd name="T51" fmla="*/ 34 h 46"/>
                <a:gd name="T52" fmla="*/ 14 w 23"/>
                <a:gd name="T53" fmla="*/ 31 h 46"/>
                <a:gd name="T54" fmla="*/ 15 w 23"/>
                <a:gd name="T55" fmla="*/ 18 h 46"/>
                <a:gd name="T56" fmla="*/ 22 w 23"/>
                <a:gd name="T57" fmla="*/ 18 h 46"/>
                <a:gd name="T58" fmla="*/ 22 w 23"/>
                <a:gd name="T59" fmla="*/ 11 h 46"/>
                <a:gd name="T60" fmla="*/ 15 w 23"/>
                <a:gd name="T61" fmla="*/ 11 h 46"/>
                <a:gd name="T62" fmla="*/ 15 w 23"/>
                <a:gd name="T63" fmla="*/ 0 h 46"/>
                <a:gd name="T64" fmla="*/ 15 w 23"/>
                <a:gd name="T6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46">
                  <a:moveTo>
                    <a:pt x="15" y="0"/>
                  </a:moveTo>
                  <a:lnTo>
                    <a:pt x="7" y="0"/>
                  </a:lnTo>
                  <a:lnTo>
                    <a:pt x="6" y="11"/>
                  </a:lnTo>
                  <a:lnTo>
                    <a:pt x="0" y="11"/>
                  </a:lnTo>
                  <a:lnTo>
                    <a:pt x="0" y="18"/>
                  </a:lnTo>
                  <a:lnTo>
                    <a:pt x="6" y="18"/>
                  </a:lnTo>
                  <a:lnTo>
                    <a:pt x="6" y="31"/>
                  </a:lnTo>
                  <a:lnTo>
                    <a:pt x="6" y="31"/>
                  </a:lnTo>
                  <a:lnTo>
                    <a:pt x="6" y="35"/>
                  </a:lnTo>
                  <a:lnTo>
                    <a:pt x="6" y="35"/>
                  </a:lnTo>
                  <a:lnTo>
                    <a:pt x="6" y="40"/>
                  </a:lnTo>
                  <a:lnTo>
                    <a:pt x="8" y="43"/>
                  </a:lnTo>
                  <a:lnTo>
                    <a:pt x="8" y="43"/>
                  </a:lnTo>
                  <a:lnTo>
                    <a:pt x="11" y="45"/>
                  </a:lnTo>
                  <a:lnTo>
                    <a:pt x="15" y="46"/>
                  </a:lnTo>
                  <a:lnTo>
                    <a:pt x="15" y="46"/>
                  </a:lnTo>
                  <a:lnTo>
                    <a:pt x="20" y="46"/>
                  </a:lnTo>
                  <a:lnTo>
                    <a:pt x="23" y="44"/>
                  </a:lnTo>
                  <a:lnTo>
                    <a:pt x="23" y="37"/>
                  </a:lnTo>
                  <a:lnTo>
                    <a:pt x="23" y="37"/>
                  </a:lnTo>
                  <a:lnTo>
                    <a:pt x="19" y="38"/>
                  </a:lnTo>
                  <a:lnTo>
                    <a:pt x="19" y="38"/>
                  </a:lnTo>
                  <a:lnTo>
                    <a:pt x="16" y="38"/>
                  </a:lnTo>
                  <a:lnTo>
                    <a:pt x="15" y="38"/>
                  </a:lnTo>
                  <a:lnTo>
                    <a:pt x="14" y="34"/>
                  </a:lnTo>
                  <a:lnTo>
                    <a:pt x="14" y="34"/>
                  </a:lnTo>
                  <a:lnTo>
                    <a:pt x="14" y="31"/>
                  </a:lnTo>
                  <a:lnTo>
                    <a:pt x="15" y="18"/>
                  </a:lnTo>
                  <a:lnTo>
                    <a:pt x="22" y="18"/>
                  </a:lnTo>
                  <a:lnTo>
                    <a:pt x="22" y="11"/>
                  </a:lnTo>
                  <a:lnTo>
                    <a:pt x="15" y="11"/>
                  </a:lnTo>
                  <a:lnTo>
                    <a:pt x="15"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sp>
          <p:nvSpPr>
            <p:cNvPr id="28" name="Freeform 27"/>
            <p:cNvSpPr>
              <a:spLocks/>
            </p:cNvSpPr>
            <p:nvPr userDrawn="1"/>
          </p:nvSpPr>
          <p:spPr bwMode="auto">
            <a:xfrm>
              <a:off x="276" y="4188"/>
              <a:ext cx="128" cy="126"/>
            </a:xfrm>
            <a:custGeom>
              <a:avLst/>
              <a:gdLst>
                <a:gd name="T0" fmla="*/ 0 w 128"/>
                <a:gd name="T1" fmla="*/ 63 h 126"/>
                <a:gd name="T2" fmla="*/ 1 w 128"/>
                <a:gd name="T3" fmla="*/ 50 h 126"/>
                <a:gd name="T4" fmla="*/ 11 w 128"/>
                <a:gd name="T5" fmla="*/ 28 h 126"/>
                <a:gd name="T6" fmla="*/ 28 w 128"/>
                <a:gd name="T7" fmla="*/ 11 h 126"/>
                <a:gd name="T8" fmla="*/ 51 w 128"/>
                <a:gd name="T9" fmla="*/ 1 h 126"/>
                <a:gd name="T10" fmla="*/ 64 w 128"/>
                <a:gd name="T11" fmla="*/ 0 h 126"/>
                <a:gd name="T12" fmla="*/ 70 w 128"/>
                <a:gd name="T13" fmla="*/ 0 h 126"/>
                <a:gd name="T14" fmla="*/ 88 w 128"/>
                <a:gd name="T15" fmla="*/ 5 h 126"/>
                <a:gd name="T16" fmla="*/ 108 w 128"/>
                <a:gd name="T17" fmla="*/ 18 h 126"/>
                <a:gd name="T18" fmla="*/ 122 w 128"/>
                <a:gd name="T19" fmla="*/ 38 h 126"/>
                <a:gd name="T20" fmla="*/ 127 w 128"/>
                <a:gd name="T21" fmla="*/ 57 h 126"/>
                <a:gd name="T22" fmla="*/ 128 w 128"/>
                <a:gd name="T23" fmla="*/ 63 h 126"/>
                <a:gd name="T24" fmla="*/ 125 w 128"/>
                <a:gd name="T25" fmla="*/ 76 h 126"/>
                <a:gd name="T26" fmla="*/ 116 w 128"/>
                <a:gd name="T27" fmla="*/ 98 h 126"/>
                <a:gd name="T28" fmla="*/ 98 w 128"/>
                <a:gd name="T29" fmla="*/ 115 h 126"/>
                <a:gd name="T30" fmla="*/ 76 w 128"/>
                <a:gd name="T31" fmla="*/ 125 h 126"/>
                <a:gd name="T32" fmla="*/ 64 w 128"/>
                <a:gd name="T33" fmla="*/ 126 h 126"/>
                <a:gd name="T34" fmla="*/ 52 w 128"/>
                <a:gd name="T35" fmla="*/ 125 h 126"/>
                <a:gd name="T36" fmla="*/ 31 w 128"/>
                <a:gd name="T37" fmla="*/ 117 h 126"/>
                <a:gd name="T38" fmla="*/ 23 w 128"/>
                <a:gd name="T39" fmla="*/ 111 h 126"/>
                <a:gd name="T40" fmla="*/ 78 w 128"/>
                <a:gd name="T41" fmla="*/ 68 h 126"/>
                <a:gd name="T42" fmla="*/ 63 w 128"/>
                <a:gd name="T43" fmla="*/ 68 h 126"/>
                <a:gd name="T44" fmla="*/ 58 w 128"/>
                <a:gd name="T45" fmla="*/ 69 h 126"/>
                <a:gd name="T46" fmla="*/ 53 w 128"/>
                <a:gd name="T47" fmla="*/ 72 h 126"/>
                <a:gd name="T48" fmla="*/ 51 w 128"/>
                <a:gd name="T49" fmla="*/ 75 h 126"/>
                <a:gd name="T50" fmla="*/ 42 w 128"/>
                <a:gd name="T51" fmla="*/ 90 h 126"/>
                <a:gd name="T52" fmla="*/ 43 w 128"/>
                <a:gd name="T53" fmla="*/ 92 h 126"/>
                <a:gd name="T54" fmla="*/ 117 w 128"/>
                <a:gd name="T55" fmla="*/ 92 h 126"/>
                <a:gd name="T56" fmla="*/ 119 w 128"/>
                <a:gd name="T57" fmla="*/ 91 h 126"/>
                <a:gd name="T58" fmla="*/ 65 w 128"/>
                <a:gd name="T59" fmla="*/ 2 h 126"/>
                <a:gd name="T60" fmla="*/ 63 w 128"/>
                <a:gd name="T61" fmla="*/ 1 h 126"/>
                <a:gd name="T62" fmla="*/ 7 w 128"/>
                <a:gd name="T63" fmla="*/ 93 h 126"/>
                <a:gd name="T64" fmla="*/ 3 w 128"/>
                <a:gd name="T65" fmla="*/ 85 h 126"/>
                <a:gd name="T66" fmla="*/ 0 w 128"/>
                <a:gd name="T67" fmla="*/ 70 h 126"/>
                <a:gd name="T68" fmla="*/ 0 w 128"/>
                <a:gd name="T69"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6">
                  <a:moveTo>
                    <a:pt x="0" y="63"/>
                  </a:moveTo>
                  <a:lnTo>
                    <a:pt x="0" y="63"/>
                  </a:lnTo>
                  <a:lnTo>
                    <a:pt x="0" y="57"/>
                  </a:lnTo>
                  <a:lnTo>
                    <a:pt x="1" y="50"/>
                  </a:lnTo>
                  <a:lnTo>
                    <a:pt x="4" y="38"/>
                  </a:lnTo>
                  <a:lnTo>
                    <a:pt x="11" y="28"/>
                  </a:lnTo>
                  <a:lnTo>
                    <a:pt x="19" y="18"/>
                  </a:lnTo>
                  <a:lnTo>
                    <a:pt x="28" y="11"/>
                  </a:lnTo>
                  <a:lnTo>
                    <a:pt x="39" y="5"/>
                  </a:lnTo>
                  <a:lnTo>
                    <a:pt x="51" y="1"/>
                  </a:lnTo>
                  <a:lnTo>
                    <a:pt x="56" y="0"/>
                  </a:lnTo>
                  <a:lnTo>
                    <a:pt x="64" y="0"/>
                  </a:lnTo>
                  <a:lnTo>
                    <a:pt x="64" y="0"/>
                  </a:lnTo>
                  <a:lnTo>
                    <a:pt x="70" y="0"/>
                  </a:lnTo>
                  <a:lnTo>
                    <a:pt x="76" y="1"/>
                  </a:lnTo>
                  <a:lnTo>
                    <a:pt x="88" y="5"/>
                  </a:lnTo>
                  <a:lnTo>
                    <a:pt x="98" y="11"/>
                  </a:lnTo>
                  <a:lnTo>
                    <a:pt x="108" y="18"/>
                  </a:lnTo>
                  <a:lnTo>
                    <a:pt x="116" y="28"/>
                  </a:lnTo>
                  <a:lnTo>
                    <a:pt x="122" y="38"/>
                  </a:lnTo>
                  <a:lnTo>
                    <a:pt x="125" y="50"/>
                  </a:lnTo>
                  <a:lnTo>
                    <a:pt x="127" y="57"/>
                  </a:lnTo>
                  <a:lnTo>
                    <a:pt x="128" y="63"/>
                  </a:lnTo>
                  <a:lnTo>
                    <a:pt x="128" y="63"/>
                  </a:lnTo>
                  <a:lnTo>
                    <a:pt x="127" y="69"/>
                  </a:lnTo>
                  <a:lnTo>
                    <a:pt x="125" y="76"/>
                  </a:lnTo>
                  <a:lnTo>
                    <a:pt x="122" y="88"/>
                  </a:lnTo>
                  <a:lnTo>
                    <a:pt x="116" y="98"/>
                  </a:lnTo>
                  <a:lnTo>
                    <a:pt x="108" y="108"/>
                  </a:lnTo>
                  <a:lnTo>
                    <a:pt x="98" y="115"/>
                  </a:lnTo>
                  <a:lnTo>
                    <a:pt x="88" y="121"/>
                  </a:lnTo>
                  <a:lnTo>
                    <a:pt x="76" y="125"/>
                  </a:lnTo>
                  <a:lnTo>
                    <a:pt x="70" y="126"/>
                  </a:lnTo>
                  <a:lnTo>
                    <a:pt x="64" y="126"/>
                  </a:lnTo>
                  <a:lnTo>
                    <a:pt x="64" y="126"/>
                  </a:lnTo>
                  <a:lnTo>
                    <a:pt x="52" y="125"/>
                  </a:lnTo>
                  <a:lnTo>
                    <a:pt x="41" y="122"/>
                  </a:lnTo>
                  <a:lnTo>
                    <a:pt x="31" y="117"/>
                  </a:lnTo>
                  <a:lnTo>
                    <a:pt x="23" y="111"/>
                  </a:lnTo>
                  <a:lnTo>
                    <a:pt x="23" y="111"/>
                  </a:lnTo>
                  <a:lnTo>
                    <a:pt x="63" y="44"/>
                  </a:lnTo>
                  <a:lnTo>
                    <a:pt x="78" y="68"/>
                  </a:lnTo>
                  <a:lnTo>
                    <a:pt x="78" y="68"/>
                  </a:lnTo>
                  <a:lnTo>
                    <a:pt x="63" y="68"/>
                  </a:lnTo>
                  <a:lnTo>
                    <a:pt x="63" y="68"/>
                  </a:lnTo>
                  <a:lnTo>
                    <a:pt x="58" y="69"/>
                  </a:lnTo>
                  <a:lnTo>
                    <a:pt x="55" y="70"/>
                  </a:lnTo>
                  <a:lnTo>
                    <a:pt x="53" y="72"/>
                  </a:lnTo>
                  <a:lnTo>
                    <a:pt x="51" y="75"/>
                  </a:lnTo>
                  <a:lnTo>
                    <a:pt x="51" y="75"/>
                  </a:lnTo>
                  <a:lnTo>
                    <a:pt x="42" y="90"/>
                  </a:lnTo>
                  <a:lnTo>
                    <a:pt x="42" y="90"/>
                  </a:lnTo>
                  <a:lnTo>
                    <a:pt x="41" y="91"/>
                  </a:lnTo>
                  <a:lnTo>
                    <a:pt x="43" y="92"/>
                  </a:lnTo>
                  <a:lnTo>
                    <a:pt x="92" y="92"/>
                  </a:lnTo>
                  <a:lnTo>
                    <a:pt x="117" y="92"/>
                  </a:lnTo>
                  <a:lnTo>
                    <a:pt x="117" y="92"/>
                  </a:lnTo>
                  <a:lnTo>
                    <a:pt x="119" y="91"/>
                  </a:lnTo>
                  <a:lnTo>
                    <a:pt x="118" y="89"/>
                  </a:lnTo>
                  <a:lnTo>
                    <a:pt x="65" y="2"/>
                  </a:lnTo>
                  <a:lnTo>
                    <a:pt x="65" y="2"/>
                  </a:lnTo>
                  <a:lnTo>
                    <a:pt x="63" y="1"/>
                  </a:lnTo>
                  <a:lnTo>
                    <a:pt x="62" y="2"/>
                  </a:lnTo>
                  <a:lnTo>
                    <a:pt x="7" y="93"/>
                  </a:lnTo>
                  <a:lnTo>
                    <a:pt x="7" y="93"/>
                  </a:lnTo>
                  <a:lnTo>
                    <a:pt x="3" y="85"/>
                  </a:lnTo>
                  <a:lnTo>
                    <a:pt x="1" y="79"/>
                  </a:lnTo>
                  <a:lnTo>
                    <a:pt x="0" y="70"/>
                  </a:lnTo>
                  <a:lnTo>
                    <a:pt x="0" y="63"/>
                  </a:lnTo>
                  <a:lnTo>
                    <a:pt x="0" y="6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150"/>
            </a:p>
          </p:txBody>
        </p:sp>
      </p:grpSp>
    </p:spTree>
    <p:extLst>
      <p:ext uri="{BB962C8B-B14F-4D97-AF65-F5344CB8AC3E}">
        <p14:creationId xmlns:p14="http://schemas.microsoft.com/office/powerpoint/2010/main" val="2325585887"/>
      </p:ext>
    </p:extLst>
  </p:cSld>
  <p:clrMap bg1="lt1" tx1="dk1" bg2="lt2" tx2="dk2" accent1="accent1" accent2="accent2" accent3="accent3" accent4="accent4" accent5="accent5" accent6="accent6" hlink="hlink" folHlink="folHlink"/>
  <p:sldLayoutIdLst>
    <p:sldLayoutId id="2147483693" r:id="rId1"/>
  </p:sldLayoutIdLst>
  <p:hf sldNum="0" hdr="0" dt="0"/>
  <p:txStyles>
    <p:titleStyle>
      <a:lvl1pPr algn="l" defTabSz="917116" rtl="0" fontAlgn="base">
        <a:lnSpc>
          <a:spcPct val="90000"/>
        </a:lnSpc>
        <a:spcBef>
          <a:spcPct val="0"/>
        </a:spcBef>
        <a:spcAft>
          <a:spcPct val="0"/>
        </a:spcAft>
        <a:defRPr sz="2399" b="1">
          <a:solidFill>
            <a:schemeClr val="tx2"/>
          </a:solidFill>
          <a:latin typeface="+mj-lt"/>
          <a:ea typeface="+mj-ea"/>
          <a:cs typeface="+mj-cs"/>
        </a:defRPr>
      </a:lvl1pPr>
      <a:lvl2pPr algn="l" defTabSz="917116" rtl="0" fontAlgn="base">
        <a:lnSpc>
          <a:spcPct val="90000"/>
        </a:lnSpc>
        <a:spcBef>
          <a:spcPct val="0"/>
        </a:spcBef>
        <a:spcAft>
          <a:spcPct val="0"/>
        </a:spcAft>
        <a:defRPr sz="2399" b="1">
          <a:solidFill>
            <a:schemeClr val="tx2"/>
          </a:solidFill>
          <a:latin typeface="Arial" charset="0"/>
        </a:defRPr>
      </a:lvl2pPr>
      <a:lvl3pPr algn="l" defTabSz="917116" rtl="0" fontAlgn="base">
        <a:lnSpc>
          <a:spcPct val="90000"/>
        </a:lnSpc>
        <a:spcBef>
          <a:spcPct val="0"/>
        </a:spcBef>
        <a:spcAft>
          <a:spcPct val="0"/>
        </a:spcAft>
        <a:defRPr sz="2399" b="1">
          <a:solidFill>
            <a:schemeClr val="tx2"/>
          </a:solidFill>
          <a:latin typeface="Arial" charset="0"/>
        </a:defRPr>
      </a:lvl3pPr>
      <a:lvl4pPr algn="l" defTabSz="917116" rtl="0" fontAlgn="base">
        <a:lnSpc>
          <a:spcPct val="90000"/>
        </a:lnSpc>
        <a:spcBef>
          <a:spcPct val="0"/>
        </a:spcBef>
        <a:spcAft>
          <a:spcPct val="0"/>
        </a:spcAft>
        <a:defRPr sz="2399" b="1">
          <a:solidFill>
            <a:schemeClr val="tx2"/>
          </a:solidFill>
          <a:latin typeface="Arial" charset="0"/>
        </a:defRPr>
      </a:lvl4pPr>
      <a:lvl5pPr algn="l" defTabSz="917116" rtl="0" fontAlgn="base">
        <a:lnSpc>
          <a:spcPct val="90000"/>
        </a:lnSpc>
        <a:spcBef>
          <a:spcPct val="0"/>
        </a:spcBef>
        <a:spcAft>
          <a:spcPct val="0"/>
        </a:spcAft>
        <a:defRPr sz="2399" b="1">
          <a:solidFill>
            <a:schemeClr val="tx2"/>
          </a:solidFill>
          <a:latin typeface="Arial" charset="0"/>
        </a:defRPr>
      </a:lvl5pPr>
      <a:lvl6pPr marL="456971" algn="l" defTabSz="917116" rtl="0" fontAlgn="base">
        <a:lnSpc>
          <a:spcPct val="90000"/>
        </a:lnSpc>
        <a:spcBef>
          <a:spcPct val="0"/>
        </a:spcBef>
        <a:spcAft>
          <a:spcPct val="0"/>
        </a:spcAft>
        <a:defRPr sz="2399" b="1">
          <a:solidFill>
            <a:schemeClr val="tx2"/>
          </a:solidFill>
          <a:latin typeface="Arial" charset="0"/>
        </a:defRPr>
      </a:lvl6pPr>
      <a:lvl7pPr marL="913943" algn="l" defTabSz="917116" rtl="0" fontAlgn="base">
        <a:lnSpc>
          <a:spcPct val="90000"/>
        </a:lnSpc>
        <a:spcBef>
          <a:spcPct val="0"/>
        </a:spcBef>
        <a:spcAft>
          <a:spcPct val="0"/>
        </a:spcAft>
        <a:defRPr sz="2399" b="1">
          <a:solidFill>
            <a:schemeClr val="tx2"/>
          </a:solidFill>
          <a:latin typeface="Arial" charset="0"/>
        </a:defRPr>
      </a:lvl7pPr>
      <a:lvl8pPr marL="1370914" algn="l" defTabSz="917116" rtl="0" fontAlgn="base">
        <a:lnSpc>
          <a:spcPct val="90000"/>
        </a:lnSpc>
        <a:spcBef>
          <a:spcPct val="0"/>
        </a:spcBef>
        <a:spcAft>
          <a:spcPct val="0"/>
        </a:spcAft>
        <a:defRPr sz="2399" b="1">
          <a:solidFill>
            <a:schemeClr val="tx2"/>
          </a:solidFill>
          <a:latin typeface="Arial" charset="0"/>
        </a:defRPr>
      </a:lvl8pPr>
      <a:lvl9pPr marL="1827886" algn="l" defTabSz="917116" rtl="0" fontAlgn="base">
        <a:lnSpc>
          <a:spcPct val="90000"/>
        </a:lnSpc>
        <a:spcBef>
          <a:spcPct val="0"/>
        </a:spcBef>
        <a:spcAft>
          <a:spcPct val="0"/>
        </a:spcAft>
        <a:defRPr sz="2399" b="1">
          <a:solidFill>
            <a:schemeClr val="tx2"/>
          </a:solidFill>
          <a:latin typeface="Arial" charset="0"/>
        </a:defRPr>
      </a:lvl9pPr>
    </p:titleStyle>
    <p:bodyStyle>
      <a:lvl1pPr marL="344316" indent="-344316" algn="l" defTabSz="917116" rtl="0" fontAlgn="base">
        <a:lnSpc>
          <a:spcPct val="100000"/>
        </a:lnSpc>
        <a:spcBef>
          <a:spcPts val="0"/>
        </a:spcBef>
        <a:spcAft>
          <a:spcPts val="400"/>
        </a:spcAft>
        <a:buClr>
          <a:srgbClr val="E2001A"/>
        </a:buClr>
        <a:buSzPct val="80000"/>
        <a:buFont typeface="Arial" pitchFamily="34" charset="0"/>
        <a:buChar char="▬"/>
        <a:defRPr sz="1999" b="1">
          <a:solidFill>
            <a:schemeClr val="tx1"/>
          </a:solidFill>
          <a:latin typeface="Arial" pitchFamily="34" charset="0"/>
          <a:ea typeface="+mn-ea"/>
          <a:cs typeface="Arial" pitchFamily="34" charset="0"/>
        </a:defRPr>
      </a:lvl1pPr>
      <a:lvl2pPr marL="675937" indent="-152324" algn="l" defTabSz="917116" rtl="0" fontAlgn="base">
        <a:lnSpc>
          <a:spcPct val="100000"/>
        </a:lnSpc>
        <a:spcBef>
          <a:spcPts val="400"/>
        </a:spcBef>
        <a:spcAft>
          <a:spcPct val="0"/>
        </a:spcAft>
        <a:buClr>
          <a:srgbClr val="58595B"/>
        </a:buClr>
        <a:buFont typeface="Arial" pitchFamily="34" charset="0"/>
        <a:buChar char="•"/>
        <a:defRPr sz="1999">
          <a:solidFill>
            <a:srgbClr val="58595B"/>
          </a:solidFill>
          <a:latin typeface="Arial" pitchFamily="34" charset="0"/>
          <a:cs typeface="Arial" pitchFamily="34" charset="0"/>
        </a:defRPr>
      </a:lvl2pPr>
      <a:lvl3pPr marL="990105" indent="-152324" algn="l" defTabSz="917116" rtl="0" fontAlgn="base">
        <a:lnSpc>
          <a:spcPct val="100000"/>
        </a:lnSpc>
        <a:spcBef>
          <a:spcPts val="350"/>
        </a:spcBef>
        <a:spcAft>
          <a:spcPct val="0"/>
        </a:spcAft>
        <a:buClr>
          <a:srgbClr val="58595B"/>
        </a:buClr>
        <a:buFont typeface="Arial" pitchFamily="34" charset="0"/>
        <a:buChar char="•"/>
        <a:defRPr sz="1399">
          <a:solidFill>
            <a:srgbClr val="58595B"/>
          </a:solidFill>
          <a:latin typeface="+mn-lt"/>
        </a:defRPr>
      </a:lvl3pPr>
      <a:lvl4pPr marL="1605747" indent="-230073" algn="l" defTabSz="917116" rtl="0" fontAlgn="base">
        <a:spcBef>
          <a:spcPct val="20000"/>
        </a:spcBef>
        <a:spcAft>
          <a:spcPct val="0"/>
        </a:spcAft>
        <a:buChar char="–"/>
        <a:defRPr sz="1599">
          <a:solidFill>
            <a:srgbClr val="58595B"/>
          </a:solidFill>
          <a:latin typeface="Arial" pitchFamily="34" charset="0"/>
          <a:cs typeface="Arial" pitchFamily="34" charset="0"/>
        </a:defRPr>
      </a:lvl4pPr>
      <a:lvl5pPr marL="2064305" indent="-234833" algn="l" defTabSz="917116" rtl="0" fontAlgn="base">
        <a:spcBef>
          <a:spcPct val="20000"/>
        </a:spcBef>
        <a:spcAft>
          <a:spcPct val="0"/>
        </a:spcAft>
        <a:buChar char="»"/>
        <a:defRPr sz="1999">
          <a:solidFill>
            <a:schemeClr val="tx1"/>
          </a:solidFill>
          <a:latin typeface="+mn-lt"/>
        </a:defRPr>
      </a:lvl5pPr>
      <a:lvl6pPr marL="2521277" indent="-234833" algn="l" defTabSz="917116" rtl="0" fontAlgn="base">
        <a:spcBef>
          <a:spcPct val="20000"/>
        </a:spcBef>
        <a:spcAft>
          <a:spcPct val="0"/>
        </a:spcAft>
        <a:buChar char="»"/>
        <a:defRPr sz="1999">
          <a:solidFill>
            <a:schemeClr val="tx1"/>
          </a:solidFill>
          <a:latin typeface="+mn-lt"/>
        </a:defRPr>
      </a:lvl6pPr>
      <a:lvl7pPr marL="2978248" indent="-234833" algn="l" defTabSz="917116" rtl="0" fontAlgn="base">
        <a:spcBef>
          <a:spcPct val="20000"/>
        </a:spcBef>
        <a:spcAft>
          <a:spcPct val="0"/>
        </a:spcAft>
        <a:buChar char="»"/>
        <a:defRPr sz="1999">
          <a:solidFill>
            <a:schemeClr val="tx1"/>
          </a:solidFill>
          <a:latin typeface="+mn-lt"/>
        </a:defRPr>
      </a:lvl7pPr>
      <a:lvl8pPr marL="3435220" indent="-234833" algn="l" defTabSz="917116" rtl="0" fontAlgn="base">
        <a:spcBef>
          <a:spcPct val="20000"/>
        </a:spcBef>
        <a:spcAft>
          <a:spcPct val="0"/>
        </a:spcAft>
        <a:buChar char="»"/>
        <a:defRPr sz="1999">
          <a:solidFill>
            <a:schemeClr val="tx1"/>
          </a:solidFill>
          <a:latin typeface="+mn-lt"/>
        </a:defRPr>
      </a:lvl8pPr>
      <a:lvl9pPr marL="3892191" indent="-234833" algn="l" defTabSz="917116" rtl="0" fontAlgn="base">
        <a:spcBef>
          <a:spcPct val="20000"/>
        </a:spcBef>
        <a:spcAft>
          <a:spcPct val="0"/>
        </a:spcAft>
        <a:buChar char="»"/>
        <a:defRPr sz="1999">
          <a:solidFill>
            <a:schemeClr val="tx1"/>
          </a:solidFill>
          <a:latin typeface="+mn-lt"/>
        </a:defRPr>
      </a:lvl9pPr>
    </p:bodyStyle>
    <p:otherStyle>
      <a:defPPr>
        <a:defRPr lang="de-DE"/>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8EB4135-0B7F-4C7C-84A8-2C4DB9C2A6A6}"/>
              </a:ext>
            </a:extLst>
          </p:cNvPr>
          <p:cNvSpPr>
            <a:spLocks noGrp="1"/>
          </p:cNvSpPr>
          <p:nvPr>
            <p:ph type="title"/>
          </p:nvPr>
        </p:nvSpPr>
        <p:spPr>
          <a:xfrm>
            <a:off x="841474" y="366563"/>
            <a:ext cx="10556677" cy="1330779"/>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BBBEADC-9B3A-4649-AA0E-9DC366388171}"/>
              </a:ext>
            </a:extLst>
          </p:cNvPr>
          <p:cNvSpPr>
            <a:spLocks noGrp="1"/>
          </p:cNvSpPr>
          <p:nvPr>
            <p:ph type="body" idx="1"/>
          </p:nvPr>
        </p:nvSpPr>
        <p:spPr>
          <a:xfrm>
            <a:off x="841474" y="1832809"/>
            <a:ext cx="10556677" cy="436846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C20EAC5-9807-4EFB-8AEE-DB5E916DDF1C}"/>
              </a:ext>
            </a:extLst>
          </p:cNvPr>
          <p:cNvSpPr>
            <a:spLocks noGrp="1"/>
          </p:cNvSpPr>
          <p:nvPr>
            <p:ph type="dt" sz="half" idx="2"/>
          </p:nvPr>
        </p:nvSpPr>
        <p:spPr>
          <a:xfrm>
            <a:off x="841474" y="6381364"/>
            <a:ext cx="2753916" cy="366562"/>
          </a:xfrm>
          <a:prstGeom prst="rect">
            <a:avLst/>
          </a:prstGeom>
        </p:spPr>
        <p:txBody>
          <a:bodyPr vert="horz" lIns="91440" tIns="45720" rIns="91440" bIns="45720" rtlCol="0" anchor="ctr"/>
          <a:lstStyle>
            <a:lvl1pPr algn="l">
              <a:defRPr sz="1205">
                <a:solidFill>
                  <a:schemeClr val="tx1">
                    <a:tint val="75000"/>
                  </a:schemeClr>
                </a:solidFill>
              </a:defRPr>
            </a:lvl1pPr>
          </a:lstStyle>
          <a:p>
            <a:endParaRPr lang="de-DE"/>
          </a:p>
        </p:txBody>
      </p:sp>
      <p:sp>
        <p:nvSpPr>
          <p:cNvPr id="5" name="Fußzeilenplatzhalter 4">
            <a:extLst>
              <a:ext uri="{FF2B5EF4-FFF2-40B4-BE49-F238E27FC236}">
                <a16:creationId xmlns:a16="http://schemas.microsoft.com/office/drawing/2014/main" id="{52D8DF8A-41D4-4E21-98DC-2AF1B8A0E486}"/>
              </a:ext>
            </a:extLst>
          </p:cNvPr>
          <p:cNvSpPr>
            <a:spLocks noGrp="1"/>
          </p:cNvSpPr>
          <p:nvPr>
            <p:ph type="ftr" sz="quarter" idx="3"/>
          </p:nvPr>
        </p:nvSpPr>
        <p:spPr>
          <a:xfrm>
            <a:off x="4054376" y="6381364"/>
            <a:ext cx="4130873" cy="366562"/>
          </a:xfrm>
          <a:prstGeom prst="rect">
            <a:avLst/>
          </a:prstGeom>
        </p:spPr>
        <p:txBody>
          <a:bodyPr vert="horz" lIns="91440" tIns="45720" rIns="91440" bIns="45720" rtlCol="0" anchor="ctr"/>
          <a:lstStyle>
            <a:lvl1pPr algn="ctr">
              <a:defRPr sz="1205">
                <a:solidFill>
                  <a:schemeClr val="tx1">
                    <a:tint val="75000"/>
                  </a:schemeClr>
                </a:solidFill>
              </a:defRPr>
            </a:lvl1pPr>
          </a:lstStyle>
          <a:p>
            <a:r>
              <a:rPr lang="de-DE"/>
              <a:t>Wege nach dem Abitur,- Berufsberaterin Franziska Ploß - 2024 © Bundesagentur für Arbeit</a:t>
            </a:r>
          </a:p>
        </p:txBody>
      </p:sp>
      <p:sp>
        <p:nvSpPr>
          <p:cNvPr id="6" name="Foliennummernplatzhalter 5">
            <a:extLst>
              <a:ext uri="{FF2B5EF4-FFF2-40B4-BE49-F238E27FC236}">
                <a16:creationId xmlns:a16="http://schemas.microsoft.com/office/drawing/2014/main" id="{20D3E627-5380-4135-96DB-33D7F8F85841}"/>
              </a:ext>
            </a:extLst>
          </p:cNvPr>
          <p:cNvSpPr>
            <a:spLocks noGrp="1"/>
          </p:cNvSpPr>
          <p:nvPr>
            <p:ph type="sldNum" sz="quarter" idx="4"/>
          </p:nvPr>
        </p:nvSpPr>
        <p:spPr>
          <a:xfrm>
            <a:off x="8644235" y="6381364"/>
            <a:ext cx="2753916" cy="366562"/>
          </a:xfrm>
          <a:prstGeom prst="rect">
            <a:avLst/>
          </a:prstGeom>
        </p:spPr>
        <p:txBody>
          <a:bodyPr vert="horz" lIns="91440" tIns="45720" rIns="91440" bIns="45720" rtlCol="0" anchor="ctr"/>
          <a:lstStyle>
            <a:lvl1pPr algn="r">
              <a:defRPr sz="1205">
                <a:solidFill>
                  <a:schemeClr val="tx1">
                    <a:tint val="75000"/>
                  </a:schemeClr>
                </a:solidFill>
              </a:defRPr>
            </a:lvl1pPr>
          </a:lstStyle>
          <a:p>
            <a:fld id="{275C01D5-3814-46CF-9213-A07B5A3FFD49}" type="slidenum">
              <a:rPr lang="de-DE" smtClean="0"/>
              <a:t>‹Nr.›</a:t>
            </a:fld>
            <a:endParaRPr lang="de-DE"/>
          </a:p>
        </p:txBody>
      </p:sp>
    </p:spTree>
    <p:extLst>
      <p:ext uri="{BB962C8B-B14F-4D97-AF65-F5344CB8AC3E}">
        <p14:creationId xmlns:p14="http://schemas.microsoft.com/office/powerpoint/2010/main" val="18762614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7966" rtl="0" eaLnBrk="1" latinLnBrk="0" hangingPunct="1">
        <a:lnSpc>
          <a:spcPct val="90000"/>
        </a:lnSpc>
        <a:spcBef>
          <a:spcPct val="0"/>
        </a:spcBef>
        <a:buNone/>
        <a:defRPr sz="4417" kern="1200">
          <a:solidFill>
            <a:schemeClr val="tx1"/>
          </a:solidFill>
          <a:latin typeface="+mj-lt"/>
          <a:ea typeface="+mj-ea"/>
          <a:cs typeface="+mj-cs"/>
        </a:defRPr>
      </a:lvl1pPr>
    </p:titleStyle>
    <p:bodyStyle>
      <a:lvl1pPr marL="229492" indent="-229492" algn="l" defTabSz="917966" rtl="0" eaLnBrk="1" latinLnBrk="0" hangingPunct="1">
        <a:lnSpc>
          <a:spcPct val="90000"/>
        </a:lnSpc>
        <a:spcBef>
          <a:spcPts val="1004"/>
        </a:spcBef>
        <a:buFont typeface="Arial" panose="020B0604020202020204" pitchFamily="34" charset="0"/>
        <a:buChar char="•"/>
        <a:defRPr sz="2811" kern="1200">
          <a:solidFill>
            <a:schemeClr val="tx1"/>
          </a:solidFill>
          <a:latin typeface="+mn-lt"/>
          <a:ea typeface="+mn-ea"/>
          <a:cs typeface="+mn-cs"/>
        </a:defRPr>
      </a:lvl1pPr>
      <a:lvl2pPr marL="688475" indent="-229492" algn="l" defTabSz="917966" rtl="0" eaLnBrk="1" latinLnBrk="0" hangingPunct="1">
        <a:lnSpc>
          <a:spcPct val="90000"/>
        </a:lnSpc>
        <a:spcBef>
          <a:spcPts val="502"/>
        </a:spcBef>
        <a:buFont typeface="Arial" panose="020B0604020202020204" pitchFamily="34" charset="0"/>
        <a:buChar char="•"/>
        <a:defRPr sz="2409" kern="1200">
          <a:solidFill>
            <a:schemeClr val="tx1"/>
          </a:solidFill>
          <a:latin typeface="+mn-lt"/>
          <a:ea typeface="+mn-ea"/>
          <a:cs typeface="+mn-cs"/>
        </a:defRPr>
      </a:lvl2pPr>
      <a:lvl3pPr marL="1147458" indent="-229492" algn="l" defTabSz="917966" rtl="0" eaLnBrk="1" latinLnBrk="0" hangingPunct="1">
        <a:lnSpc>
          <a:spcPct val="90000"/>
        </a:lnSpc>
        <a:spcBef>
          <a:spcPts val="502"/>
        </a:spcBef>
        <a:buFont typeface="Arial" panose="020B0604020202020204" pitchFamily="34" charset="0"/>
        <a:buChar char="•"/>
        <a:defRPr sz="2008" kern="1200">
          <a:solidFill>
            <a:schemeClr val="tx1"/>
          </a:solidFill>
          <a:latin typeface="+mn-lt"/>
          <a:ea typeface="+mn-ea"/>
          <a:cs typeface="+mn-cs"/>
        </a:defRPr>
      </a:lvl3pPr>
      <a:lvl4pPr marL="1606441"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4pPr>
      <a:lvl5pPr marL="2065424"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5pPr>
      <a:lvl6pPr marL="2524407"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6pPr>
      <a:lvl7pPr marL="2983390"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7pPr>
      <a:lvl8pPr marL="3442373"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8pPr>
      <a:lvl9pPr marL="3901356"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9pPr>
    </p:bodyStyle>
    <p:otherStyle>
      <a:defPPr>
        <a:defRPr lang="de-DE"/>
      </a:defPPr>
      <a:lvl1pPr marL="0" algn="l" defTabSz="917966" rtl="0" eaLnBrk="1" latinLnBrk="0" hangingPunct="1">
        <a:defRPr sz="1807" kern="1200">
          <a:solidFill>
            <a:schemeClr val="tx1"/>
          </a:solidFill>
          <a:latin typeface="+mn-lt"/>
          <a:ea typeface="+mn-ea"/>
          <a:cs typeface="+mn-cs"/>
        </a:defRPr>
      </a:lvl1pPr>
      <a:lvl2pPr marL="458983" algn="l" defTabSz="917966" rtl="0" eaLnBrk="1" latinLnBrk="0" hangingPunct="1">
        <a:defRPr sz="1807" kern="1200">
          <a:solidFill>
            <a:schemeClr val="tx1"/>
          </a:solidFill>
          <a:latin typeface="+mn-lt"/>
          <a:ea typeface="+mn-ea"/>
          <a:cs typeface="+mn-cs"/>
        </a:defRPr>
      </a:lvl2pPr>
      <a:lvl3pPr marL="917966" algn="l" defTabSz="917966" rtl="0" eaLnBrk="1" latinLnBrk="0" hangingPunct="1">
        <a:defRPr sz="1807" kern="1200">
          <a:solidFill>
            <a:schemeClr val="tx1"/>
          </a:solidFill>
          <a:latin typeface="+mn-lt"/>
          <a:ea typeface="+mn-ea"/>
          <a:cs typeface="+mn-cs"/>
        </a:defRPr>
      </a:lvl3pPr>
      <a:lvl4pPr marL="1376949" algn="l" defTabSz="917966" rtl="0" eaLnBrk="1" latinLnBrk="0" hangingPunct="1">
        <a:defRPr sz="1807" kern="1200">
          <a:solidFill>
            <a:schemeClr val="tx1"/>
          </a:solidFill>
          <a:latin typeface="+mn-lt"/>
          <a:ea typeface="+mn-ea"/>
          <a:cs typeface="+mn-cs"/>
        </a:defRPr>
      </a:lvl4pPr>
      <a:lvl5pPr marL="1835932" algn="l" defTabSz="917966" rtl="0" eaLnBrk="1" latinLnBrk="0" hangingPunct="1">
        <a:defRPr sz="1807" kern="1200">
          <a:solidFill>
            <a:schemeClr val="tx1"/>
          </a:solidFill>
          <a:latin typeface="+mn-lt"/>
          <a:ea typeface="+mn-ea"/>
          <a:cs typeface="+mn-cs"/>
        </a:defRPr>
      </a:lvl5pPr>
      <a:lvl6pPr marL="2294915" algn="l" defTabSz="917966" rtl="0" eaLnBrk="1" latinLnBrk="0" hangingPunct="1">
        <a:defRPr sz="1807" kern="1200">
          <a:solidFill>
            <a:schemeClr val="tx1"/>
          </a:solidFill>
          <a:latin typeface="+mn-lt"/>
          <a:ea typeface="+mn-ea"/>
          <a:cs typeface="+mn-cs"/>
        </a:defRPr>
      </a:lvl6pPr>
      <a:lvl7pPr marL="2753898" algn="l" defTabSz="917966" rtl="0" eaLnBrk="1" latinLnBrk="0" hangingPunct="1">
        <a:defRPr sz="1807" kern="1200">
          <a:solidFill>
            <a:schemeClr val="tx1"/>
          </a:solidFill>
          <a:latin typeface="+mn-lt"/>
          <a:ea typeface="+mn-ea"/>
          <a:cs typeface="+mn-cs"/>
        </a:defRPr>
      </a:lvl7pPr>
      <a:lvl8pPr marL="3212882" algn="l" defTabSz="917966" rtl="0" eaLnBrk="1" latinLnBrk="0" hangingPunct="1">
        <a:defRPr sz="1807" kern="1200">
          <a:solidFill>
            <a:schemeClr val="tx1"/>
          </a:solidFill>
          <a:latin typeface="+mn-lt"/>
          <a:ea typeface="+mn-ea"/>
          <a:cs typeface="+mn-cs"/>
        </a:defRPr>
      </a:lvl8pPr>
      <a:lvl9pPr marL="3671865" algn="l" defTabSz="917966"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7.xml"/><Relationship Id="rId1" Type="http://schemas.openxmlformats.org/officeDocument/2006/relationships/tags" Target="../tags/tag1.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6.xml"/><Relationship Id="rId4" Type="http://schemas.openxmlformats.org/officeDocument/2006/relationships/image" Target="../media/image37.wmf"/></Relationships>
</file>

<file path=ppt/slides/_rels/slide2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49.png"/><Relationship Id="rId1" Type="http://schemas.openxmlformats.org/officeDocument/2006/relationships/slideLayout" Target="../slideLayouts/slideLayout16.xml"/><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hyperlink" Target="http://www.check-u.de/" TargetMode="External"/><Relationship Id="rId3" Type="http://schemas.openxmlformats.org/officeDocument/2006/relationships/hyperlink" Target="http://www.studienwahl.de/" TargetMode="External"/><Relationship Id="rId7" Type="http://schemas.openxmlformats.org/officeDocument/2006/relationships/hyperlink" Target="http://www.rausvonzuhaus.de/" TargetMode="External"/><Relationship Id="rId2" Type="http://schemas.openxmlformats.org/officeDocument/2006/relationships/image" Target="../media/image15.jpeg"/><Relationship Id="rId1" Type="http://schemas.openxmlformats.org/officeDocument/2006/relationships/slideLayout" Target="../slideLayouts/slideLayout16.xml"/><Relationship Id="rId6" Type="http://schemas.openxmlformats.org/officeDocument/2006/relationships/hyperlink" Target="http://www.auswahlgrenzen.de/" TargetMode="External"/><Relationship Id="rId5" Type="http://schemas.openxmlformats.org/officeDocument/2006/relationships/hyperlink" Target="http://www.berufenet.arbeitsagentur.de/" TargetMode="External"/><Relationship Id="rId4" Type="http://schemas.openxmlformats.org/officeDocument/2006/relationships/hyperlink" Target="http://www.hochschulkompass.d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arbeitsagentur.de/" TargetMode="External"/><Relationship Id="rId2" Type="http://schemas.openxmlformats.org/officeDocument/2006/relationships/hyperlink" Target="mailto:Pinneberg.Berufsberatung@arbeitsagentur.de" TargetMode="External"/><Relationship Id="rId1" Type="http://schemas.openxmlformats.org/officeDocument/2006/relationships/slideLayout" Target="../slideLayouts/slideLayout1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youtu.be/9iARpSmrs1g"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descr="Textplatzhalter für optionalen Text wie Thema/Version/Datum">
            <a:extLst>
              <a:ext uri="{FF2B5EF4-FFF2-40B4-BE49-F238E27FC236}">
                <a16:creationId xmlns:a16="http://schemas.microsoft.com/office/drawing/2014/main" id="{A3D12BC3-BF58-4666-844F-AA96BEF78E86}"/>
              </a:ext>
            </a:extLst>
          </p:cNvPr>
          <p:cNvSpPr>
            <a:spLocks noGrp="1"/>
          </p:cNvSpPr>
          <p:nvPr>
            <p:ph type="body" sz="quarter" idx="14"/>
          </p:nvPr>
        </p:nvSpPr>
        <p:spPr/>
        <p:txBody>
          <a:bodyPr/>
          <a:lstStyle/>
          <a:p>
            <a:r>
              <a:rPr lang="de-DE" dirty="0"/>
              <a:t>Franziska Ploß - Berufsberaterin</a:t>
            </a:r>
          </a:p>
        </p:txBody>
      </p:sp>
      <p:sp>
        <p:nvSpPr>
          <p:cNvPr id="4" name="Titel 3" descr="Titelplatzhalter für den Titel der Präsentation">
            <a:extLst>
              <a:ext uri="{FF2B5EF4-FFF2-40B4-BE49-F238E27FC236}">
                <a16:creationId xmlns:a16="http://schemas.microsoft.com/office/drawing/2014/main" id="{A24342F5-FBB2-45AC-B43A-738F4117AEA7}"/>
              </a:ext>
            </a:extLst>
          </p:cNvPr>
          <p:cNvSpPr>
            <a:spLocks noGrp="1"/>
          </p:cNvSpPr>
          <p:nvPr>
            <p:ph type="title"/>
          </p:nvPr>
        </p:nvSpPr>
        <p:spPr>
          <a:xfrm>
            <a:off x="4368801" y="5849015"/>
            <a:ext cx="7492998" cy="917513"/>
          </a:xfrm>
        </p:spPr>
        <p:txBody>
          <a:bodyPr/>
          <a:lstStyle/>
          <a:p>
            <a:r>
              <a:rPr lang="de-DE" sz="3600" dirty="0">
                <a:latin typeface="Calibri" panose="020F0502020204030204" pitchFamily="34" charset="0"/>
                <a:cs typeface="Calibri" panose="020F0502020204030204" pitchFamily="34" charset="0"/>
              </a:rPr>
              <a:t>Wege nach dem Abitur</a:t>
            </a:r>
          </a:p>
        </p:txBody>
      </p:sp>
      <p:pic>
        <p:nvPicPr>
          <p:cNvPr id="7" name="Bildplatzhalter 6"/>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62" r="62"/>
          <a:stretch>
            <a:fillRect/>
          </a:stretch>
        </p:blipFill>
        <p:spPr>
          <a:xfrm>
            <a:off x="89999" y="6108343"/>
            <a:ext cx="1817015" cy="688200"/>
          </a:xfrm>
        </p:spPr>
      </p:pic>
      <p:pic>
        <p:nvPicPr>
          <p:cNvPr id="8" name="Picture 8" descr="Wiese, Weg, Panorama, Bergwandern"/>
          <p:cNvPicPr>
            <a:picLocks noGrp="1" noChangeAspect="1" noChangeArrowheads="1"/>
          </p:cNvPicPr>
          <p:nvPr>
            <p:ph type="pic" sz="quarter" idx="11"/>
          </p:nvPr>
        </p:nvPicPr>
        <p:blipFill>
          <a:blip r:embed="rId4">
            <a:extLst>
              <a:ext uri="{28A0092B-C50C-407E-A947-70E740481C1C}">
                <a14:useLocalDpi xmlns:a14="http://schemas.microsoft.com/office/drawing/2010/main" val="0"/>
              </a:ext>
            </a:extLst>
          </a:blip>
          <a:srcRect l="9672" r="9672"/>
          <a:stretch>
            <a:fillRect/>
          </a:stretch>
        </p:blipFill>
        <p:spPr bwMode="auto">
          <a:xfrm>
            <a:off x="1907015" y="1720234"/>
            <a:ext cx="10084210" cy="4038523"/>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p:nvPicPr>
        <p:blipFill>
          <a:blip r:embed="rId5">
            <a:clrChange>
              <a:clrFrom>
                <a:srgbClr val="FFFFFF"/>
              </a:clrFrom>
              <a:clrTo>
                <a:srgbClr val="FFFFFF">
                  <a:alpha val="0"/>
                </a:srgbClr>
              </a:clrTo>
            </a:clrChange>
          </a:blip>
          <a:stretch>
            <a:fillRect/>
          </a:stretch>
        </p:blipFill>
        <p:spPr>
          <a:xfrm>
            <a:off x="417696" y="626485"/>
            <a:ext cx="1927571" cy="628656"/>
          </a:xfrm>
          <a:prstGeom prst="rect">
            <a:avLst/>
          </a:prstGeom>
        </p:spPr>
      </p:pic>
      <p:pic>
        <p:nvPicPr>
          <p:cNvPr id="10" name="Grafik 9"/>
          <p:cNvPicPr>
            <a:picLocks noChangeAspect="1"/>
          </p:cNvPicPr>
          <p:nvPr/>
        </p:nvPicPr>
        <p:blipFill>
          <a:blip r:embed="rId6">
            <a:clrChange>
              <a:clrFrom>
                <a:srgbClr val="FFFFFF"/>
              </a:clrFrom>
              <a:clrTo>
                <a:srgbClr val="FFFFFF">
                  <a:alpha val="0"/>
                </a:srgbClr>
              </a:clrTo>
            </a:clrChange>
          </a:blip>
          <a:stretch>
            <a:fillRect/>
          </a:stretch>
        </p:blipFill>
        <p:spPr>
          <a:xfrm>
            <a:off x="2017083" y="1159933"/>
            <a:ext cx="3010959" cy="714907"/>
          </a:xfrm>
          <a:prstGeom prst="rect">
            <a:avLst/>
          </a:prstGeom>
        </p:spPr>
      </p:pic>
    </p:spTree>
    <p:extLst>
      <p:ext uri="{BB962C8B-B14F-4D97-AF65-F5344CB8AC3E}">
        <p14:creationId xmlns:p14="http://schemas.microsoft.com/office/powerpoint/2010/main" val="758020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a:blip r:embed="rId3"/>
          <a:stretch>
            <a:fillRect/>
          </a:stretch>
        </p:blipFill>
        <p:spPr>
          <a:xfrm>
            <a:off x="350606" y="553179"/>
            <a:ext cx="3312042" cy="1902186"/>
          </a:xfrm>
          <a:prstGeom prst="rect">
            <a:avLst/>
          </a:prstGeom>
          <a:ln>
            <a:noFill/>
          </a:ln>
          <a:effectLst>
            <a:outerShdw blurRad="190500" algn="tl" rotWithShape="0">
              <a:srgbClr val="000000">
                <a:alpha val="70000"/>
              </a:srgbClr>
            </a:outerShdw>
          </a:effectLst>
        </p:spPr>
      </p:pic>
      <p:sp>
        <p:nvSpPr>
          <p:cNvPr id="6" name="Rechteck 5"/>
          <p:cNvSpPr/>
          <p:nvPr/>
        </p:nvSpPr>
        <p:spPr>
          <a:xfrm>
            <a:off x="3351765" y="879870"/>
            <a:ext cx="2569133" cy="903458"/>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latin typeface="Calibri" panose="020F0502020204030204" pitchFamily="34" charset="0"/>
                <a:cs typeface="Calibri" panose="020F0502020204030204" pitchFamily="34" charset="0"/>
              </a:rPr>
              <a:t>Universitäten</a:t>
            </a:r>
          </a:p>
        </p:txBody>
      </p:sp>
      <p:sp>
        <p:nvSpPr>
          <p:cNvPr id="5" name="Inhaltsplatzhalter 2"/>
          <p:cNvSpPr txBox="1">
            <a:spLocks/>
          </p:cNvSpPr>
          <p:nvPr/>
        </p:nvSpPr>
        <p:spPr>
          <a:xfrm>
            <a:off x="6791598" y="757092"/>
            <a:ext cx="4974279" cy="163890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de-DE" sz="1606" dirty="0">
              <a:latin typeface="Calibri" panose="020F0502020204030204" pitchFamily="34" charset="0"/>
              <a:cs typeface="Calibri" panose="020F0502020204030204" pitchFamily="34" charset="0"/>
            </a:endParaRPr>
          </a:p>
          <a:p>
            <a:pPr>
              <a:spcBef>
                <a:spcPts val="602"/>
              </a:spcBef>
              <a:spcAft>
                <a:spcPts val="0"/>
              </a:spcAft>
              <a:buClr>
                <a:srgbClr val="0000FF"/>
              </a:buClr>
              <a:buFont typeface="Wingdings" panose="05000000000000000000" pitchFamily="2" charset="2"/>
              <a:buChar char="§"/>
            </a:pPr>
            <a:r>
              <a:rPr lang="de-DE" sz="1800" dirty="0">
                <a:latin typeface="Calibri" panose="020F0502020204030204" pitchFamily="34" charset="0"/>
                <a:cs typeface="Calibri" panose="020F0502020204030204" pitchFamily="34" charset="0"/>
              </a:rPr>
              <a:t>Wissenschaft &amp; Forschung  im Vordergrund</a:t>
            </a:r>
          </a:p>
          <a:p>
            <a:pPr defTabSz="917966">
              <a:spcBef>
                <a:spcPts val="602"/>
              </a:spcBef>
              <a:spcAft>
                <a:spcPts val="0"/>
              </a:spcAft>
              <a:buClr>
                <a:srgbClr val="0000FF"/>
              </a:buClr>
              <a:buFont typeface="Wingdings" panose="05000000000000000000" pitchFamily="2" charset="2"/>
              <a:buChar char="§"/>
              <a:defRPr/>
            </a:pPr>
            <a:r>
              <a:rPr lang="de-DE" sz="1800" dirty="0">
                <a:latin typeface="Calibri" panose="020F0502020204030204" pitchFamily="34" charset="0"/>
                <a:cs typeface="Calibri" panose="020F0502020204030204" pitchFamily="34" charset="0"/>
              </a:rPr>
              <a:t>vieles in Eigenorganisation</a:t>
            </a:r>
          </a:p>
          <a:p>
            <a:pPr defTabSz="917966">
              <a:spcBef>
                <a:spcPts val="602"/>
              </a:spcBef>
              <a:spcAft>
                <a:spcPts val="0"/>
              </a:spcAft>
              <a:buClr>
                <a:srgbClr val="0000FF"/>
              </a:buClr>
              <a:buFont typeface="Wingdings" panose="05000000000000000000" pitchFamily="2" charset="2"/>
              <a:buChar char="§"/>
              <a:defRPr/>
            </a:pPr>
            <a:r>
              <a:rPr lang="de-DE" sz="1800" dirty="0">
                <a:latin typeface="Calibri" panose="020F0502020204030204" pitchFamily="34" charset="0"/>
                <a:cs typeface="Calibri" panose="020F0502020204030204" pitchFamily="34" charset="0"/>
              </a:rPr>
              <a:t>bis 800 Studierende in Vorlesungen</a:t>
            </a:r>
          </a:p>
          <a:p>
            <a:pPr defTabSz="917966">
              <a:spcBef>
                <a:spcPts val="602"/>
              </a:spcBef>
              <a:buClr>
                <a:srgbClr val="0000FF"/>
              </a:buClr>
              <a:buFont typeface="Wingdings" panose="05000000000000000000" pitchFamily="2" charset="2"/>
              <a:buChar char="§"/>
              <a:defRPr/>
            </a:pPr>
            <a:endParaRPr lang="de-DE" sz="1606" dirty="0">
              <a:latin typeface="Calibri" panose="020F0502020204030204" pitchFamily="34" charset="0"/>
              <a:cs typeface="Calibri" panose="020F0502020204030204" pitchFamily="34" charset="0"/>
            </a:endParaRPr>
          </a:p>
          <a:p>
            <a:pPr>
              <a:buClr>
                <a:srgbClr val="0000FF"/>
              </a:buClr>
              <a:buFont typeface="Wingdings" panose="05000000000000000000" pitchFamily="2" charset="2"/>
              <a:buChar char="§"/>
            </a:pPr>
            <a:endParaRPr lang="de-DE" sz="1606" dirty="0">
              <a:latin typeface="Calibri" panose="020F0502020204030204" pitchFamily="34" charset="0"/>
              <a:cs typeface="Calibri" panose="020F0502020204030204" pitchFamily="34" charset="0"/>
            </a:endParaRPr>
          </a:p>
          <a:p>
            <a:pPr marL="0" indent="0">
              <a:buNone/>
            </a:pPr>
            <a:endParaRPr lang="de-DE" sz="2409" dirty="0"/>
          </a:p>
        </p:txBody>
      </p:sp>
      <p:pic>
        <p:nvPicPr>
          <p:cNvPr id="8" name="Picture 10" descr="Quellbild anzeigen"/>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62000"/>
                    </a14:imgEffect>
                  </a14:imgLayer>
                </a14:imgProps>
              </a:ext>
              <a:ext uri="{28A0092B-C50C-407E-A947-70E740481C1C}">
                <a14:useLocalDpi xmlns:a14="http://schemas.microsoft.com/office/drawing/2010/main" val="0"/>
              </a:ext>
            </a:extLst>
          </a:blip>
          <a:srcRect/>
          <a:stretch>
            <a:fillRect/>
          </a:stretch>
        </p:blipFill>
        <p:spPr bwMode="auto">
          <a:xfrm>
            <a:off x="1832069" y="4211202"/>
            <a:ext cx="3212902" cy="2294931"/>
          </a:xfrm>
          <a:prstGeom prst="rect">
            <a:avLst/>
          </a:prstGeom>
          <a:noFill/>
          <a:extLst>
            <a:ext uri="{909E8E84-426E-40DD-AFC4-6F175D3DCCD1}">
              <a14:hiddenFill xmlns:a14="http://schemas.microsoft.com/office/drawing/2010/main">
                <a:solidFill>
                  <a:srgbClr val="FFFFFF"/>
                </a:solidFill>
              </a14:hiddenFill>
            </a:ext>
          </a:extLst>
        </p:spPr>
      </p:pic>
      <p:sp>
        <p:nvSpPr>
          <p:cNvPr id="9" name="Abgerundete rechteckige Legende 8"/>
          <p:cNvSpPr/>
          <p:nvPr/>
        </p:nvSpPr>
        <p:spPr>
          <a:xfrm>
            <a:off x="3799966" y="3117921"/>
            <a:ext cx="2503840" cy="867471"/>
          </a:xfrm>
          <a:prstGeom prst="wedgeRoundRectCallout">
            <a:avLst>
              <a:gd name="adj1" fmla="val -36028"/>
              <a:gd name="adj2" fmla="val 74257"/>
              <a:gd name="adj3" fmla="val 16667"/>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7966"/>
            <a:r>
              <a:rPr lang="de-DE" sz="1405" dirty="0">
                <a:solidFill>
                  <a:prstClr val="black"/>
                </a:solidFill>
                <a:latin typeface="Comic Sans MS" panose="030F0702030302020204" pitchFamily="66" charset="0"/>
              </a:rPr>
              <a:t>Ich liebe die Theorie und die Diskussion über geistes- wissenschaftliche Themen.</a:t>
            </a:r>
          </a:p>
        </p:txBody>
      </p:sp>
      <p:sp>
        <p:nvSpPr>
          <p:cNvPr id="10" name="Ovale Legende 9"/>
          <p:cNvSpPr/>
          <p:nvPr/>
        </p:nvSpPr>
        <p:spPr>
          <a:xfrm>
            <a:off x="1105526" y="4211202"/>
            <a:ext cx="1802202" cy="1184802"/>
          </a:xfrm>
          <a:prstGeom prst="wedgeEllipseCallout">
            <a:avLst>
              <a:gd name="adj1" fmla="val 71371"/>
              <a:gd name="adj2" fmla="val -573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7966"/>
            <a:r>
              <a:rPr lang="de-DE" sz="1405" dirty="0">
                <a:solidFill>
                  <a:prstClr val="black"/>
                </a:solidFill>
                <a:latin typeface="Comic Sans MS" panose="030F0702030302020204" pitchFamily="66" charset="0"/>
              </a:rPr>
              <a:t>Ich kann mich gut selbst organisieren.</a:t>
            </a:r>
          </a:p>
        </p:txBody>
      </p:sp>
      <p:sp>
        <p:nvSpPr>
          <p:cNvPr id="11" name="Wolkenförmige Legende 10"/>
          <p:cNvSpPr/>
          <p:nvPr/>
        </p:nvSpPr>
        <p:spPr>
          <a:xfrm>
            <a:off x="4219122" y="5268675"/>
            <a:ext cx="2151052" cy="855459"/>
          </a:xfrm>
          <a:prstGeom prst="cloudCallout">
            <a:avLst>
              <a:gd name="adj1" fmla="val -53089"/>
              <a:gd name="adj2" fmla="val -11102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7966"/>
            <a:r>
              <a:rPr lang="de-DE" sz="1405" dirty="0">
                <a:solidFill>
                  <a:prstClr val="black"/>
                </a:solidFill>
                <a:latin typeface="Comic Sans MS" panose="030F0702030302020204" pitchFamily="66" charset="0"/>
              </a:rPr>
              <a:t>Wissenschaftler</a:t>
            </a:r>
          </a:p>
        </p:txBody>
      </p:sp>
      <p:sp>
        <p:nvSpPr>
          <p:cNvPr id="12" name="Wolkenförmige Legende 11"/>
          <p:cNvSpPr/>
          <p:nvPr/>
        </p:nvSpPr>
        <p:spPr>
          <a:xfrm>
            <a:off x="1214689" y="3112975"/>
            <a:ext cx="2223830" cy="993434"/>
          </a:xfrm>
          <a:prstGeom prst="cloudCallout">
            <a:avLst>
              <a:gd name="adj1" fmla="val 54461"/>
              <a:gd name="adj2" fmla="val 5999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7966"/>
            <a:r>
              <a:rPr lang="de-DE" sz="1405" dirty="0">
                <a:solidFill>
                  <a:prstClr val="black"/>
                </a:solidFill>
                <a:latin typeface="Comic Sans MS" panose="030F0702030302020204" pitchFamily="66" charset="0"/>
              </a:rPr>
              <a:t>Arzt, Apotheker, Lehrer, Richter, Rechtsanwalt</a:t>
            </a:r>
          </a:p>
        </p:txBody>
      </p:sp>
      <p:sp>
        <p:nvSpPr>
          <p:cNvPr id="13" name="Wolkenförmige Legende 12"/>
          <p:cNvSpPr/>
          <p:nvPr/>
        </p:nvSpPr>
        <p:spPr>
          <a:xfrm>
            <a:off x="1597840" y="5526423"/>
            <a:ext cx="1457529" cy="753995"/>
          </a:xfrm>
          <a:prstGeom prst="cloudCallout">
            <a:avLst>
              <a:gd name="adj1" fmla="val 66215"/>
              <a:gd name="adj2" fmla="val -137181"/>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7966"/>
            <a:r>
              <a:rPr lang="de-DE" sz="1405" dirty="0">
                <a:solidFill>
                  <a:prstClr val="black"/>
                </a:solidFill>
                <a:latin typeface="Comic Sans MS" panose="030F0702030302020204" pitchFamily="66" charset="0"/>
              </a:rPr>
              <a:t>Doktortitel</a:t>
            </a:r>
          </a:p>
        </p:txBody>
      </p:sp>
      <p:sp>
        <p:nvSpPr>
          <p:cNvPr id="14" name="Ovale Legende 13"/>
          <p:cNvSpPr/>
          <p:nvPr/>
        </p:nvSpPr>
        <p:spPr>
          <a:xfrm>
            <a:off x="4500545" y="4156180"/>
            <a:ext cx="1314519" cy="730497"/>
          </a:xfrm>
          <a:prstGeom prst="wedgeEllipseCallout">
            <a:avLst>
              <a:gd name="adj1" fmla="val -72314"/>
              <a:gd name="adj2" fmla="val -573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7966"/>
            <a:r>
              <a:rPr lang="de-DE" sz="1405" dirty="0">
                <a:solidFill>
                  <a:prstClr val="black"/>
                </a:solidFill>
                <a:latin typeface="Comic Sans MS" panose="030F0702030302020204" pitchFamily="66" charset="0"/>
              </a:rPr>
              <a:t>Ich habe das Abitur.</a:t>
            </a:r>
          </a:p>
        </p:txBody>
      </p:sp>
      <p:sp>
        <p:nvSpPr>
          <p:cNvPr id="17" name="Textfeld 16"/>
          <p:cNvSpPr txBox="1"/>
          <p:nvPr/>
        </p:nvSpPr>
        <p:spPr>
          <a:xfrm>
            <a:off x="6791598" y="2660921"/>
            <a:ext cx="5095602" cy="794064"/>
          </a:xfrm>
          <a:prstGeom prst="rect">
            <a:avLst/>
          </a:prstGeom>
          <a:noFill/>
        </p:spPr>
        <p:txBody>
          <a:bodyPr wrap="square" rtlCol="0">
            <a:spAutoFit/>
          </a:bodyPr>
          <a:lstStyle/>
          <a:p>
            <a:pPr defTabSz="914400">
              <a:spcBef>
                <a:spcPct val="20000"/>
              </a:spcBef>
            </a:pPr>
            <a:r>
              <a:rPr lang="de-DE" sz="1800" b="1" dirty="0">
                <a:solidFill>
                  <a:srgbClr val="0000FF"/>
                </a:solidFill>
                <a:latin typeface="Calibri"/>
              </a:rPr>
              <a:t>Dauer: </a:t>
            </a:r>
            <a:r>
              <a:rPr lang="de-DE" sz="1800" dirty="0">
                <a:latin typeface="Calibri"/>
              </a:rPr>
              <a:t>i.d.R. 6 Semester (Bachelor) + 4 Semester (Master)</a:t>
            </a:r>
            <a:endParaRPr lang="de-DE" sz="1800" dirty="0">
              <a:latin typeface="Calibri" panose="020F0502020204030204" pitchFamily="34" charset="0"/>
              <a:cs typeface="Calibri" panose="020F0502020204030204" pitchFamily="34" charset="0"/>
            </a:endParaRPr>
          </a:p>
          <a:p>
            <a:pPr defTabSz="914400">
              <a:spcBef>
                <a:spcPct val="20000"/>
              </a:spcBef>
            </a:pPr>
            <a:endParaRPr lang="de-DE" sz="800" b="1" dirty="0">
              <a:solidFill>
                <a:srgbClr val="0000CC"/>
              </a:solidFill>
              <a:latin typeface="Calibri"/>
            </a:endParaRPr>
          </a:p>
        </p:txBody>
      </p:sp>
      <p:sp>
        <p:nvSpPr>
          <p:cNvPr id="18" name="AutoShape 12"/>
          <p:cNvSpPr>
            <a:spLocks noChangeArrowheads="1"/>
          </p:cNvSpPr>
          <p:nvPr/>
        </p:nvSpPr>
        <p:spPr bwMode="auto">
          <a:xfrm>
            <a:off x="6604050" y="3621936"/>
            <a:ext cx="5470698" cy="1265367"/>
          </a:xfrm>
          <a:prstGeom prst="wedgeRectCallout">
            <a:avLst>
              <a:gd name="adj1" fmla="val -1847"/>
              <a:gd name="adj2" fmla="val -15755"/>
            </a:avLst>
          </a:prstGeom>
          <a:solidFill>
            <a:srgbClr val="FFFFFF">
              <a:lumMod val="95000"/>
            </a:srgbClr>
          </a:solidFill>
          <a:ln w="9525" algn="ctr">
            <a:noFill/>
            <a:miter lim="800000"/>
            <a:headEnd/>
            <a:tailEnd/>
          </a:ln>
        </p:spPr>
        <p:txBody>
          <a:bodyPr wrap="none" lIns="91787" tIns="45894" rIns="91787" bIns="45894" anchor="ctr"/>
          <a:lstStyle/>
          <a:p>
            <a:pPr marL="0" marR="0" lvl="0" indent="0" defTabSz="915988" eaLnBrk="1" fontAlgn="auto" latinLnBrk="0" hangingPunct="1">
              <a:lnSpc>
                <a:spcPct val="100000"/>
              </a:lnSpc>
              <a:spcBef>
                <a:spcPts val="0"/>
              </a:spcBef>
              <a:spcAft>
                <a:spcPts val="0"/>
              </a:spcAft>
              <a:buClr>
                <a:srgbClr val="FFFFFF">
                  <a:lumMod val="65000"/>
                </a:srgbClr>
              </a:buClr>
              <a:buSzTx/>
              <a:tabLst/>
              <a:defRPr/>
            </a:pPr>
            <a:r>
              <a:rPr kumimoji="0" lang="de-DE" sz="1600" b="1" i="0" u="none" strike="noStrike" kern="0" cap="none" spc="0" normalizeH="0" baseline="0" noProof="0" dirty="0">
                <a:ln>
                  <a:noFill/>
                </a:ln>
                <a:solidFill>
                  <a:srgbClr val="000000"/>
                </a:solidFill>
                <a:effectLst/>
                <a:uLnTx/>
                <a:uFillTx/>
              </a:rPr>
              <a:t>Bewerbung je nach Studiengang und Hochschule</a:t>
            </a:r>
          </a:p>
          <a:p>
            <a:pPr marL="0" marR="0" lvl="1" indent="0" defTabSz="915988" eaLnBrk="1" fontAlgn="auto" latinLnBrk="0" hangingPunct="1">
              <a:lnSpc>
                <a:spcPct val="100000"/>
              </a:lnSpc>
              <a:spcBef>
                <a:spcPts val="0"/>
              </a:spcBef>
              <a:spcAft>
                <a:spcPts val="0"/>
              </a:spcAft>
              <a:buClr>
                <a:srgbClr val="808080">
                  <a:lumMod val="40000"/>
                  <a:lumOff val="60000"/>
                </a:srgbClr>
              </a:buClr>
              <a:buSzPct val="70000"/>
              <a:tabLst/>
              <a:defRPr/>
            </a:pPr>
            <a:r>
              <a:rPr kumimoji="0" lang="de-DE" sz="1600" b="1" i="0" u="none" strike="noStrike" kern="0" cap="none" spc="0" normalizeH="0" baseline="0" noProof="0" dirty="0">
                <a:ln>
                  <a:noFill/>
                </a:ln>
                <a:solidFill>
                  <a:srgbClr val="000000"/>
                </a:solidFill>
                <a:effectLst/>
                <a:uLnTx/>
                <a:uFillTx/>
              </a:rPr>
              <a:t>direkt bei der Hochschule oder bei Hochschulstart</a:t>
            </a:r>
          </a:p>
          <a:p>
            <a:pPr marL="0" marR="0" lvl="1" indent="0" defTabSz="915988" eaLnBrk="1" fontAlgn="auto" latinLnBrk="0" hangingPunct="1">
              <a:lnSpc>
                <a:spcPct val="100000"/>
              </a:lnSpc>
              <a:spcBef>
                <a:spcPts val="0"/>
              </a:spcBef>
              <a:spcAft>
                <a:spcPts val="0"/>
              </a:spcAft>
              <a:buClr>
                <a:srgbClr val="808080">
                  <a:lumMod val="40000"/>
                  <a:lumOff val="60000"/>
                </a:srgbClr>
              </a:buClr>
              <a:buSzPct val="70000"/>
              <a:tabLst/>
              <a:defRPr/>
            </a:pPr>
            <a:r>
              <a:rPr kumimoji="0" lang="de-DE" sz="1600" b="1" i="0" u="none" strike="noStrike" kern="0" cap="none" spc="0" normalizeH="0" baseline="0" noProof="0" dirty="0">
                <a:ln>
                  <a:noFill/>
                </a:ln>
                <a:solidFill>
                  <a:srgbClr val="000000"/>
                </a:solidFill>
                <a:effectLst/>
                <a:uLnTx/>
                <a:uFillTx/>
              </a:rPr>
              <a:t>Besonderheiten im Auswahlverfahren beachten!</a:t>
            </a:r>
          </a:p>
        </p:txBody>
      </p:sp>
      <p:sp>
        <p:nvSpPr>
          <p:cNvPr id="19" name="Textfeld 18"/>
          <p:cNvSpPr txBox="1"/>
          <p:nvPr/>
        </p:nvSpPr>
        <p:spPr>
          <a:xfrm>
            <a:off x="6604050" y="5358667"/>
            <a:ext cx="4951997"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sng" strike="noStrike" kern="0" cap="none" spc="0" normalizeH="0" baseline="0" noProof="0" dirty="0">
                <a:ln>
                  <a:noFill/>
                </a:ln>
                <a:solidFill>
                  <a:srgbClr val="3366FF"/>
                </a:solidFill>
                <a:effectLst/>
                <a:uLnTx/>
                <a:uFillTx/>
                <a:latin typeface="Calibri" panose="020F0502020204030204" pitchFamily="34" charset="0"/>
                <a:cs typeface="Calibri" panose="020F0502020204030204" pitchFamily="34" charset="0"/>
              </a:rPr>
              <a:t>Bewerbungsfristen:</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rgbClr val="3366FF"/>
                </a:solidFill>
                <a:effectLst/>
                <a:uLnTx/>
                <a:uFillTx/>
                <a:latin typeface="Calibri" panose="020F0502020204030204" pitchFamily="34" charset="0"/>
                <a:cs typeface="Calibri" panose="020F0502020204030204" pitchFamily="34" charset="0"/>
              </a:rPr>
              <a:t>Zum Sommersemester bis spätestens </a:t>
            </a:r>
            <a:r>
              <a:rPr kumimoji="0" lang="de-DE" sz="1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15. Januar</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rgbClr val="3366FF"/>
                </a:solidFill>
                <a:effectLst/>
                <a:uLnTx/>
                <a:uFillTx/>
                <a:latin typeface="Calibri" panose="020F0502020204030204" pitchFamily="34" charset="0"/>
                <a:cs typeface="Calibri" panose="020F0502020204030204" pitchFamily="34" charset="0"/>
              </a:rPr>
              <a:t>Zum Wintersemester bis spätestens </a:t>
            </a:r>
            <a:r>
              <a:rPr kumimoji="0" lang="de-DE" sz="1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15. Juli</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rgbClr val="3366FF"/>
                </a:solidFill>
                <a:effectLst/>
                <a:uLnTx/>
                <a:uFillTx/>
                <a:latin typeface="Calibri" panose="020F0502020204030204" pitchFamily="34" charset="0"/>
                <a:cs typeface="Calibri" panose="020F0502020204030204" pitchFamily="34" charset="0"/>
              </a:rPr>
              <a:t>Bei Eignungsprüfung/ Altbewerbern früher!</a:t>
            </a:r>
          </a:p>
        </p:txBody>
      </p:sp>
    </p:spTree>
    <p:extLst>
      <p:ext uri="{BB962C8B-B14F-4D97-AF65-F5344CB8AC3E}">
        <p14:creationId xmlns:p14="http://schemas.microsoft.com/office/powerpoint/2010/main" val="450137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Technische Hochschule Lübeck | pointer.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00" y="472879"/>
            <a:ext cx="3314989" cy="20664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Inhaltsplatzhalter 2"/>
          <p:cNvSpPr txBox="1">
            <a:spLocks/>
          </p:cNvSpPr>
          <p:nvPr/>
        </p:nvSpPr>
        <p:spPr>
          <a:xfrm>
            <a:off x="6557310" y="3240000"/>
            <a:ext cx="5201241" cy="1850219"/>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Bef>
                <a:spcPts val="602"/>
              </a:spcBef>
              <a:spcAft>
                <a:spcPts val="0"/>
              </a:spcAft>
              <a:buClr>
                <a:srgbClr val="0000CC"/>
              </a:buClr>
              <a:buFont typeface="Wingdings" panose="05000000000000000000" pitchFamily="2" charset="2"/>
              <a:buChar char="§"/>
            </a:pPr>
            <a:endParaRPr lang="de-DE" sz="1707" dirty="0">
              <a:latin typeface="Calibri" panose="020F0502020204030204" pitchFamily="34" charset="0"/>
              <a:cs typeface="Calibri" panose="020F0502020204030204" pitchFamily="34" charset="0"/>
            </a:endParaRPr>
          </a:p>
          <a:p>
            <a:pPr>
              <a:spcBef>
                <a:spcPts val="602"/>
              </a:spcBef>
              <a:spcAft>
                <a:spcPts val="0"/>
              </a:spcAft>
              <a:buClr>
                <a:srgbClr val="0000CC"/>
              </a:buClr>
              <a:buFont typeface="Wingdings" panose="05000000000000000000" pitchFamily="2" charset="2"/>
              <a:buChar char="§"/>
            </a:pPr>
            <a:endParaRPr lang="de-DE" sz="1707" dirty="0">
              <a:latin typeface="Calibri" panose="020F0502020204030204" pitchFamily="34" charset="0"/>
              <a:cs typeface="Calibri" panose="020F0502020204030204" pitchFamily="34" charset="0"/>
            </a:endParaRPr>
          </a:p>
          <a:p>
            <a:pPr marL="0" indent="0">
              <a:buNone/>
            </a:pPr>
            <a:endParaRPr lang="de-DE" sz="1606" dirty="0"/>
          </a:p>
          <a:p>
            <a:pPr>
              <a:buFontTx/>
              <a:buChar char="-"/>
            </a:pPr>
            <a:endParaRPr lang="de-DE" sz="1606" dirty="0"/>
          </a:p>
          <a:p>
            <a:endParaRPr lang="de-DE" sz="1606" dirty="0"/>
          </a:p>
          <a:p>
            <a:endParaRPr lang="de-DE" sz="1606" dirty="0"/>
          </a:p>
          <a:p>
            <a:endParaRPr lang="de-DE" sz="2409" dirty="0"/>
          </a:p>
          <a:p>
            <a:endParaRPr lang="de-DE" sz="2409" dirty="0"/>
          </a:p>
          <a:p>
            <a:pPr marL="0" indent="0">
              <a:buNone/>
            </a:pPr>
            <a:endParaRPr lang="de-DE" sz="2409" dirty="0"/>
          </a:p>
        </p:txBody>
      </p:sp>
      <p:sp>
        <p:nvSpPr>
          <p:cNvPr id="6" name="Rechteck 5"/>
          <p:cNvSpPr/>
          <p:nvPr/>
        </p:nvSpPr>
        <p:spPr>
          <a:xfrm>
            <a:off x="2888646" y="419093"/>
            <a:ext cx="3382792" cy="121394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latin typeface="Calibri" panose="020F0502020204030204" pitchFamily="34" charset="0"/>
                <a:cs typeface="Calibri" panose="020F0502020204030204" pitchFamily="34" charset="0"/>
              </a:rPr>
              <a:t>(Fach)Hochschulen</a:t>
            </a:r>
          </a:p>
          <a:p>
            <a:pPr algn="ctr"/>
            <a:r>
              <a:rPr lang="de-DE" sz="2400" b="1" dirty="0">
                <a:solidFill>
                  <a:schemeClr val="tx1"/>
                </a:solidFill>
                <a:latin typeface="Calibri" panose="020F0502020204030204" pitchFamily="34" charset="0"/>
                <a:cs typeface="Calibri" panose="020F0502020204030204" pitchFamily="34" charset="0"/>
              </a:rPr>
              <a:t>University </a:t>
            </a:r>
            <a:r>
              <a:rPr lang="de-DE" sz="2400" b="1" dirty="0" err="1">
                <a:solidFill>
                  <a:schemeClr val="tx1"/>
                </a:solidFill>
                <a:latin typeface="Calibri" panose="020F0502020204030204" pitchFamily="34" charset="0"/>
                <a:cs typeface="Calibri" panose="020F0502020204030204" pitchFamily="34" charset="0"/>
              </a:rPr>
              <a:t>of</a:t>
            </a:r>
            <a:r>
              <a:rPr lang="de-DE" sz="2400" b="1" dirty="0">
                <a:solidFill>
                  <a:schemeClr val="tx1"/>
                </a:solidFill>
                <a:latin typeface="Calibri" panose="020F0502020204030204" pitchFamily="34" charset="0"/>
                <a:cs typeface="Calibri" panose="020F0502020204030204" pitchFamily="34" charset="0"/>
              </a:rPr>
              <a:t> Applied </a:t>
            </a:r>
            <a:r>
              <a:rPr lang="de-DE" sz="2400" b="1" dirty="0" err="1">
                <a:solidFill>
                  <a:schemeClr val="tx1"/>
                </a:solidFill>
                <a:latin typeface="Calibri" panose="020F0502020204030204" pitchFamily="34" charset="0"/>
                <a:cs typeface="Calibri" panose="020F0502020204030204" pitchFamily="34" charset="0"/>
              </a:rPr>
              <a:t>Sciences</a:t>
            </a:r>
            <a:endParaRPr lang="de-DE" sz="2400" b="1" dirty="0">
              <a:solidFill>
                <a:schemeClr val="tx1"/>
              </a:solidFill>
              <a:latin typeface="Calibri" panose="020F0502020204030204" pitchFamily="34" charset="0"/>
              <a:cs typeface="Calibri" panose="020F0502020204030204" pitchFamily="34" charset="0"/>
            </a:endParaRPr>
          </a:p>
        </p:txBody>
      </p:sp>
      <p:pic>
        <p:nvPicPr>
          <p:cNvPr id="15" name="Picture 4" descr="Quellbild anzei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671" y="4057210"/>
            <a:ext cx="2240968" cy="2240969"/>
          </a:xfrm>
          <a:prstGeom prst="rect">
            <a:avLst/>
          </a:prstGeom>
          <a:noFill/>
          <a:extLst>
            <a:ext uri="{909E8E84-426E-40DD-AFC4-6F175D3DCCD1}">
              <a14:hiddenFill xmlns:a14="http://schemas.microsoft.com/office/drawing/2010/main">
                <a:solidFill>
                  <a:srgbClr val="FFFFFF"/>
                </a:solidFill>
              </a14:hiddenFill>
            </a:ext>
          </a:extLst>
        </p:spPr>
      </p:pic>
      <p:sp>
        <p:nvSpPr>
          <p:cNvPr id="16" name="Ovale Legende 15"/>
          <p:cNvSpPr/>
          <p:nvPr/>
        </p:nvSpPr>
        <p:spPr>
          <a:xfrm>
            <a:off x="1169623" y="3105006"/>
            <a:ext cx="1562944" cy="1296415"/>
          </a:xfrm>
          <a:prstGeom prst="wedgeEllipseCallout">
            <a:avLst>
              <a:gd name="adj1" fmla="val 63237"/>
              <a:gd name="adj2" fmla="val 2419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405" dirty="0">
                <a:solidFill>
                  <a:schemeClr val="tx1"/>
                </a:solidFill>
                <a:latin typeface="Comic Sans MS" panose="030F0702030302020204" pitchFamily="66" charset="0"/>
                <a:cs typeface="Calibri" panose="020F0502020204030204" pitchFamily="34" charset="0"/>
              </a:rPr>
              <a:t>Ich möchte schnell ins Berufsleben einsteigen.</a:t>
            </a:r>
          </a:p>
        </p:txBody>
      </p:sp>
      <p:sp>
        <p:nvSpPr>
          <p:cNvPr id="17" name="Abgerundete rechteckige Legende 16"/>
          <p:cNvSpPr/>
          <p:nvPr/>
        </p:nvSpPr>
        <p:spPr>
          <a:xfrm>
            <a:off x="3376312" y="3105005"/>
            <a:ext cx="1897526" cy="754246"/>
          </a:xfrm>
          <a:prstGeom prst="wedgeRoundRectCallout">
            <a:avLst>
              <a:gd name="adj1" fmla="val -28059"/>
              <a:gd name="adj2" fmla="val 73629"/>
              <a:gd name="adj3" fmla="val 16667"/>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405" dirty="0">
                <a:solidFill>
                  <a:schemeClr val="tx1"/>
                </a:solidFill>
                <a:latin typeface="Comic Sans MS" panose="030F0702030302020204" pitchFamily="66" charset="0"/>
                <a:cs typeface="Calibri" panose="020F0502020204030204" pitchFamily="34" charset="0"/>
              </a:rPr>
              <a:t>Ich benötige eine klare Struktur im Studium.</a:t>
            </a:r>
          </a:p>
        </p:txBody>
      </p:sp>
      <p:sp>
        <p:nvSpPr>
          <p:cNvPr id="18" name="Wolkenförmige Legende 17"/>
          <p:cNvSpPr/>
          <p:nvPr/>
        </p:nvSpPr>
        <p:spPr>
          <a:xfrm>
            <a:off x="4092997" y="4835155"/>
            <a:ext cx="1711110" cy="1023765"/>
          </a:xfrm>
          <a:prstGeom prst="cloudCallout">
            <a:avLst>
              <a:gd name="adj1" fmla="val -52927"/>
              <a:gd name="adj2" fmla="val -7221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405" dirty="0">
                <a:solidFill>
                  <a:schemeClr val="tx1"/>
                </a:solidFill>
                <a:latin typeface="Comic Sans MS" panose="030F0702030302020204" pitchFamily="66" charset="0"/>
              </a:rPr>
              <a:t>Ich bin eher praktisch veranlagt.</a:t>
            </a:r>
          </a:p>
        </p:txBody>
      </p:sp>
      <p:sp>
        <p:nvSpPr>
          <p:cNvPr id="19" name="Abgerundete rechteckige Legende 18"/>
          <p:cNvSpPr/>
          <p:nvPr/>
        </p:nvSpPr>
        <p:spPr>
          <a:xfrm>
            <a:off x="940967" y="4671553"/>
            <a:ext cx="1506958" cy="863376"/>
          </a:xfrm>
          <a:prstGeom prst="wedgeRoundRectCallout">
            <a:avLst>
              <a:gd name="adj1" fmla="val 69229"/>
              <a:gd name="adj2" fmla="val 4887"/>
              <a:gd name="adj3" fmla="val 16667"/>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405" dirty="0">
                <a:solidFill>
                  <a:schemeClr val="tx1"/>
                </a:solidFill>
                <a:latin typeface="Comic Sans MS" panose="030F0702030302020204" pitchFamily="66" charset="0"/>
                <a:cs typeface="Calibri" panose="020F0502020204030204" pitchFamily="34" charset="0"/>
              </a:rPr>
              <a:t>Ich habe die Fachhoch-schulreife.</a:t>
            </a:r>
          </a:p>
        </p:txBody>
      </p:sp>
      <p:sp>
        <p:nvSpPr>
          <p:cNvPr id="20" name="Textfeld 19"/>
          <p:cNvSpPr txBox="1"/>
          <p:nvPr/>
        </p:nvSpPr>
        <p:spPr>
          <a:xfrm>
            <a:off x="6395356" y="3184228"/>
            <a:ext cx="5613763" cy="1741374"/>
          </a:xfrm>
          <a:prstGeom prst="rect">
            <a:avLst/>
          </a:prstGeom>
          <a:noFill/>
        </p:spPr>
        <p:txBody>
          <a:bodyPr wrap="square" rtlCol="0">
            <a:spAutoFit/>
          </a:bodyPr>
          <a:lstStyle/>
          <a:p>
            <a:r>
              <a:rPr lang="de-DE" sz="1800" b="1" dirty="0">
                <a:solidFill>
                  <a:srgbClr val="0000FF"/>
                </a:solidFill>
                <a:latin typeface="Calibri" panose="020F0502020204030204" pitchFamily="34" charset="0"/>
                <a:cs typeface="Calibri" panose="020F0502020204030204" pitchFamily="34" charset="0"/>
              </a:rPr>
              <a:t>Dauer: </a:t>
            </a:r>
            <a:r>
              <a:rPr lang="de-DE" sz="1800" dirty="0">
                <a:latin typeface="Calibri" panose="020F0502020204030204" pitchFamily="34" charset="0"/>
                <a:cs typeface="Calibri" panose="020F0502020204030204" pitchFamily="34" charset="0"/>
              </a:rPr>
              <a:t>i.d.R. 7 Semester (Bachelor) + 3 Semester (Master)</a:t>
            </a:r>
          </a:p>
          <a:p>
            <a:endParaRPr lang="de-DE" sz="1606" b="1" dirty="0">
              <a:solidFill>
                <a:srgbClr val="0000CC"/>
              </a:solidFill>
              <a:latin typeface="Calibri" panose="020F0502020204030204" pitchFamily="34" charset="0"/>
              <a:cs typeface="Calibri" panose="020F0502020204030204" pitchFamily="34" charset="0"/>
            </a:endParaRPr>
          </a:p>
          <a:p>
            <a:pPr marL="286864" indent="-286864">
              <a:spcBef>
                <a:spcPts val="381"/>
              </a:spcBef>
              <a:buFont typeface="Arial" panose="020B0604020202020204" pitchFamily="34" charset="0"/>
              <a:buChar char="•"/>
            </a:pPr>
            <a:endParaRPr lang="de-DE" sz="1606" dirty="0">
              <a:latin typeface="Calibri" panose="020F0502020204030204" pitchFamily="34" charset="0"/>
              <a:cs typeface="Calibri" panose="020F0502020204030204" pitchFamily="34" charset="0"/>
            </a:endParaRPr>
          </a:p>
          <a:p>
            <a:pPr marL="286864" indent="-286864">
              <a:buFont typeface="Arial" panose="020B0604020202020204" pitchFamily="34" charset="0"/>
              <a:buChar char="•"/>
            </a:pPr>
            <a:endParaRPr lang="de-DE" sz="1606" dirty="0">
              <a:latin typeface="Calibri" panose="020F0502020204030204" pitchFamily="34" charset="0"/>
              <a:cs typeface="Calibri" panose="020F0502020204030204" pitchFamily="34" charset="0"/>
            </a:endParaRPr>
          </a:p>
          <a:p>
            <a:endParaRPr lang="de-DE" sz="1606" dirty="0"/>
          </a:p>
          <a:p>
            <a:endParaRPr lang="de-DE" sz="2159" dirty="0"/>
          </a:p>
        </p:txBody>
      </p:sp>
      <p:sp>
        <p:nvSpPr>
          <p:cNvPr id="2" name="Textfeld 1"/>
          <p:cNvSpPr txBox="1"/>
          <p:nvPr/>
        </p:nvSpPr>
        <p:spPr>
          <a:xfrm>
            <a:off x="6395357" y="1165855"/>
            <a:ext cx="5715363" cy="1431161"/>
          </a:xfrm>
          <a:prstGeom prst="rect">
            <a:avLst/>
          </a:prstGeom>
          <a:noFill/>
        </p:spPr>
        <p:txBody>
          <a:bodyPr wrap="square" rtlCol="0">
            <a:spAutoFit/>
          </a:bodyPr>
          <a:lstStyle/>
          <a:p>
            <a:pPr marL="180088" indent="-180088" defTabSz="917966">
              <a:spcBef>
                <a:spcPts val="602"/>
              </a:spcBef>
              <a:buClr>
                <a:srgbClr val="0000FF"/>
              </a:buClr>
              <a:buFont typeface="Wingdings" panose="05000000000000000000" pitchFamily="2" charset="2"/>
              <a:buChar char="§"/>
              <a:defRPr/>
            </a:pPr>
            <a:r>
              <a:rPr lang="de-DE" sz="1800" dirty="0">
                <a:latin typeface="Calibri" panose="020F0502020204030204" pitchFamily="34" charset="0"/>
                <a:cs typeface="Calibri" panose="020F0502020204030204" pitchFamily="34" charset="0"/>
              </a:rPr>
              <a:t>erforschtes Wissen „in der Praxis“ anwenden</a:t>
            </a:r>
          </a:p>
          <a:p>
            <a:pPr marL="180088" indent="-180088">
              <a:spcBef>
                <a:spcPts val="602"/>
              </a:spcBef>
              <a:buClr>
                <a:srgbClr val="0000FF"/>
              </a:buClr>
              <a:buFont typeface="Wingdings" panose="05000000000000000000" pitchFamily="2" charset="2"/>
              <a:buChar char="§"/>
            </a:pPr>
            <a:r>
              <a:rPr lang="de-DE" sz="1800" dirty="0">
                <a:latin typeface="Calibri" panose="020F0502020204030204" pitchFamily="34" charset="0"/>
                <a:cs typeface="Calibri" panose="020F0502020204030204" pitchFamily="34" charset="0"/>
              </a:rPr>
              <a:t>Projekte oder Praxissemester im Studium integriert</a:t>
            </a:r>
          </a:p>
          <a:p>
            <a:pPr marL="180088" indent="-180088">
              <a:spcBef>
                <a:spcPts val="602"/>
              </a:spcBef>
              <a:buClr>
                <a:srgbClr val="0000FF"/>
              </a:buClr>
              <a:buFont typeface="Wingdings" panose="05000000000000000000" pitchFamily="2" charset="2"/>
              <a:buChar char="§"/>
            </a:pPr>
            <a:r>
              <a:rPr lang="de-DE" sz="1800" dirty="0">
                <a:latin typeface="Calibri" panose="020F0502020204030204" pitchFamily="34" charset="0"/>
                <a:cs typeface="Calibri" panose="020F0502020204030204" pitchFamily="34" charset="0"/>
              </a:rPr>
              <a:t>Vorpraktikum oft Bedingung</a:t>
            </a:r>
          </a:p>
          <a:p>
            <a:pPr marL="180088" indent="-180088">
              <a:spcBef>
                <a:spcPts val="602"/>
              </a:spcBef>
              <a:buClr>
                <a:srgbClr val="0000FF"/>
              </a:buClr>
              <a:buFont typeface="Wingdings" panose="05000000000000000000" pitchFamily="2" charset="2"/>
              <a:buChar char="§"/>
            </a:pPr>
            <a:r>
              <a:rPr lang="de-DE" sz="1800" dirty="0">
                <a:latin typeface="Calibri" panose="020F0502020204030204" pitchFamily="34" charset="0"/>
                <a:cs typeface="Calibri" panose="020F0502020204030204" pitchFamily="34" charset="0"/>
              </a:rPr>
              <a:t>mehr Seminare mit 30 - 40 Studierenden als Vorlesungen</a:t>
            </a:r>
          </a:p>
        </p:txBody>
      </p:sp>
      <p:sp>
        <p:nvSpPr>
          <p:cNvPr id="13" name="AutoShape 12"/>
          <p:cNvSpPr>
            <a:spLocks noChangeArrowheads="1"/>
          </p:cNvSpPr>
          <p:nvPr/>
        </p:nvSpPr>
        <p:spPr bwMode="auto">
          <a:xfrm>
            <a:off x="6466888" y="3716007"/>
            <a:ext cx="5470698" cy="1265367"/>
          </a:xfrm>
          <a:prstGeom prst="wedgeRectCallout">
            <a:avLst>
              <a:gd name="adj1" fmla="val -1847"/>
              <a:gd name="adj2" fmla="val -15755"/>
            </a:avLst>
          </a:prstGeom>
          <a:solidFill>
            <a:srgbClr val="FFFFFF">
              <a:lumMod val="95000"/>
            </a:srgbClr>
          </a:solidFill>
          <a:ln w="9525" algn="ctr">
            <a:noFill/>
            <a:miter lim="800000"/>
            <a:headEnd/>
            <a:tailEnd/>
          </a:ln>
        </p:spPr>
        <p:txBody>
          <a:bodyPr wrap="none" lIns="91787" tIns="45894" rIns="91787" bIns="45894" anchor="ctr"/>
          <a:lstStyle/>
          <a:p>
            <a:pPr marL="0" marR="0" lvl="0" indent="0" defTabSz="915988" eaLnBrk="1" fontAlgn="auto" latinLnBrk="0" hangingPunct="1">
              <a:lnSpc>
                <a:spcPct val="100000"/>
              </a:lnSpc>
              <a:spcBef>
                <a:spcPts val="0"/>
              </a:spcBef>
              <a:spcAft>
                <a:spcPts val="0"/>
              </a:spcAft>
              <a:buClr>
                <a:srgbClr val="FFFFFF">
                  <a:lumMod val="65000"/>
                </a:srgbClr>
              </a:buClr>
              <a:buSzTx/>
              <a:tabLst/>
              <a:defRPr/>
            </a:pPr>
            <a:r>
              <a:rPr kumimoji="0" lang="de-DE" sz="1600" b="1" i="0" u="none" strike="noStrike" kern="0" cap="none" spc="0" normalizeH="0" baseline="0" noProof="0" dirty="0">
                <a:ln>
                  <a:noFill/>
                </a:ln>
                <a:solidFill>
                  <a:srgbClr val="000000"/>
                </a:solidFill>
                <a:effectLst/>
                <a:uLnTx/>
                <a:uFillTx/>
              </a:rPr>
              <a:t>Bewerbung direkt bei der Fachhochschule oder bei </a:t>
            </a:r>
          </a:p>
          <a:p>
            <a:pPr marL="0" marR="0" lvl="0" indent="0" defTabSz="915988" eaLnBrk="1" fontAlgn="auto" latinLnBrk="0" hangingPunct="1">
              <a:lnSpc>
                <a:spcPct val="100000"/>
              </a:lnSpc>
              <a:spcBef>
                <a:spcPts val="0"/>
              </a:spcBef>
              <a:spcAft>
                <a:spcPts val="0"/>
              </a:spcAft>
              <a:buClr>
                <a:srgbClr val="FFFFFF">
                  <a:lumMod val="65000"/>
                </a:srgbClr>
              </a:buClr>
              <a:buSzTx/>
              <a:tabLst/>
              <a:defRPr/>
            </a:pPr>
            <a:r>
              <a:rPr kumimoji="0" lang="de-DE" sz="1600" b="1" i="0" u="none" strike="noStrike" kern="0" cap="none" spc="0" normalizeH="0" baseline="0" noProof="0" dirty="0">
                <a:ln>
                  <a:noFill/>
                </a:ln>
                <a:solidFill>
                  <a:srgbClr val="000000"/>
                </a:solidFill>
                <a:effectLst/>
                <a:uLnTx/>
                <a:uFillTx/>
              </a:rPr>
              <a:t>Hochschulstart</a:t>
            </a:r>
          </a:p>
          <a:p>
            <a:pPr marL="0" lvl="1" defTabSz="915988">
              <a:buClr>
                <a:srgbClr val="808080">
                  <a:lumMod val="40000"/>
                  <a:lumOff val="60000"/>
                </a:srgbClr>
              </a:buClr>
              <a:buSzPct val="70000"/>
              <a:defRPr/>
            </a:pPr>
            <a:r>
              <a:rPr lang="de-DE" sz="1600" b="1" kern="0" dirty="0">
                <a:solidFill>
                  <a:srgbClr val="000000"/>
                </a:solidFill>
              </a:rPr>
              <a:t>Besonderheiten im Auswahlverfahren und </a:t>
            </a:r>
          </a:p>
          <a:p>
            <a:pPr marL="0" lvl="1" defTabSz="915988">
              <a:buClr>
                <a:srgbClr val="808080">
                  <a:lumMod val="40000"/>
                  <a:lumOff val="60000"/>
                </a:srgbClr>
              </a:buClr>
              <a:buSzPct val="70000"/>
              <a:defRPr/>
            </a:pPr>
            <a:r>
              <a:rPr lang="de-DE" sz="1600" b="1" kern="0" dirty="0">
                <a:solidFill>
                  <a:srgbClr val="000000"/>
                </a:solidFill>
              </a:rPr>
              <a:t>ggf. Praktikumsanforderungen beachten!</a:t>
            </a:r>
          </a:p>
        </p:txBody>
      </p:sp>
      <p:sp>
        <p:nvSpPr>
          <p:cNvPr id="21" name="Textfeld 20"/>
          <p:cNvSpPr txBox="1"/>
          <p:nvPr/>
        </p:nvSpPr>
        <p:spPr>
          <a:xfrm>
            <a:off x="6557310" y="5293821"/>
            <a:ext cx="4951997"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sng" strike="noStrike" kern="0" cap="none" spc="0" normalizeH="0" baseline="0" noProof="0" dirty="0">
                <a:ln>
                  <a:noFill/>
                </a:ln>
                <a:solidFill>
                  <a:srgbClr val="3366FF"/>
                </a:solidFill>
                <a:effectLst/>
                <a:uLnTx/>
                <a:uFillTx/>
                <a:latin typeface="Calibri" panose="020F0502020204030204" pitchFamily="34" charset="0"/>
                <a:cs typeface="Calibri" panose="020F0502020204030204" pitchFamily="34" charset="0"/>
              </a:rPr>
              <a:t>Bewerbungsfristen:</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rgbClr val="3366FF"/>
                </a:solidFill>
                <a:effectLst/>
                <a:uLnTx/>
                <a:uFillTx/>
                <a:latin typeface="Calibri" panose="020F0502020204030204" pitchFamily="34" charset="0"/>
                <a:cs typeface="Calibri" panose="020F0502020204030204" pitchFamily="34" charset="0"/>
              </a:rPr>
              <a:t>Zum Sommersemester bis spätestens </a:t>
            </a:r>
            <a:r>
              <a:rPr kumimoji="0" lang="de-DE" sz="1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15. Januar</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rgbClr val="3366FF"/>
                </a:solidFill>
                <a:effectLst/>
                <a:uLnTx/>
                <a:uFillTx/>
                <a:latin typeface="Calibri" panose="020F0502020204030204" pitchFamily="34" charset="0"/>
                <a:cs typeface="Calibri" panose="020F0502020204030204" pitchFamily="34" charset="0"/>
              </a:rPr>
              <a:t>Zum Wintersemester bis spätestens </a:t>
            </a:r>
            <a:r>
              <a:rPr kumimoji="0" lang="de-DE" sz="1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15. Juli</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rgbClr val="3366FF"/>
                </a:solidFill>
                <a:effectLst/>
                <a:uLnTx/>
                <a:uFillTx/>
                <a:latin typeface="Calibri" panose="020F0502020204030204" pitchFamily="34" charset="0"/>
                <a:cs typeface="Calibri" panose="020F0502020204030204" pitchFamily="34" charset="0"/>
              </a:rPr>
              <a:t>Bei Eignungsprüfung früher!</a:t>
            </a:r>
          </a:p>
        </p:txBody>
      </p:sp>
      <p:sp>
        <p:nvSpPr>
          <p:cNvPr id="4" name="Fußzeilenplatzhalter 3">
            <a:extLst>
              <a:ext uri="{FF2B5EF4-FFF2-40B4-BE49-F238E27FC236}">
                <a16:creationId xmlns:a16="http://schemas.microsoft.com/office/drawing/2014/main" id="{7555B81B-54EA-41D7-8710-FB2F031A13B1}"/>
              </a:ext>
            </a:extLst>
          </p:cNvPr>
          <p:cNvSpPr>
            <a:spLocks noGrp="1"/>
          </p:cNvSpPr>
          <p:nvPr>
            <p:ph type="ftr" sz="quarter" idx="11"/>
          </p:nvPr>
        </p:nvSpPr>
        <p:spPr>
          <a:xfrm>
            <a:off x="2326888" y="6608142"/>
            <a:ext cx="8280000" cy="274677"/>
          </a:xfrm>
        </p:spPr>
        <p:txBody>
          <a:bodyPr/>
          <a:lstStyle/>
          <a:p>
            <a:r>
              <a:rPr lang="de-DE" dirty="0"/>
              <a:t>Wege nach dem Abitur,- Berufsberaterin Franziska Ploß - 2025 © Bundesagentur für Arbeit</a:t>
            </a:r>
          </a:p>
        </p:txBody>
      </p:sp>
    </p:spTree>
    <p:extLst>
      <p:ext uri="{BB962C8B-B14F-4D97-AF65-F5344CB8AC3E}">
        <p14:creationId xmlns:p14="http://schemas.microsoft.com/office/powerpoint/2010/main" val="184289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08732" y="323792"/>
            <a:ext cx="10041060" cy="467565"/>
          </a:xfrm>
        </p:spPr>
        <p:txBody>
          <a:bodyPr/>
          <a:lstStyle/>
          <a:p>
            <a:r>
              <a:rPr lang="de-DE" sz="2400" dirty="0">
                <a:solidFill>
                  <a:schemeClr val="tx1"/>
                </a:solidFill>
                <a:latin typeface="Calibri" panose="020F0502020204030204" pitchFamily="34" charset="0"/>
                <a:cs typeface="Calibri" panose="020F0502020204030204" pitchFamily="34" charset="0"/>
              </a:rPr>
              <a:t>Studienzulassung – Warum sind Abschluss-Noten </a:t>
            </a:r>
            <a:r>
              <a:rPr lang="de-DE" sz="2400" dirty="0" err="1">
                <a:solidFill>
                  <a:schemeClr val="tx1"/>
                </a:solidFill>
                <a:latin typeface="Calibri" panose="020F0502020204030204" pitchFamily="34" charset="0"/>
                <a:cs typeface="Calibri" panose="020F0502020204030204" pitchFamily="34" charset="0"/>
              </a:rPr>
              <a:t>wichtig?</a:t>
            </a:r>
            <a:r>
              <a:rPr lang="de-DE" sz="2400" dirty="0" err="1"/>
              <a:t>ind</a:t>
            </a:r>
            <a:r>
              <a:rPr lang="de-DE" sz="2400" dirty="0"/>
              <a:t> die Abi-Noten wichtig?</a:t>
            </a:r>
          </a:p>
        </p:txBody>
      </p:sp>
      <p:sp>
        <p:nvSpPr>
          <p:cNvPr id="3" name="Fußzeilenplatzhalter 2"/>
          <p:cNvSpPr>
            <a:spLocks noGrp="1"/>
          </p:cNvSpPr>
          <p:nvPr>
            <p:ph type="ftr" sz="quarter" idx="3"/>
          </p:nvPr>
        </p:nvSpPr>
        <p:spPr>
          <a:xfrm>
            <a:off x="3753292" y="6645348"/>
            <a:ext cx="7429739" cy="219443"/>
          </a:xfrm>
        </p:spPr>
        <p:txBody>
          <a:bodyPr/>
          <a:lstStyle/>
          <a:p>
            <a:pPr fontAlgn="base"/>
            <a:r>
              <a:rPr lang="de-DE">
                <a:solidFill>
                  <a:srgbClr val="000000"/>
                </a:solidFill>
                <a:latin typeface="Arial" charset="0"/>
              </a:rPr>
              <a:t>Wege nach dem Abitur,- Berufsberaterin Franziska Ploß - 2024 © Bundesagentur für Arbeit</a:t>
            </a:r>
            <a:endParaRPr lang="de-DE" dirty="0">
              <a:solidFill>
                <a:srgbClr val="000000"/>
              </a:solidFill>
              <a:latin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1307187617"/>
              </p:ext>
            </p:extLst>
          </p:nvPr>
        </p:nvGraphicFramePr>
        <p:xfrm>
          <a:off x="727143" y="1197429"/>
          <a:ext cx="10669021" cy="5329475"/>
        </p:xfrm>
        <a:graphic>
          <a:graphicData uri="http://schemas.openxmlformats.org/drawingml/2006/table">
            <a:tbl>
              <a:tblPr firstRow="1" bandRow="1">
                <a:tableStyleId>{5C22544A-7EE6-4342-B048-85BDC9FD1C3A}</a:tableStyleId>
              </a:tblPr>
              <a:tblGrid>
                <a:gridCol w="5212346">
                  <a:extLst>
                    <a:ext uri="{9D8B030D-6E8A-4147-A177-3AD203B41FA5}">
                      <a16:colId xmlns:a16="http://schemas.microsoft.com/office/drawing/2014/main" val="20000"/>
                    </a:ext>
                  </a:extLst>
                </a:gridCol>
                <a:gridCol w="5456675">
                  <a:extLst>
                    <a:ext uri="{9D8B030D-6E8A-4147-A177-3AD203B41FA5}">
                      <a16:colId xmlns:a16="http://schemas.microsoft.com/office/drawing/2014/main" val="20001"/>
                    </a:ext>
                  </a:extLst>
                </a:gridCol>
              </a:tblGrid>
              <a:tr h="558485">
                <a:tc gridSpan="2">
                  <a:txBody>
                    <a:bodyPr/>
                    <a:lstStyle/>
                    <a:p>
                      <a:pPr marL="457200">
                        <a:lnSpc>
                          <a:spcPct val="115000"/>
                        </a:lnSpc>
                        <a:spcAft>
                          <a:spcPts val="0"/>
                        </a:spcAft>
                      </a:pPr>
                      <a:r>
                        <a:rPr lang="de-DE" sz="2000" dirty="0">
                          <a:effectLst/>
                        </a:rPr>
                        <a:t>Auswahlverfahren</a:t>
                      </a:r>
                      <a:endParaRPr lang="de-DE" sz="2000" dirty="0">
                        <a:effectLst/>
                        <a:latin typeface="Arial" panose="020B0604020202020204" pitchFamily="34" charset="0"/>
                        <a:ea typeface="Calibri" panose="020F0502020204030204" pitchFamily="34" charset="0"/>
                        <a:cs typeface="Times New Roman" panose="02020603050405020304" pitchFamily="18" charset="0"/>
                      </a:endParaRPr>
                    </a:p>
                  </a:txBody>
                  <a:tcPr marL="86985" marR="86985" marT="43493" marB="43493" anchor="ctr"/>
                </a:tc>
                <a:tc hMerge="1">
                  <a:txBody>
                    <a:bodyPr/>
                    <a:lstStyle/>
                    <a:p>
                      <a:endParaRPr lang="de-DE"/>
                    </a:p>
                  </a:txBody>
                  <a:tcPr/>
                </a:tc>
                <a:extLst>
                  <a:ext uri="{0D108BD9-81ED-4DB2-BD59-A6C34878D82A}">
                    <a16:rowId xmlns:a16="http://schemas.microsoft.com/office/drawing/2014/main" val="10000"/>
                  </a:ext>
                </a:extLst>
              </a:tr>
              <a:tr h="1541304">
                <a:tc>
                  <a:txBody>
                    <a:bodyPr/>
                    <a:lstStyle/>
                    <a:p>
                      <a:pPr marL="342900" lvl="0" indent="-342900">
                        <a:lnSpc>
                          <a:spcPct val="115000"/>
                        </a:lnSpc>
                        <a:spcAft>
                          <a:spcPts val="0"/>
                        </a:spcAft>
                        <a:buAutoNum type="arabicPeriod"/>
                        <a:tabLst>
                          <a:tab pos="457200" algn="l"/>
                        </a:tabLst>
                      </a:pPr>
                      <a:r>
                        <a:rPr lang="de-DE" sz="1500" b="1" u="sng" dirty="0">
                          <a:effectLst/>
                        </a:rPr>
                        <a:t>örtlich</a:t>
                      </a:r>
                      <a:r>
                        <a:rPr lang="de-DE" sz="1500" b="1" dirty="0">
                          <a:effectLst/>
                        </a:rPr>
                        <a:t> zulassungsfrei </a:t>
                      </a:r>
                    </a:p>
                    <a:p>
                      <a:pPr marL="457200">
                        <a:lnSpc>
                          <a:spcPct val="115000"/>
                        </a:lnSpc>
                        <a:spcAft>
                          <a:spcPts val="0"/>
                        </a:spcAft>
                      </a:pPr>
                      <a:r>
                        <a:rPr lang="de-DE" sz="1500" b="1" dirty="0">
                          <a:effectLst/>
                        </a:rPr>
                        <a:t>	= weniger Bewerber als Plätze</a:t>
                      </a:r>
                    </a:p>
                    <a:p>
                      <a:pPr marL="457200" marR="0" lvl="0" indent="0" algn="l" defTabSz="914400" rtl="0" eaLnBrk="1" fontAlgn="auto" latinLnBrk="0" hangingPunct="1">
                        <a:lnSpc>
                          <a:spcPct val="115000"/>
                        </a:lnSpc>
                        <a:spcBef>
                          <a:spcPts val="0"/>
                        </a:spcBef>
                        <a:spcAft>
                          <a:spcPts val="0"/>
                        </a:spcAft>
                        <a:buClrTx/>
                        <a:buSzTx/>
                        <a:buFontTx/>
                        <a:buNone/>
                        <a:tabLst/>
                        <a:defRPr/>
                      </a:pPr>
                      <a:r>
                        <a:rPr lang="de-DE" sz="1500" dirty="0"/>
                        <a:t>(z.B.: Chemie, Mathematik, Physik)</a:t>
                      </a:r>
                    </a:p>
                    <a:p>
                      <a:pPr marL="457200">
                        <a:lnSpc>
                          <a:spcPct val="115000"/>
                        </a:lnSpc>
                        <a:spcAft>
                          <a:spcPts val="0"/>
                        </a:spcAft>
                      </a:pPr>
                      <a:endParaRPr lang="de-DE" sz="1500" b="1" dirty="0">
                        <a:effectLst/>
                        <a:latin typeface="Arial" panose="020B0604020202020204" pitchFamily="34" charset="0"/>
                        <a:ea typeface="Calibri" panose="020F0502020204030204" pitchFamily="34" charset="0"/>
                        <a:cs typeface="Times New Roman" panose="02020603050405020304" pitchFamily="18" charset="0"/>
                      </a:endParaRPr>
                    </a:p>
                  </a:txBody>
                  <a:tcPr marL="86985" marR="86985" marT="43493" marB="43493" anchor="ctr"/>
                </a:tc>
                <a:tc>
                  <a:txBody>
                    <a:bodyPr/>
                    <a:lstStyle/>
                    <a:p>
                      <a:pPr>
                        <a:lnSpc>
                          <a:spcPct val="115000"/>
                        </a:lnSpc>
                      </a:pPr>
                      <a:endParaRPr lang="de-DE" sz="1000" dirty="0">
                        <a:effectLst/>
                        <a:latin typeface="Calibri" panose="020F0502020204030204" pitchFamily="34" charset="0"/>
                      </a:endParaRPr>
                    </a:p>
                  </a:txBody>
                  <a:tcPr marL="86985" marR="86985" marT="43493" marB="43493"/>
                </a:tc>
                <a:extLst>
                  <a:ext uri="{0D108BD9-81ED-4DB2-BD59-A6C34878D82A}">
                    <a16:rowId xmlns:a16="http://schemas.microsoft.com/office/drawing/2014/main" val="10001"/>
                  </a:ext>
                </a:extLst>
              </a:tr>
              <a:tr h="1606783">
                <a:tc>
                  <a:txBody>
                    <a:bodyPr/>
                    <a:lstStyle/>
                    <a:p>
                      <a:pPr marL="342900" lvl="0" indent="-342900">
                        <a:lnSpc>
                          <a:spcPct val="115000"/>
                        </a:lnSpc>
                        <a:spcAft>
                          <a:spcPts val="0"/>
                        </a:spcAft>
                        <a:buFont typeface="+mj-lt"/>
                        <a:buAutoNum type="arabicPeriod" startAt="2"/>
                        <a:tabLst>
                          <a:tab pos="457200" algn="l"/>
                        </a:tabLst>
                      </a:pPr>
                      <a:r>
                        <a:rPr lang="de-DE" sz="1500" b="1" u="sng" dirty="0">
                          <a:effectLst/>
                        </a:rPr>
                        <a:t>örtlich</a:t>
                      </a:r>
                      <a:r>
                        <a:rPr lang="de-DE" sz="1500" b="1" dirty="0">
                          <a:effectLst/>
                        </a:rPr>
                        <a:t> zulassungsbeschränkt </a:t>
                      </a:r>
                    </a:p>
                    <a:p>
                      <a:pPr marL="457200" marR="0" lvl="0" indent="0" algn="l" defTabSz="914400" rtl="0" eaLnBrk="1" fontAlgn="auto" latinLnBrk="0" hangingPunct="1">
                        <a:lnSpc>
                          <a:spcPct val="115000"/>
                        </a:lnSpc>
                        <a:spcBef>
                          <a:spcPts val="0"/>
                        </a:spcBef>
                        <a:spcAft>
                          <a:spcPts val="0"/>
                        </a:spcAft>
                        <a:buClrTx/>
                        <a:buSzTx/>
                        <a:buFontTx/>
                        <a:buNone/>
                        <a:tabLst/>
                        <a:defRPr/>
                      </a:pPr>
                      <a:r>
                        <a:rPr lang="de-DE" sz="1500" b="1" dirty="0">
                          <a:effectLst/>
                        </a:rPr>
                        <a:t>	= mehr Bewerber als Plätze                                  </a:t>
                      </a:r>
                      <a:r>
                        <a:rPr lang="de-DE" sz="1500" dirty="0"/>
                        <a:t>(Hamburg vs. Greifswald)</a:t>
                      </a:r>
                    </a:p>
                    <a:p>
                      <a:pPr marL="457200">
                        <a:lnSpc>
                          <a:spcPct val="115000"/>
                        </a:lnSpc>
                        <a:spcAft>
                          <a:spcPts val="0"/>
                        </a:spcAft>
                      </a:pPr>
                      <a:endParaRPr lang="de-DE" sz="1500" b="1" dirty="0">
                        <a:effectLst/>
                        <a:latin typeface="Arial" panose="020B0604020202020204" pitchFamily="34" charset="0"/>
                        <a:ea typeface="Calibri" panose="020F0502020204030204" pitchFamily="34" charset="0"/>
                        <a:cs typeface="Times New Roman" panose="02020603050405020304" pitchFamily="18" charset="0"/>
                      </a:endParaRPr>
                    </a:p>
                  </a:txBody>
                  <a:tcPr marL="86985" marR="86985" marT="43493" marB="43493" anchor="ctr"/>
                </a:tc>
                <a:tc>
                  <a:txBody>
                    <a:bodyPr/>
                    <a:lstStyle/>
                    <a:p>
                      <a:pPr>
                        <a:lnSpc>
                          <a:spcPct val="115000"/>
                        </a:lnSpc>
                      </a:pPr>
                      <a:endParaRPr lang="de-DE" sz="1000" dirty="0">
                        <a:effectLst/>
                        <a:latin typeface="Calibri" panose="020F0502020204030204" pitchFamily="34" charset="0"/>
                      </a:endParaRPr>
                    </a:p>
                  </a:txBody>
                  <a:tcPr marL="86985" marR="86985" marT="43493" marB="43493"/>
                </a:tc>
                <a:extLst>
                  <a:ext uri="{0D108BD9-81ED-4DB2-BD59-A6C34878D82A}">
                    <a16:rowId xmlns:a16="http://schemas.microsoft.com/office/drawing/2014/main" val="10002"/>
                  </a:ext>
                </a:extLst>
              </a:tr>
              <a:tr h="1622903">
                <a:tc>
                  <a:txBody>
                    <a:bodyPr/>
                    <a:lstStyle/>
                    <a:p>
                      <a:pPr marL="342900" lvl="0" indent="-342900">
                        <a:lnSpc>
                          <a:spcPct val="115000"/>
                        </a:lnSpc>
                        <a:spcAft>
                          <a:spcPts val="0"/>
                        </a:spcAft>
                        <a:buFont typeface="+mj-lt"/>
                        <a:buAutoNum type="arabicPeriod" startAt="3"/>
                        <a:tabLst>
                          <a:tab pos="457200" algn="l"/>
                        </a:tabLst>
                      </a:pPr>
                      <a:r>
                        <a:rPr lang="de-DE" sz="1500" b="1" u="sng" dirty="0">
                          <a:effectLst/>
                        </a:rPr>
                        <a:t>bundesweit</a:t>
                      </a:r>
                      <a:r>
                        <a:rPr lang="de-DE" sz="1500" b="1" dirty="0">
                          <a:effectLst/>
                        </a:rPr>
                        <a:t> zulassungsbeschränkt</a:t>
                      </a:r>
                    </a:p>
                    <a:p>
                      <a:pPr marL="457200">
                        <a:lnSpc>
                          <a:spcPct val="115000"/>
                        </a:lnSpc>
                        <a:spcAft>
                          <a:spcPts val="0"/>
                        </a:spcAft>
                      </a:pPr>
                      <a:r>
                        <a:rPr lang="de-DE" sz="1500" b="1" dirty="0">
                          <a:effectLst/>
                        </a:rPr>
                        <a:t>	= bundesweit mehr Bewerber</a:t>
                      </a:r>
                    </a:p>
                    <a:p>
                      <a:pPr marL="457200">
                        <a:lnSpc>
                          <a:spcPct val="115000"/>
                        </a:lnSpc>
                        <a:spcAft>
                          <a:spcPts val="0"/>
                        </a:spcAft>
                      </a:pPr>
                      <a:r>
                        <a:rPr lang="de-DE" sz="1500" b="1" dirty="0">
                          <a:effectLst/>
                        </a:rPr>
                        <a:t>             als Plätze</a:t>
                      </a:r>
                    </a:p>
                    <a:p>
                      <a:pPr marL="457200">
                        <a:lnSpc>
                          <a:spcPct val="115000"/>
                        </a:lnSpc>
                        <a:spcAft>
                          <a:spcPts val="0"/>
                        </a:spcAft>
                      </a:pPr>
                      <a:r>
                        <a:rPr lang="de-DE" sz="1500" b="0" dirty="0">
                          <a:effectLst/>
                          <a:latin typeface="Arial" panose="020B0604020202020204" pitchFamily="34" charset="0"/>
                          <a:ea typeface="Calibri" panose="020F0502020204030204" pitchFamily="34" charset="0"/>
                          <a:cs typeface="Times New Roman" panose="02020603050405020304" pitchFamily="18" charset="0"/>
                        </a:rPr>
                        <a:t>(Zahn-, Human,-Tiermedizin, Pharmazie)</a:t>
                      </a:r>
                    </a:p>
                  </a:txBody>
                  <a:tcPr marL="86985" marR="86985" marT="43493" marB="43493" anchor="ctr"/>
                </a:tc>
                <a:tc>
                  <a:txBody>
                    <a:bodyPr/>
                    <a:lstStyle/>
                    <a:p>
                      <a:pPr>
                        <a:lnSpc>
                          <a:spcPct val="115000"/>
                        </a:lnSpc>
                      </a:pPr>
                      <a:endParaRPr lang="de-DE" sz="1000" dirty="0">
                        <a:effectLst/>
                        <a:latin typeface="Calibri" panose="020F0502020204030204" pitchFamily="34" charset="0"/>
                      </a:endParaRPr>
                    </a:p>
                  </a:txBody>
                  <a:tcPr marL="86985" marR="86985" marT="43493" marB="43493"/>
                </a:tc>
                <a:extLst>
                  <a:ext uri="{0D108BD9-81ED-4DB2-BD59-A6C34878D82A}">
                    <a16:rowId xmlns:a16="http://schemas.microsoft.com/office/drawing/2014/main" val="10003"/>
                  </a:ext>
                </a:extLst>
              </a:tr>
            </a:tbl>
          </a:graphicData>
        </a:graphic>
      </p:graphicFrame>
      <p:grpSp>
        <p:nvGrpSpPr>
          <p:cNvPr id="5" name="Gruppieren 4"/>
          <p:cNvGrpSpPr/>
          <p:nvPr/>
        </p:nvGrpSpPr>
        <p:grpSpPr>
          <a:xfrm>
            <a:off x="4609618" y="3665439"/>
            <a:ext cx="3862574" cy="847969"/>
            <a:chOff x="0" y="5007"/>
            <a:chExt cx="3464277" cy="617514"/>
          </a:xfrm>
        </p:grpSpPr>
        <p:sp>
          <p:nvSpPr>
            <p:cNvPr id="6" name="Pfeil nach rechts 5"/>
            <p:cNvSpPr/>
            <p:nvPr/>
          </p:nvSpPr>
          <p:spPr bwMode="auto">
            <a:xfrm>
              <a:off x="1996310" y="221947"/>
              <a:ext cx="347655" cy="19895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3943" fontAlgn="base">
                <a:lnSpc>
                  <a:spcPct val="90000"/>
                </a:lnSpc>
                <a:spcBef>
                  <a:spcPct val="50000"/>
                </a:spcBef>
                <a:spcAft>
                  <a:spcPct val="0"/>
                </a:spcAft>
              </a:pPr>
              <a:endParaRPr lang="de-DE" sz="1999">
                <a:solidFill>
                  <a:srgbClr val="000000"/>
                </a:solidFill>
                <a:latin typeface="Arial" charset="0"/>
              </a:endParaRPr>
            </a:p>
          </p:txBody>
        </p:sp>
        <p:pic>
          <p:nvPicPr>
            <p:cNvPr id="7" name="Grafik 6" descr="NC - platz.jpg"/>
            <p:cNvPicPr>
              <a:picLocks noChangeAspect="1"/>
            </p:cNvPicPr>
            <p:nvPr/>
          </p:nvPicPr>
          <p:blipFill>
            <a:blip r:embed="rId3" cstate="print"/>
            <a:stretch>
              <a:fillRect/>
            </a:stretch>
          </p:blipFill>
          <p:spPr>
            <a:xfrm>
              <a:off x="3041771" y="5007"/>
              <a:ext cx="422506" cy="609823"/>
            </a:xfrm>
            <a:prstGeom prst="rect">
              <a:avLst/>
            </a:prstGeom>
          </p:spPr>
        </p:pic>
        <p:pic>
          <p:nvPicPr>
            <p:cNvPr id="8" name="Grafik 7" descr="NC - platz.jpg"/>
            <p:cNvPicPr>
              <a:picLocks noChangeAspect="1"/>
            </p:cNvPicPr>
            <p:nvPr/>
          </p:nvPicPr>
          <p:blipFill>
            <a:blip r:embed="rId3" cstate="print"/>
            <a:stretch>
              <a:fillRect/>
            </a:stretch>
          </p:blipFill>
          <p:spPr>
            <a:xfrm>
              <a:off x="2563380" y="12698"/>
              <a:ext cx="422506" cy="609823"/>
            </a:xfrm>
            <a:prstGeom prst="rect">
              <a:avLst/>
            </a:prstGeom>
          </p:spPr>
        </p:pic>
        <p:pic>
          <p:nvPicPr>
            <p:cNvPr id="9" name="Grafik 8" descr="NC - einzelner.jpg"/>
            <p:cNvPicPr>
              <a:picLocks noChangeAspect="1"/>
            </p:cNvPicPr>
            <p:nvPr/>
          </p:nvPicPr>
          <p:blipFill>
            <a:blip r:embed="rId4" cstate="print"/>
            <a:stretch>
              <a:fillRect/>
            </a:stretch>
          </p:blipFill>
          <p:spPr>
            <a:xfrm>
              <a:off x="0" y="7609"/>
              <a:ext cx="549498" cy="567369"/>
            </a:xfrm>
            <a:prstGeom prst="rect">
              <a:avLst/>
            </a:prstGeom>
          </p:spPr>
        </p:pic>
        <p:pic>
          <p:nvPicPr>
            <p:cNvPr id="10" name="Grafik 9" descr="NC - einzelner.jpg"/>
            <p:cNvPicPr>
              <a:picLocks noChangeAspect="1"/>
            </p:cNvPicPr>
            <p:nvPr/>
          </p:nvPicPr>
          <p:blipFill>
            <a:blip r:embed="rId4" cstate="print"/>
            <a:stretch>
              <a:fillRect/>
            </a:stretch>
          </p:blipFill>
          <p:spPr>
            <a:xfrm>
              <a:off x="445710" y="7672"/>
              <a:ext cx="544463" cy="562169"/>
            </a:xfrm>
            <a:prstGeom prst="rect">
              <a:avLst/>
            </a:prstGeom>
          </p:spPr>
        </p:pic>
        <p:pic>
          <p:nvPicPr>
            <p:cNvPr id="11" name="Grafik 10" descr="NC - einzelner.jpg"/>
            <p:cNvPicPr>
              <a:picLocks noChangeAspect="1"/>
            </p:cNvPicPr>
            <p:nvPr/>
          </p:nvPicPr>
          <p:blipFill>
            <a:blip r:embed="rId4" cstate="print"/>
            <a:stretch>
              <a:fillRect/>
            </a:stretch>
          </p:blipFill>
          <p:spPr>
            <a:xfrm>
              <a:off x="884549" y="7608"/>
              <a:ext cx="549732" cy="567610"/>
            </a:xfrm>
            <a:prstGeom prst="rect">
              <a:avLst/>
            </a:prstGeom>
          </p:spPr>
        </p:pic>
        <p:pic>
          <p:nvPicPr>
            <p:cNvPr id="12" name="Grafik 11" descr="NC - einzelner.jpg"/>
            <p:cNvPicPr>
              <a:picLocks noChangeAspect="1"/>
            </p:cNvPicPr>
            <p:nvPr/>
          </p:nvPicPr>
          <p:blipFill>
            <a:blip r:embed="rId4" cstate="print"/>
            <a:stretch>
              <a:fillRect/>
            </a:stretch>
          </p:blipFill>
          <p:spPr>
            <a:xfrm>
              <a:off x="1357312" y="9348"/>
              <a:ext cx="543519" cy="561196"/>
            </a:xfrm>
            <a:prstGeom prst="rect">
              <a:avLst/>
            </a:prstGeom>
          </p:spPr>
        </p:pic>
      </p:grpSp>
      <p:grpSp>
        <p:nvGrpSpPr>
          <p:cNvPr id="15" name="Gruppieren 14"/>
          <p:cNvGrpSpPr/>
          <p:nvPr/>
        </p:nvGrpSpPr>
        <p:grpSpPr>
          <a:xfrm>
            <a:off x="4679178" y="2004109"/>
            <a:ext cx="4301536" cy="948666"/>
            <a:chOff x="0" y="0"/>
            <a:chExt cx="3795253" cy="619656"/>
          </a:xfrm>
        </p:grpSpPr>
        <p:pic>
          <p:nvPicPr>
            <p:cNvPr id="16" name="Grafik 15" descr="NC - einzelner.jpg"/>
            <p:cNvPicPr>
              <a:picLocks noChangeAspect="1"/>
            </p:cNvPicPr>
            <p:nvPr/>
          </p:nvPicPr>
          <p:blipFill>
            <a:blip r:embed="rId4" cstate="print"/>
            <a:stretch>
              <a:fillRect/>
            </a:stretch>
          </p:blipFill>
          <p:spPr>
            <a:xfrm>
              <a:off x="0" y="28268"/>
              <a:ext cx="549498" cy="567369"/>
            </a:xfrm>
            <a:prstGeom prst="rect">
              <a:avLst/>
            </a:prstGeom>
          </p:spPr>
        </p:pic>
        <p:pic>
          <p:nvPicPr>
            <p:cNvPr id="17" name="Grafik 16" descr="NC - einzelner.jpg"/>
            <p:cNvPicPr>
              <a:picLocks noChangeAspect="1"/>
            </p:cNvPicPr>
            <p:nvPr/>
          </p:nvPicPr>
          <p:blipFill>
            <a:blip r:embed="rId4" cstate="print"/>
            <a:stretch>
              <a:fillRect/>
            </a:stretch>
          </p:blipFill>
          <p:spPr>
            <a:xfrm>
              <a:off x="476868" y="30008"/>
              <a:ext cx="552574" cy="570544"/>
            </a:xfrm>
            <a:prstGeom prst="rect">
              <a:avLst/>
            </a:prstGeom>
          </p:spPr>
        </p:pic>
        <p:pic>
          <p:nvPicPr>
            <p:cNvPr id="18" name="Grafik 17" descr="NC - platz.jpg"/>
            <p:cNvPicPr>
              <a:picLocks noChangeAspect="1"/>
            </p:cNvPicPr>
            <p:nvPr/>
          </p:nvPicPr>
          <p:blipFill>
            <a:blip r:embed="rId3" cstate="print"/>
            <a:stretch>
              <a:fillRect/>
            </a:stretch>
          </p:blipFill>
          <p:spPr>
            <a:xfrm>
              <a:off x="1784838" y="0"/>
              <a:ext cx="422506" cy="609823"/>
            </a:xfrm>
            <a:prstGeom prst="rect">
              <a:avLst/>
            </a:prstGeom>
          </p:spPr>
        </p:pic>
        <p:pic>
          <p:nvPicPr>
            <p:cNvPr id="19" name="Grafik 18" descr="NC - platz.jpg"/>
            <p:cNvPicPr>
              <a:picLocks noChangeAspect="1"/>
            </p:cNvPicPr>
            <p:nvPr/>
          </p:nvPicPr>
          <p:blipFill>
            <a:blip r:embed="rId3" cstate="print"/>
            <a:stretch>
              <a:fillRect/>
            </a:stretch>
          </p:blipFill>
          <p:spPr>
            <a:xfrm>
              <a:off x="2330528" y="4916"/>
              <a:ext cx="422506" cy="609823"/>
            </a:xfrm>
            <a:prstGeom prst="rect">
              <a:avLst/>
            </a:prstGeom>
          </p:spPr>
        </p:pic>
        <p:pic>
          <p:nvPicPr>
            <p:cNvPr id="20" name="Grafik 19" descr="NC - platz.jpg"/>
            <p:cNvPicPr>
              <a:picLocks noChangeAspect="1"/>
            </p:cNvPicPr>
            <p:nvPr/>
          </p:nvPicPr>
          <p:blipFill>
            <a:blip r:embed="rId3" cstate="print"/>
            <a:stretch>
              <a:fillRect/>
            </a:stretch>
          </p:blipFill>
          <p:spPr>
            <a:xfrm>
              <a:off x="2856554" y="9833"/>
              <a:ext cx="422506" cy="609823"/>
            </a:xfrm>
            <a:prstGeom prst="rect">
              <a:avLst/>
            </a:prstGeom>
          </p:spPr>
        </p:pic>
        <p:pic>
          <p:nvPicPr>
            <p:cNvPr id="21" name="Grafik 20" descr="NC - platz.jpg"/>
            <p:cNvPicPr>
              <a:picLocks noChangeAspect="1"/>
            </p:cNvPicPr>
            <p:nvPr/>
          </p:nvPicPr>
          <p:blipFill>
            <a:blip r:embed="rId3" cstate="print"/>
            <a:stretch>
              <a:fillRect/>
            </a:stretch>
          </p:blipFill>
          <p:spPr>
            <a:xfrm>
              <a:off x="3372747" y="4916"/>
              <a:ext cx="422506" cy="609823"/>
            </a:xfrm>
            <a:prstGeom prst="rect">
              <a:avLst/>
            </a:prstGeom>
          </p:spPr>
        </p:pic>
        <p:sp>
          <p:nvSpPr>
            <p:cNvPr id="22" name="Pfeil nach rechts 21"/>
            <p:cNvSpPr/>
            <p:nvPr/>
          </p:nvSpPr>
          <p:spPr bwMode="auto">
            <a:xfrm>
              <a:off x="1224026" y="209069"/>
              <a:ext cx="347655" cy="19895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3943" fontAlgn="base">
                <a:lnSpc>
                  <a:spcPct val="90000"/>
                </a:lnSpc>
                <a:spcBef>
                  <a:spcPct val="50000"/>
                </a:spcBef>
                <a:spcAft>
                  <a:spcPct val="0"/>
                </a:spcAft>
              </a:pPr>
              <a:endParaRPr lang="de-DE" sz="1999">
                <a:solidFill>
                  <a:srgbClr val="000000"/>
                </a:solidFill>
                <a:latin typeface="Arial" charset="0"/>
              </a:endParaRPr>
            </a:p>
          </p:txBody>
        </p:sp>
      </p:grpSp>
      <p:grpSp>
        <p:nvGrpSpPr>
          <p:cNvPr id="23" name="Gruppieren 22"/>
          <p:cNvGrpSpPr/>
          <p:nvPr/>
        </p:nvGrpSpPr>
        <p:grpSpPr>
          <a:xfrm>
            <a:off x="4664365" y="5004779"/>
            <a:ext cx="4256701" cy="1120641"/>
            <a:chOff x="0" y="0"/>
            <a:chExt cx="3871953" cy="848154"/>
          </a:xfrm>
        </p:grpSpPr>
        <p:pic>
          <p:nvPicPr>
            <p:cNvPr id="24" name="Grafik 23" descr="NC - einzelner.jpg"/>
            <p:cNvPicPr>
              <a:picLocks noChangeAspect="1"/>
            </p:cNvPicPr>
            <p:nvPr/>
          </p:nvPicPr>
          <p:blipFill>
            <a:blip r:embed="rId4" cstate="print"/>
            <a:stretch>
              <a:fillRect/>
            </a:stretch>
          </p:blipFill>
          <p:spPr>
            <a:xfrm>
              <a:off x="0" y="154935"/>
              <a:ext cx="552574" cy="570544"/>
            </a:xfrm>
            <a:prstGeom prst="rect">
              <a:avLst/>
            </a:prstGeom>
          </p:spPr>
        </p:pic>
        <p:pic>
          <p:nvPicPr>
            <p:cNvPr id="25" name="Grafik 24" descr="NC - einzelner.jpg"/>
            <p:cNvPicPr>
              <a:picLocks noChangeAspect="1"/>
            </p:cNvPicPr>
            <p:nvPr/>
          </p:nvPicPr>
          <p:blipFill>
            <a:blip r:embed="rId4" cstate="print"/>
            <a:stretch>
              <a:fillRect/>
            </a:stretch>
          </p:blipFill>
          <p:spPr>
            <a:xfrm>
              <a:off x="423900" y="159850"/>
              <a:ext cx="543287" cy="560956"/>
            </a:xfrm>
            <a:prstGeom prst="rect">
              <a:avLst/>
            </a:prstGeom>
          </p:spPr>
        </p:pic>
        <p:pic>
          <p:nvPicPr>
            <p:cNvPr id="26" name="Grafik 25" descr="NC - einzelner.jpg"/>
            <p:cNvPicPr>
              <a:picLocks noChangeAspect="1"/>
            </p:cNvPicPr>
            <p:nvPr/>
          </p:nvPicPr>
          <p:blipFill>
            <a:blip r:embed="rId4" cstate="print"/>
            <a:stretch>
              <a:fillRect/>
            </a:stretch>
          </p:blipFill>
          <p:spPr>
            <a:xfrm>
              <a:off x="881162" y="154293"/>
              <a:ext cx="552574" cy="570544"/>
            </a:xfrm>
            <a:prstGeom prst="rect">
              <a:avLst/>
            </a:prstGeom>
          </p:spPr>
        </p:pic>
        <p:pic>
          <p:nvPicPr>
            <p:cNvPr id="27" name="Grafik 26" descr="NC - einzelner.jpg"/>
            <p:cNvPicPr>
              <a:picLocks noChangeAspect="1"/>
            </p:cNvPicPr>
            <p:nvPr/>
          </p:nvPicPr>
          <p:blipFill>
            <a:blip r:embed="rId4" cstate="print"/>
            <a:stretch>
              <a:fillRect/>
            </a:stretch>
          </p:blipFill>
          <p:spPr>
            <a:xfrm>
              <a:off x="1335558" y="154293"/>
              <a:ext cx="552574" cy="570544"/>
            </a:xfrm>
            <a:prstGeom prst="rect">
              <a:avLst/>
            </a:prstGeom>
          </p:spPr>
        </p:pic>
        <p:pic>
          <p:nvPicPr>
            <p:cNvPr id="28" name="Grafik 27" descr="deutschlandkarte1.jpg"/>
            <p:cNvPicPr>
              <a:picLocks noChangeAspect="1"/>
            </p:cNvPicPr>
            <p:nvPr/>
          </p:nvPicPr>
          <p:blipFill>
            <a:blip r:embed="rId5" cstate="print"/>
            <a:stretch>
              <a:fillRect/>
            </a:stretch>
          </p:blipFill>
          <p:spPr>
            <a:xfrm>
              <a:off x="1937222" y="0"/>
              <a:ext cx="667991" cy="848154"/>
            </a:xfrm>
            <a:prstGeom prst="rect">
              <a:avLst/>
            </a:prstGeom>
          </p:spPr>
        </p:pic>
        <p:sp>
          <p:nvSpPr>
            <p:cNvPr id="29" name="Pfeil nach rechts 28"/>
            <p:cNvSpPr/>
            <p:nvPr/>
          </p:nvSpPr>
          <p:spPr bwMode="auto">
            <a:xfrm>
              <a:off x="2403985" y="346502"/>
              <a:ext cx="347655" cy="19895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defTabSz="913943" fontAlgn="base">
                <a:lnSpc>
                  <a:spcPct val="90000"/>
                </a:lnSpc>
                <a:spcBef>
                  <a:spcPct val="50000"/>
                </a:spcBef>
                <a:spcAft>
                  <a:spcPct val="0"/>
                </a:spcAft>
              </a:pPr>
              <a:endParaRPr lang="de-DE" sz="1999">
                <a:solidFill>
                  <a:srgbClr val="000000"/>
                </a:solidFill>
                <a:latin typeface="Arial" charset="0"/>
              </a:endParaRPr>
            </a:p>
          </p:txBody>
        </p:sp>
        <p:pic>
          <p:nvPicPr>
            <p:cNvPr id="30" name="Grafik 29" descr="NC - platz.jpg"/>
            <p:cNvPicPr>
              <a:picLocks noChangeAspect="1"/>
            </p:cNvPicPr>
            <p:nvPr/>
          </p:nvPicPr>
          <p:blipFill>
            <a:blip r:embed="rId3" cstate="print"/>
            <a:stretch>
              <a:fillRect/>
            </a:stretch>
          </p:blipFill>
          <p:spPr>
            <a:xfrm>
              <a:off x="3449447" y="129562"/>
              <a:ext cx="422506" cy="609823"/>
            </a:xfrm>
            <a:prstGeom prst="rect">
              <a:avLst/>
            </a:prstGeom>
          </p:spPr>
        </p:pic>
        <p:pic>
          <p:nvPicPr>
            <p:cNvPr id="31" name="Grafik 30" descr="NC - platz.jpg"/>
            <p:cNvPicPr>
              <a:picLocks noChangeAspect="1"/>
            </p:cNvPicPr>
            <p:nvPr/>
          </p:nvPicPr>
          <p:blipFill>
            <a:blip r:embed="rId3" cstate="print"/>
            <a:stretch>
              <a:fillRect/>
            </a:stretch>
          </p:blipFill>
          <p:spPr>
            <a:xfrm>
              <a:off x="2971056" y="137253"/>
              <a:ext cx="422506" cy="609823"/>
            </a:xfrm>
            <a:prstGeom prst="rect">
              <a:avLst/>
            </a:prstGeom>
          </p:spPr>
        </p:pic>
      </p:grpSp>
      <p:sp>
        <p:nvSpPr>
          <p:cNvPr id="14" name="Ellipse 13"/>
          <p:cNvSpPr/>
          <p:nvPr/>
        </p:nvSpPr>
        <p:spPr>
          <a:xfrm rot="872711">
            <a:off x="9558065" y="2145558"/>
            <a:ext cx="2550266" cy="842683"/>
          </a:xfrm>
          <a:prstGeom prst="ellipse">
            <a:avLst/>
          </a:prstGeom>
          <a:solidFill>
            <a:schemeClr val="tx2">
              <a:lumMod val="40000"/>
              <a:lumOff val="60000"/>
            </a:schemeClr>
          </a:solidFill>
          <a:ln w="2095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800" b="1" dirty="0">
                <a:latin typeface="Calibri" panose="020F0502020204030204" pitchFamily="34" charset="0"/>
                <a:cs typeface="Calibri" panose="020F0502020204030204" pitchFamily="34" charset="0"/>
              </a:rPr>
              <a:t>Immatrikulation</a:t>
            </a:r>
          </a:p>
          <a:p>
            <a:pPr algn="ctr"/>
            <a:r>
              <a:rPr lang="de-DE" sz="1800" dirty="0">
                <a:latin typeface="Calibri" panose="020F0502020204030204" pitchFamily="34" charset="0"/>
                <a:cs typeface="Calibri" panose="020F0502020204030204" pitchFamily="34" charset="0"/>
              </a:rPr>
              <a:t>Einschreibung</a:t>
            </a:r>
          </a:p>
        </p:txBody>
      </p:sp>
      <p:sp>
        <p:nvSpPr>
          <p:cNvPr id="32" name="Ellipse 31"/>
          <p:cNvSpPr/>
          <p:nvPr/>
        </p:nvSpPr>
        <p:spPr>
          <a:xfrm rot="872711">
            <a:off x="9592102" y="3805386"/>
            <a:ext cx="2550266" cy="842683"/>
          </a:xfrm>
          <a:prstGeom prst="ellipse">
            <a:avLst/>
          </a:prstGeom>
          <a:solidFill>
            <a:schemeClr val="tx2">
              <a:lumMod val="40000"/>
              <a:lumOff val="60000"/>
            </a:schemeClr>
          </a:solidFill>
          <a:ln w="2095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800" b="1" dirty="0">
                <a:latin typeface="Calibri" panose="020F0502020204030204" pitchFamily="34" charset="0"/>
                <a:cs typeface="Calibri" panose="020F0502020204030204" pitchFamily="34" charset="0"/>
              </a:rPr>
              <a:t>Bewerbung</a:t>
            </a:r>
            <a:endParaRPr lang="de-DE" sz="1800" dirty="0">
              <a:latin typeface="Calibri" panose="020F0502020204030204" pitchFamily="34" charset="0"/>
              <a:cs typeface="Calibri" panose="020F0502020204030204" pitchFamily="34" charset="0"/>
            </a:endParaRPr>
          </a:p>
        </p:txBody>
      </p:sp>
      <p:sp>
        <p:nvSpPr>
          <p:cNvPr id="34" name="Ellipse 33"/>
          <p:cNvSpPr/>
          <p:nvPr/>
        </p:nvSpPr>
        <p:spPr>
          <a:xfrm rot="872711">
            <a:off x="9583214" y="5368493"/>
            <a:ext cx="2550266" cy="842683"/>
          </a:xfrm>
          <a:prstGeom prst="ellipse">
            <a:avLst/>
          </a:prstGeom>
          <a:solidFill>
            <a:schemeClr val="tx2">
              <a:lumMod val="40000"/>
              <a:lumOff val="60000"/>
            </a:schemeClr>
          </a:solidFill>
          <a:ln w="2095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800" b="1" dirty="0">
                <a:latin typeface="Calibri" panose="020F0502020204030204" pitchFamily="34" charset="0"/>
                <a:cs typeface="Calibri" panose="020F0502020204030204" pitchFamily="34" charset="0"/>
              </a:rPr>
              <a:t>Bewerbung</a:t>
            </a:r>
            <a:endParaRPr lang="de-DE" sz="18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0347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linds(horizont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linds(horizontal)">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2"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13CD9F2-816E-D1A6-BC18-FC8807360657}"/>
              </a:ext>
            </a:extLst>
          </p:cNvPr>
          <p:cNvPicPr>
            <a:picLocks noChangeAspect="1"/>
          </p:cNvPicPr>
          <p:nvPr/>
        </p:nvPicPr>
        <p:blipFill>
          <a:blip r:embed="rId2"/>
          <a:stretch>
            <a:fillRect/>
          </a:stretch>
        </p:blipFill>
        <p:spPr>
          <a:xfrm>
            <a:off x="0" y="-41626"/>
            <a:ext cx="5930074" cy="7245511"/>
          </a:xfrm>
          <a:prstGeom prst="rect">
            <a:avLst/>
          </a:prstGeom>
        </p:spPr>
      </p:pic>
      <p:pic>
        <p:nvPicPr>
          <p:cNvPr id="7" name="Grafik 6">
            <a:extLst>
              <a:ext uri="{FF2B5EF4-FFF2-40B4-BE49-F238E27FC236}">
                <a16:creationId xmlns:a16="http://schemas.microsoft.com/office/drawing/2014/main" id="{A54CBCAB-B17F-D91D-7BB4-DDD17CAFB4ED}"/>
              </a:ext>
            </a:extLst>
          </p:cNvPr>
          <p:cNvPicPr>
            <a:picLocks noChangeAspect="1"/>
          </p:cNvPicPr>
          <p:nvPr/>
        </p:nvPicPr>
        <p:blipFill>
          <a:blip r:embed="rId3"/>
          <a:stretch>
            <a:fillRect/>
          </a:stretch>
        </p:blipFill>
        <p:spPr>
          <a:xfrm>
            <a:off x="6119813" y="-55535"/>
            <a:ext cx="5930075" cy="6606615"/>
          </a:xfrm>
          <a:prstGeom prst="rect">
            <a:avLst/>
          </a:prstGeom>
        </p:spPr>
      </p:pic>
      <p:sp>
        <p:nvSpPr>
          <p:cNvPr id="8" name="Rechteck 7">
            <a:extLst>
              <a:ext uri="{FF2B5EF4-FFF2-40B4-BE49-F238E27FC236}">
                <a16:creationId xmlns:a16="http://schemas.microsoft.com/office/drawing/2014/main" id="{6EC2FA63-D8AE-2B26-8C34-A74C67395DE8}"/>
              </a:ext>
            </a:extLst>
          </p:cNvPr>
          <p:cNvSpPr/>
          <p:nvPr/>
        </p:nvSpPr>
        <p:spPr>
          <a:xfrm>
            <a:off x="5930074" y="100"/>
            <a:ext cx="189738" cy="68847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159"/>
          </a:p>
        </p:txBody>
      </p:sp>
    </p:spTree>
    <p:extLst>
      <p:ext uri="{BB962C8B-B14F-4D97-AF65-F5344CB8AC3E}">
        <p14:creationId xmlns:p14="http://schemas.microsoft.com/office/powerpoint/2010/main" val="4280122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fik 37">
            <a:extLst>
              <a:ext uri="{FF2B5EF4-FFF2-40B4-BE49-F238E27FC236}">
                <a16:creationId xmlns:a16="http://schemas.microsoft.com/office/drawing/2014/main" id="{70E5A713-D8BA-3A5F-13B2-F403BA7FAE5E}"/>
              </a:ext>
            </a:extLst>
          </p:cNvPr>
          <p:cNvPicPr>
            <a:picLocks noChangeAspect="1"/>
          </p:cNvPicPr>
          <p:nvPr/>
        </p:nvPicPr>
        <p:blipFill>
          <a:blip r:embed="rId3"/>
          <a:stretch>
            <a:fillRect/>
          </a:stretch>
        </p:blipFill>
        <p:spPr>
          <a:xfrm>
            <a:off x="1179871" y="1138874"/>
            <a:ext cx="9879882" cy="5424782"/>
          </a:xfrm>
          <a:prstGeom prst="rect">
            <a:avLst/>
          </a:prstGeom>
        </p:spPr>
      </p:pic>
      <p:sp>
        <p:nvSpPr>
          <p:cNvPr id="39" name="Textfeld 38">
            <a:extLst>
              <a:ext uri="{FF2B5EF4-FFF2-40B4-BE49-F238E27FC236}">
                <a16:creationId xmlns:a16="http://schemas.microsoft.com/office/drawing/2014/main" id="{6A219CEF-949C-A106-DD83-E187EEDBE160}"/>
              </a:ext>
            </a:extLst>
          </p:cNvPr>
          <p:cNvSpPr txBox="1"/>
          <p:nvPr/>
        </p:nvSpPr>
        <p:spPr>
          <a:xfrm>
            <a:off x="2949677" y="321332"/>
            <a:ext cx="8804788" cy="461665"/>
          </a:xfrm>
          <a:prstGeom prst="rect">
            <a:avLst/>
          </a:prstGeom>
          <a:noFill/>
        </p:spPr>
        <p:txBody>
          <a:bodyPr wrap="square" rtlCol="0">
            <a:spAutoFit/>
          </a:bodyPr>
          <a:lstStyle/>
          <a:p>
            <a:pPr algn="l"/>
            <a:r>
              <a:rPr lang="de-DE" sz="2400" b="1" dirty="0">
                <a:latin typeface="Calibri" panose="020F0502020204030204" pitchFamily="34" charset="0"/>
                <a:cs typeface="Calibri" panose="020F0502020204030204" pitchFamily="34" charset="0"/>
              </a:rPr>
              <a:t> Anteil Zugangsbeschränkungen nach Bundesländern</a:t>
            </a:r>
          </a:p>
        </p:txBody>
      </p:sp>
      <p:pic>
        <p:nvPicPr>
          <p:cNvPr id="42" name="Grafik 41">
            <a:extLst>
              <a:ext uri="{FF2B5EF4-FFF2-40B4-BE49-F238E27FC236}">
                <a16:creationId xmlns:a16="http://schemas.microsoft.com/office/drawing/2014/main" id="{B4501E7F-E4E5-F8DB-5E75-F3E5B5954FF1}"/>
              </a:ext>
            </a:extLst>
          </p:cNvPr>
          <p:cNvPicPr>
            <a:picLocks noChangeAspect="1"/>
          </p:cNvPicPr>
          <p:nvPr/>
        </p:nvPicPr>
        <p:blipFill>
          <a:blip r:embed="rId4"/>
          <a:stretch>
            <a:fillRect/>
          </a:stretch>
        </p:blipFill>
        <p:spPr>
          <a:xfrm>
            <a:off x="199609" y="249522"/>
            <a:ext cx="1562318" cy="1066949"/>
          </a:xfrm>
          <a:prstGeom prst="rect">
            <a:avLst/>
          </a:prstGeom>
        </p:spPr>
      </p:pic>
      <p:sp>
        <p:nvSpPr>
          <p:cNvPr id="44" name="Wolke 43">
            <a:extLst>
              <a:ext uri="{FF2B5EF4-FFF2-40B4-BE49-F238E27FC236}">
                <a16:creationId xmlns:a16="http://schemas.microsoft.com/office/drawing/2014/main" id="{9C635C08-971B-3434-43D1-6BEFE291AB7F}"/>
              </a:ext>
            </a:extLst>
          </p:cNvPr>
          <p:cNvSpPr/>
          <p:nvPr/>
        </p:nvSpPr>
        <p:spPr>
          <a:xfrm>
            <a:off x="2227511" y="864689"/>
            <a:ext cx="8804787" cy="5381183"/>
          </a:xfrm>
          <a:prstGeom prst="cloud">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4000" dirty="0">
                <a:solidFill>
                  <a:schemeClr val="tx1"/>
                </a:solidFill>
              </a:rPr>
              <a:t>SCHLAGZEILE: „</a:t>
            </a:r>
            <a:r>
              <a:rPr lang="de-DE" sz="4000" b="1" i="0" dirty="0">
                <a:solidFill>
                  <a:schemeClr val="tx1"/>
                </a:solidFill>
                <a:effectLst/>
                <a:latin typeface="PT Sans" panose="020F0502020204030204" pitchFamily="34" charset="0"/>
              </a:rPr>
              <a:t>Wintersemester 2025/26: Nur noch jedes dritte Studienangebot zugangsbeschränkt“</a:t>
            </a:r>
          </a:p>
        </p:txBody>
      </p:sp>
      <p:sp>
        <p:nvSpPr>
          <p:cNvPr id="45" name="Fußzeilenplatzhalter 2">
            <a:extLst>
              <a:ext uri="{FF2B5EF4-FFF2-40B4-BE49-F238E27FC236}">
                <a16:creationId xmlns:a16="http://schemas.microsoft.com/office/drawing/2014/main" id="{2D8BE403-A0F9-FD2C-112D-C330576A376F}"/>
              </a:ext>
            </a:extLst>
          </p:cNvPr>
          <p:cNvSpPr txBox="1">
            <a:spLocks/>
          </p:cNvSpPr>
          <p:nvPr/>
        </p:nvSpPr>
        <p:spPr>
          <a:xfrm>
            <a:off x="2700000" y="6600218"/>
            <a:ext cx="8280000" cy="274677"/>
          </a:xfrm>
          <a:prstGeom prst="rect">
            <a:avLst/>
          </a:prstGeom>
        </p:spPr>
        <p:txBody>
          <a:bodyPr/>
          <a:lstStyle>
            <a:defPPr>
              <a:defRPr lang="de-DE"/>
            </a:defPPr>
            <a:lvl1pPr marL="0" algn="l" defTabSz="1092799" rtl="0" eaLnBrk="1" latinLnBrk="0" hangingPunct="1">
              <a:defRPr sz="2151" kern="1200">
                <a:solidFill>
                  <a:schemeClr val="tx1"/>
                </a:solidFill>
                <a:latin typeface="+mn-lt"/>
                <a:ea typeface="+mn-ea"/>
                <a:cs typeface="+mn-cs"/>
              </a:defRPr>
            </a:lvl1pPr>
            <a:lvl2pPr marL="546400" algn="l" defTabSz="1092799" rtl="0" eaLnBrk="1" latinLnBrk="0" hangingPunct="1">
              <a:defRPr sz="2151" kern="1200">
                <a:solidFill>
                  <a:schemeClr val="tx1"/>
                </a:solidFill>
                <a:latin typeface="+mn-lt"/>
                <a:ea typeface="+mn-ea"/>
                <a:cs typeface="+mn-cs"/>
              </a:defRPr>
            </a:lvl2pPr>
            <a:lvl3pPr marL="1092799" algn="l" defTabSz="1092799" rtl="0" eaLnBrk="1" latinLnBrk="0" hangingPunct="1">
              <a:defRPr sz="2151" kern="1200">
                <a:solidFill>
                  <a:schemeClr val="tx1"/>
                </a:solidFill>
                <a:latin typeface="+mn-lt"/>
                <a:ea typeface="+mn-ea"/>
                <a:cs typeface="+mn-cs"/>
              </a:defRPr>
            </a:lvl3pPr>
            <a:lvl4pPr marL="1639199" algn="l" defTabSz="1092799" rtl="0" eaLnBrk="1" latinLnBrk="0" hangingPunct="1">
              <a:defRPr sz="2151" kern="1200">
                <a:solidFill>
                  <a:schemeClr val="tx1"/>
                </a:solidFill>
                <a:latin typeface="+mn-lt"/>
                <a:ea typeface="+mn-ea"/>
                <a:cs typeface="+mn-cs"/>
              </a:defRPr>
            </a:lvl4pPr>
            <a:lvl5pPr marL="2185599" algn="l" defTabSz="1092799" rtl="0" eaLnBrk="1" latinLnBrk="0" hangingPunct="1">
              <a:defRPr sz="2151" kern="1200">
                <a:solidFill>
                  <a:schemeClr val="tx1"/>
                </a:solidFill>
                <a:latin typeface="+mn-lt"/>
                <a:ea typeface="+mn-ea"/>
                <a:cs typeface="+mn-cs"/>
              </a:defRPr>
            </a:lvl5pPr>
            <a:lvl6pPr marL="2731999" algn="l" defTabSz="1092799" rtl="0" eaLnBrk="1" latinLnBrk="0" hangingPunct="1">
              <a:defRPr sz="2151" kern="1200">
                <a:solidFill>
                  <a:schemeClr val="tx1"/>
                </a:solidFill>
                <a:latin typeface="+mn-lt"/>
                <a:ea typeface="+mn-ea"/>
                <a:cs typeface="+mn-cs"/>
              </a:defRPr>
            </a:lvl6pPr>
            <a:lvl7pPr marL="3278398" algn="l" defTabSz="1092799" rtl="0" eaLnBrk="1" latinLnBrk="0" hangingPunct="1">
              <a:defRPr sz="2151" kern="1200">
                <a:solidFill>
                  <a:schemeClr val="tx1"/>
                </a:solidFill>
                <a:latin typeface="+mn-lt"/>
                <a:ea typeface="+mn-ea"/>
                <a:cs typeface="+mn-cs"/>
              </a:defRPr>
            </a:lvl7pPr>
            <a:lvl8pPr marL="3824798" algn="l" defTabSz="1092799" rtl="0" eaLnBrk="1" latinLnBrk="0" hangingPunct="1">
              <a:defRPr sz="2151" kern="1200">
                <a:solidFill>
                  <a:schemeClr val="tx1"/>
                </a:solidFill>
                <a:latin typeface="+mn-lt"/>
                <a:ea typeface="+mn-ea"/>
                <a:cs typeface="+mn-cs"/>
              </a:defRPr>
            </a:lvl8pPr>
            <a:lvl9pPr marL="4371198" algn="l" defTabSz="1092799" rtl="0" eaLnBrk="1" latinLnBrk="0" hangingPunct="1">
              <a:defRPr sz="2151" kern="1200">
                <a:solidFill>
                  <a:schemeClr val="tx1"/>
                </a:solidFill>
                <a:latin typeface="+mn-lt"/>
                <a:ea typeface="+mn-ea"/>
                <a:cs typeface="+mn-cs"/>
              </a:defRPr>
            </a:lvl9pPr>
          </a:lstStyle>
          <a:p>
            <a:r>
              <a:rPr lang="de-DE" sz="800">
                <a:solidFill>
                  <a:srgbClr val="000000"/>
                </a:solidFill>
              </a:rPr>
              <a:t>Wege nach dem Abitur,- Berufsberaterin Franziska Ploß - 2025 © Bundesagentur für Arbeit</a:t>
            </a:r>
            <a:endParaRPr lang="de-DE" sz="800" dirty="0">
              <a:solidFill>
                <a:srgbClr val="000000"/>
              </a:solidFill>
            </a:endParaRPr>
          </a:p>
        </p:txBody>
      </p:sp>
    </p:spTree>
    <p:custDataLst>
      <p:tags r:id="rId1"/>
    </p:custDataLst>
    <p:extLst>
      <p:ext uri="{BB962C8B-B14F-4D97-AF65-F5344CB8AC3E}">
        <p14:creationId xmlns:p14="http://schemas.microsoft.com/office/powerpoint/2010/main" val="213262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820AD-1B4D-4076-804A-30044437AF0C}"/>
              </a:ext>
            </a:extLst>
          </p:cNvPr>
          <p:cNvSpPr>
            <a:spLocks noGrp="1"/>
          </p:cNvSpPr>
          <p:nvPr>
            <p:ph type="title"/>
          </p:nvPr>
        </p:nvSpPr>
        <p:spPr/>
        <p:txBody>
          <a:bodyPr/>
          <a:lstStyle/>
          <a:p>
            <a:r>
              <a:rPr lang="de-DE" sz="3012" dirty="0">
                <a:latin typeface="Calibri" panose="020F0502020204030204" pitchFamily="34" charset="0"/>
                <a:cs typeface="Calibri" panose="020F0502020204030204" pitchFamily="34" charset="0"/>
              </a:rPr>
              <a:t>Studienbewerbung und -zulassung </a:t>
            </a:r>
          </a:p>
        </p:txBody>
      </p:sp>
      <p:sp>
        <p:nvSpPr>
          <p:cNvPr id="3" name="Inhaltsplatzhalter 2">
            <a:extLst>
              <a:ext uri="{FF2B5EF4-FFF2-40B4-BE49-F238E27FC236}">
                <a16:creationId xmlns:a16="http://schemas.microsoft.com/office/drawing/2014/main" id="{EBAAC246-375F-4C87-88DC-BB9E277B4A6C}"/>
              </a:ext>
            </a:extLst>
          </p:cNvPr>
          <p:cNvSpPr>
            <a:spLocks noGrp="1"/>
          </p:cNvSpPr>
          <p:nvPr>
            <p:ph idx="1"/>
          </p:nvPr>
        </p:nvSpPr>
        <p:spPr>
          <a:xfrm>
            <a:off x="324124" y="1254565"/>
            <a:ext cx="6332659" cy="4631354"/>
          </a:xfrm>
        </p:spPr>
        <p:txBody>
          <a:bodyPr/>
          <a:lstStyle/>
          <a:p>
            <a:pPr>
              <a:buFont typeface="Arial" panose="020B0604020202020204" pitchFamily="34" charset="0"/>
              <a:buChar char="•"/>
            </a:pPr>
            <a:r>
              <a:rPr lang="de-DE" sz="2008" dirty="0">
                <a:latin typeface="Calibri" panose="020F0502020204030204" pitchFamily="34" charset="0"/>
                <a:cs typeface="Calibri" panose="020F0502020204030204" pitchFamily="34" charset="0"/>
              </a:rPr>
              <a:t>Bewerbung direkt bei Hochschule oder bei Hochschulstart</a:t>
            </a:r>
          </a:p>
          <a:p>
            <a:pPr>
              <a:buFont typeface="Arial" panose="020B0604020202020204" pitchFamily="34" charset="0"/>
              <a:buChar char="•"/>
            </a:pPr>
            <a:endParaRPr lang="de-DE" sz="2008" dirty="0">
              <a:latin typeface="Calibri" panose="020F0502020204030204" pitchFamily="34" charset="0"/>
              <a:cs typeface="Calibri" panose="020F0502020204030204" pitchFamily="34" charset="0"/>
            </a:endParaRPr>
          </a:p>
          <a:p>
            <a:pPr>
              <a:buFont typeface="Arial" panose="020B0604020202020204" pitchFamily="34" charset="0"/>
              <a:buChar char="•"/>
            </a:pPr>
            <a:r>
              <a:rPr lang="de-DE" sz="2008" dirty="0">
                <a:latin typeface="Calibri" panose="020F0502020204030204" pitchFamily="34" charset="0"/>
                <a:cs typeface="Calibri" panose="020F0502020204030204" pitchFamily="34" charset="0"/>
              </a:rPr>
              <a:t>zulassungsfrei oder zulassungsbeschränkt</a:t>
            </a:r>
          </a:p>
          <a:p>
            <a:pPr>
              <a:buFont typeface="Arial" panose="020B0604020202020204" pitchFamily="34" charset="0"/>
              <a:buChar char="•"/>
            </a:pPr>
            <a:endParaRPr lang="de-DE" sz="2008" dirty="0">
              <a:latin typeface="Calibri" panose="020F0502020204030204" pitchFamily="34" charset="0"/>
              <a:cs typeface="Calibri" panose="020F0502020204030204" pitchFamily="34" charset="0"/>
            </a:endParaRPr>
          </a:p>
          <a:p>
            <a:pPr>
              <a:buFont typeface="Arial" panose="020B0604020202020204" pitchFamily="34" charset="0"/>
              <a:buChar char="•"/>
            </a:pPr>
            <a:r>
              <a:rPr lang="de-DE" sz="2008" dirty="0">
                <a:latin typeface="Calibri" panose="020F0502020204030204" pitchFamily="34" charset="0"/>
                <a:cs typeface="Calibri" panose="020F0502020204030204" pitchFamily="34" charset="0"/>
              </a:rPr>
              <a:t>Auswahlkriterien der Hochschulen (Abi-Note, Test, einzelne Fächer, Engagement etc.)</a:t>
            </a:r>
          </a:p>
          <a:p>
            <a:pPr>
              <a:buFont typeface="Arial" panose="020B0604020202020204" pitchFamily="34" charset="0"/>
              <a:buChar char="•"/>
            </a:pPr>
            <a:endParaRPr lang="de-DE" sz="2008" dirty="0">
              <a:latin typeface="Calibri" panose="020F0502020204030204" pitchFamily="34" charset="0"/>
              <a:cs typeface="Calibri" panose="020F0502020204030204" pitchFamily="34" charset="0"/>
            </a:endParaRPr>
          </a:p>
          <a:p>
            <a:pPr>
              <a:buFont typeface="Arial" panose="020B0604020202020204" pitchFamily="34" charset="0"/>
              <a:buChar char="•"/>
            </a:pPr>
            <a:r>
              <a:rPr lang="de-DE" sz="2008" dirty="0">
                <a:latin typeface="Calibri" panose="020F0502020204030204" pitchFamily="34" charset="0"/>
                <a:cs typeface="Calibri" panose="020F0502020204030204" pitchFamily="34" charset="0"/>
              </a:rPr>
              <a:t>bis 15.07. für Wintersemester – bis 15.01. für Sommersemester</a:t>
            </a:r>
          </a:p>
          <a:p>
            <a:pPr marL="0" indent="0">
              <a:buNone/>
            </a:pPr>
            <a:endParaRPr lang="de-DE" sz="2008" dirty="0">
              <a:latin typeface="Calibri" panose="020F0502020204030204" pitchFamily="34" charset="0"/>
              <a:cs typeface="Calibri" panose="020F0502020204030204" pitchFamily="34" charset="0"/>
            </a:endParaRPr>
          </a:p>
          <a:p>
            <a:pPr>
              <a:buFont typeface="Arial" panose="020B0604020202020204" pitchFamily="34" charset="0"/>
              <a:buChar char="•"/>
            </a:pPr>
            <a:r>
              <a:rPr lang="de-DE" sz="2008" dirty="0">
                <a:latin typeface="Calibri" panose="020F0502020204030204" pitchFamily="34" charset="0"/>
                <a:cs typeface="Calibri" panose="020F0502020204030204" pitchFamily="34" charset="0"/>
              </a:rPr>
              <a:t>Besonderheiten beachten!</a:t>
            </a:r>
          </a:p>
        </p:txBody>
      </p:sp>
      <p:sp>
        <p:nvSpPr>
          <p:cNvPr id="4" name="Fußzeilenplatzhalter 3">
            <a:extLst>
              <a:ext uri="{FF2B5EF4-FFF2-40B4-BE49-F238E27FC236}">
                <a16:creationId xmlns:a16="http://schemas.microsoft.com/office/drawing/2014/main" id="{655A7B40-98C5-4670-A3FC-C8C6B33103DF}"/>
              </a:ext>
            </a:extLst>
          </p:cNvPr>
          <p:cNvSpPr>
            <a:spLocks noGrp="1"/>
          </p:cNvSpPr>
          <p:nvPr>
            <p:ph type="ftr" sz="quarter" idx="10"/>
          </p:nvPr>
        </p:nvSpPr>
        <p:spPr/>
        <p:txBody>
          <a:bodyPr/>
          <a:lstStyle/>
          <a:p>
            <a:r>
              <a:rPr lang="de-DE" dirty="0">
                <a:solidFill>
                  <a:srgbClr val="000000"/>
                </a:solidFill>
              </a:rPr>
              <a:t>Wege nach dem Abitur,- Berufsberaterin Franziska Ploß - 2025 © Bundesagentur für Arbeit</a:t>
            </a:r>
          </a:p>
        </p:txBody>
      </p:sp>
      <p:pic>
        <p:nvPicPr>
          <p:cNvPr id="1026" name="Picture 2" descr="Studienbewerbung - FAQ - Studienbewerbung in drei Quoten - studienwahl.de">
            <a:extLst>
              <a:ext uri="{FF2B5EF4-FFF2-40B4-BE49-F238E27FC236}">
                <a16:creationId xmlns:a16="http://schemas.microsoft.com/office/drawing/2014/main" id="{F0EEC033-A652-45B3-8B9D-84400E6CE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783" y="2023637"/>
            <a:ext cx="5464841" cy="30739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descr="MCj03519160000[1]">
            <a:extLst>
              <a:ext uri="{FF2B5EF4-FFF2-40B4-BE49-F238E27FC236}">
                <a16:creationId xmlns:a16="http://schemas.microsoft.com/office/drawing/2014/main" id="{5CF4FDD7-4633-4059-AF5C-FB420E73A220}"/>
              </a:ext>
            </a:extLst>
          </p:cNvPr>
          <p:cNvPicPr>
            <a:picLocks noChangeAspect="1" noChangeArrowheads="1"/>
          </p:cNvPicPr>
          <p:nvPr/>
        </p:nvPicPr>
        <p:blipFill>
          <a:blip r:embed="rId3" cstate="print"/>
          <a:srcRect/>
          <a:stretch>
            <a:fillRect/>
          </a:stretch>
        </p:blipFill>
        <p:spPr bwMode="auto">
          <a:xfrm rot="1243631">
            <a:off x="4912339" y="4543806"/>
            <a:ext cx="538018" cy="679771"/>
          </a:xfrm>
          <a:prstGeom prst="rect">
            <a:avLst/>
          </a:prstGeom>
          <a:noFill/>
          <a:ln w="9525">
            <a:noFill/>
            <a:miter lim="800000"/>
            <a:headEnd/>
            <a:tailEnd/>
          </a:ln>
        </p:spPr>
      </p:pic>
    </p:spTree>
    <p:extLst>
      <p:ext uri="{BB962C8B-B14F-4D97-AF65-F5344CB8AC3E}">
        <p14:creationId xmlns:p14="http://schemas.microsoft.com/office/powerpoint/2010/main" val="95737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590400" y="325319"/>
            <a:ext cx="11217600" cy="860624"/>
          </a:xfrm>
        </p:spPr>
        <p:txBody>
          <a:bodyPr/>
          <a:lstStyle/>
          <a:p>
            <a:r>
              <a:rPr lang="de-DE" sz="2800" dirty="0">
                <a:latin typeface="Calibri" panose="020F0502020204030204" pitchFamily="34" charset="0"/>
                <a:cs typeface="Calibri" panose="020F0502020204030204" pitchFamily="34" charset="0"/>
              </a:rPr>
              <a:t>Studium: Zulassungsquoten bei </a:t>
            </a:r>
            <a:r>
              <a:rPr lang="de-DE" sz="2800" u="sng" dirty="0">
                <a:latin typeface="Calibri" panose="020F0502020204030204" pitchFamily="34" charset="0"/>
                <a:cs typeface="Calibri" panose="020F0502020204030204" pitchFamily="34" charset="0"/>
              </a:rPr>
              <a:t>zulassungsbeschränkten</a:t>
            </a:r>
            <a:r>
              <a:rPr lang="de-DE" sz="2800" dirty="0">
                <a:latin typeface="Calibri" panose="020F0502020204030204" pitchFamily="34" charset="0"/>
                <a:cs typeface="Calibri" panose="020F0502020204030204" pitchFamily="34" charset="0"/>
              </a:rPr>
              <a:t> Studiengängen</a:t>
            </a:r>
          </a:p>
        </p:txBody>
      </p:sp>
      <p:sp>
        <p:nvSpPr>
          <p:cNvPr id="3" name="Fußzeilenplatzhalter 2"/>
          <p:cNvSpPr>
            <a:spLocks noGrp="1"/>
          </p:cNvSpPr>
          <p:nvPr>
            <p:ph type="ftr" sz="quarter" idx="10"/>
          </p:nvPr>
        </p:nvSpPr>
        <p:spPr/>
        <p:txBody>
          <a:bodyPr/>
          <a:lstStyle/>
          <a:p>
            <a:r>
              <a:rPr lang="de-DE">
                <a:solidFill>
                  <a:srgbClr val="000000"/>
                </a:solidFill>
              </a:rPr>
              <a:t>Wege nach dem Abitur,- Berufsberaterin Franziska Ploß - 2024 © Bundesagentur für Arbeit</a:t>
            </a:r>
            <a:endParaRPr lang="de-DE" dirty="0">
              <a:solidFill>
                <a:srgbClr val="000000"/>
              </a:solidFill>
            </a:endParaRPr>
          </a:p>
        </p:txBody>
      </p:sp>
      <p:pic>
        <p:nvPicPr>
          <p:cNvPr id="1026" name="Picture 2" descr="https://www.uni-rostock.de/storages/uni-rostock/UniHome/Studium/3._Deutsche_Studieninteressierte/3.2_Bewerbung_NC/3.2.1_Grundstaendige_Studiengaenge/alle_Quot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55" y="1535344"/>
            <a:ext cx="11424446" cy="4059631"/>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5A410783-E241-4230-B511-913AA16EEF00}"/>
              </a:ext>
            </a:extLst>
          </p:cNvPr>
          <p:cNvSpPr txBox="1"/>
          <p:nvPr/>
        </p:nvSpPr>
        <p:spPr>
          <a:xfrm>
            <a:off x="5279571" y="5341260"/>
            <a:ext cx="3831771" cy="338554"/>
          </a:xfrm>
          <a:prstGeom prst="rect">
            <a:avLst/>
          </a:prstGeom>
          <a:noFill/>
        </p:spPr>
        <p:txBody>
          <a:bodyPr wrap="square" rtlCol="0">
            <a:spAutoFit/>
          </a:bodyPr>
          <a:lstStyle/>
          <a:p>
            <a:pPr algn="l"/>
            <a:r>
              <a:rPr lang="de-DE" sz="1600" i="1" dirty="0"/>
              <a:t>(Berufstätige, Zweitstudierende)</a:t>
            </a:r>
          </a:p>
        </p:txBody>
      </p:sp>
      <p:sp>
        <p:nvSpPr>
          <p:cNvPr id="6" name="Textfeld 5">
            <a:extLst>
              <a:ext uri="{FF2B5EF4-FFF2-40B4-BE49-F238E27FC236}">
                <a16:creationId xmlns:a16="http://schemas.microsoft.com/office/drawing/2014/main" id="{EB7FC80E-C0C5-4B18-BFF5-E816E5802FB1}"/>
              </a:ext>
            </a:extLst>
          </p:cNvPr>
          <p:cNvSpPr txBox="1"/>
          <p:nvPr/>
        </p:nvSpPr>
        <p:spPr>
          <a:xfrm>
            <a:off x="1509569" y="2182802"/>
            <a:ext cx="4858574" cy="584775"/>
          </a:xfrm>
          <a:prstGeom prst="rect">
            <a:avLst/>
          </a:prstGeom>
          <a:noFill/>
        </p:spPr>
        <p:txBody>
          <a:bodyPr wrap="square" rtlCol="0">
            <a:spAutoFit/>
          </a:bodyPr>
          <a:lstStyle/>
          <a:p>
            <a:r>
              <a:rPr lang="de-DE" sz="1600" i="1" dirty="0"/>
              <a:t>(schulnotenunabhängiges Auswahlverfahren, FSJ, Ausbildung = Punkte)</a:t>
            </a:r>
          </a:p>
        </p:txBody>
      </p:sp>
      <p:sp>
        <p:nvSpPr>
          <p:cNvPr id="5" name="Textfeld 4">
            <a:extLst>
              <a:ext uri="{FF2B5EF4-FFF2-40B4-BE49-F238E27FC236}">
                <a16:creationId xmlns:a16="http://schemas.microsoft.com/office/drawing/2014/main" id="{F387E920-E854-48A0-94C7-3ECBC007C975}"/>
              </a:ext>
            </a:extLst>
          </p:cNvPr>
          <p:cNvSpPr txBox="1"/>
          <p:nvPr/>
        </p:nvSpPr>
        <p:spPr>
          <a:xfrm>
            <a:off x="6628186" y="2522135"/>
            <a:ext cx="5179814" cy="892552"/>
          </a:xfrm>
          <a:prstGeom prst="rect">
            <a:avLst/>
          </a:prstGeom>
          <a:noFill/>
        </p:spPr>
        <p:txBody>
          <a:bodyPr wrap="square" rtlCol="0">
            <a:spAutoFit/>
          </a:bodyPr>
          <a:lstStyle/>
          <a:p>
            <a:pPr marL="558900">
              <a:buClr>
                <a:srgbClr val="FF0000"/>
              </a:buClr>
            </a:pPr>
            <a:r>
              <a:rPr lang="de-DE" sz="1600" i="1" dirty="0"/>
              <a:t>(Abi-Note, einzelne Fächer, Test, Ausbildung / Praxis, Engagement, Motivationsschreiben)</a:t>
            </a:r>
          </a:p>
          <a:p>
            <a:pPr algn="l"/>
            <a:endParaRPr lang="de-DE" sz="2000" dirty="0"/>
          </a:p>
        </p:txBody>
      </p:sp>
      <p:sp>
        <p:nvSpPr>
          <p:cNvPr id="7" name="Textfeld 6">
            <a:extLst>
              <a:ext uri="{FF2B5EF4-FFF2-40B4-BE49-F238E27FC236}">
                <a16:creationId xmlns:a16="http://schemas.microsoft.com/office/drawing/2014/main" id="{7732351B-0DE1-40F5-9AB0-E9C59336CB8E}"/>
              </a:ext>
            </a:extLst>
          </p:cNvPr>
          <p:cNvSpPr txBox="1"/>
          <p:nvPr/>
        </p:nvSpPr>
        <p:spPr>
          <a:xfrm>
            <a:off x="666324" y="3455992"/>
            <a:ext cx="2664829" cy="338554"/>
          </a:xfrm>
          <a:prstGeom prst="rect">
            <a:avLst/>
          </a:prstGeom>
          <a:noFill/>
        </p:spPr>
        <p:txBody>
          <a:bodyPr wrap="square" rtlCol="0">
            <a:spAutoFit/>
          </a:bodyPr>
          <a:lstStyle/>
          <a:p>
            <a:pPr algn="l"/>
            <a:r>
              <a:rPr lang="de-DE" sz="1600" i="1" dirty="0"/>
              <a:t>„Ihr NC“</a:t>
            </a:r>
          </a:p>
        </p:txBody>
      </p:sp>
    </p:spTree>
    <p:extLst>
      <p:ext uri="{BB962C8B-B14F-4D97-AF65-F5344CB8AC3E}">
        <p14:creationId xmlns:p14="http://schemas.microsoft.com/office/powerpoint/2010/main" val="314239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Studienzulassung</a:t>
            </a:r>
            <a:endParaRPr lang="de-DE" dirty="0"/>
          </a:p>
        </p:txBody>
      </p:sp>
      <p:sp>
        <p:nvSpPr>
          <p:cNvPr id="3" name="Fußzeilenplatzhalter 2"/>
          <p:cNvSpPr>
            <a:spLocks noGrp="1"/>
          </p:cNvSpPr>
          <p:nvPr>
            <p:ph type="ftr" sz="quarter" idx="10"/>
          </p:nvPr>
        </p:nvSpPr>
        <p:spPr/>
        <p:txBody>
          <a:bodyPr/>
          <a:lstStyle/>
          <a:p>
            <a:r>
              <a:rPr lang="de-DE"/>
              <a:t>Wege nach dem Abitur,- Berufsberaterin Franziska Ploß - 2024 © Bundesagentur für Arbeit</a:t>
            </a:r>
            <a:endParaRPr lang="de-DE" dirty="0"/>
          </a:p>
        </p:txBody>
      </p:sp>
      <p:sp>
        <p:nvSpPr>
          <p:cNvPr id="4" name="Gleichschenkliges Dreieck 3"/>
          <p:cNvSpPr/>
          <p:nvPr/>
        </p:nvSpPr>
        <p:spPr>
          <a:xfrm>
            <a:off x="590400" y="1004342"/>
            <a:ext cx="11371750" cy="959370"/>
          </a:xfrm>
          <a:prstGeom prst="triangl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tx1"/>
                </a:solidFill>
              </a:rPr>
              <a:t>100 Studienplätze</a:t>
            </a:r>
          </a:p>
        </p:txBody>
      </p:sp>
      <p:sp>
        <p:nvSpPr>
          <p:cNvPr id="5" name="Rechteck 4"/>
          <p:cNvSpPr/>
          <p:nvPr/>
        </p:nvSpPr>
        <p:spPr>
          <a:xfrm>
            <a:off x="5621311" y="1963712"/>
            <a:ext cx="6340840" cy="44820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dirty="0">
              <a:solidFill>
                <a:schemeClr val="tx1"/>
              </a:solidFill>
            </a:endParaRPr>
          </a:p>
          <a:p>
            <a:pPr algn="ctr"/>
            <a:r>
              <a:rPr lang="de-DE" b="1" dirty="0">
                <a:solidFill>
                  <a:schemeClr val="tx1"/>
                </a:solidFill>
              </a:rPr>
              <a:t>ca. 60 – 80 % </a:t>
            </a:r>
          </a:p>
          <a:p>
            <a:pPr algn="ctr"/>
            <a:endParaRPr lang="de-DE" b="1" dirty="0">
              <a:solidFill>
                <a:schemeClr val="tx1"/>
              </a:solidFill>
            </a:endParaRPr>
          </a:p>
          <a:p>
            <a:pPr algn="ctr"/>
            <a:r>
              <a:rPr lang="de-DE" b="1" dirty="0" err="1">
                <a:solidFill>
                  <a:schemeClr val="tx1"/>
                </a:solidFill>
              </a:rPr>
              <a:t>AdH</a:t>
            </a:r>
            <a:r>
              <a:rPr lang="de-DE" b="1" dirty="0">
                <a:solidFill>
                  <a:schemeClr val="tx1"/>
                </a:solidFill>
              </a:rPr>
              <a:t> (Auswahlverfahren der Hochschulen)</a:t>
            </a:r>
          </a:p>
          <a:p>
            <a:pPr marL="342900" indent="-342900" algn="ctr">
              <a:buFont typeface="Symbol" panose="05050102010706020507" pitchFamily="18" charset="2"/>
              <a:buChar char="-"/>
            </a:pPr>
            <a:endParaRPr lang="de-DE" dirty="0">
              <a:solidFill>
                <a:schemeClr val="tx1"/>
              </a:solidFill>
            </a:endParaRPr>
          </a:p>
          <a:p>
            <a:pPr marL="558900" indent="457200">
              <a:buClr>
                <a:srgbClr val="FF0000"/>
              </a:buClr>
              <a:buFont typeface="Symbol" panose="05050102010706020507" pitchFamily="18" charset="2"/>
              <a:buChar char="-"/>
            </a:pPr>
            <a:r>
              <a:rPr lang="de-DE" dirty="0">
                <a:solidFill>
                  <a:schemeClr val="tx1"/>
                </a:solidFill>
              </a:rPr>
              <a:t>Abi-Note</a:t>
            </a:r>
          </a:p>
          <a:p>
            <a:pPr marL="558900" indent="457200">
              <a:buClr>
                <a:srgbClr val="FF0000"/>
              </a:buClr>
              <a:buFont typeface="Symbol" panose="05050102010706020507" pitchFamily="18" charset="2"/>
              <a:buChar char="-"/>
            </a:pPr>
            <a:r>
              <a:rPr lang="de-DE" dirty="0">
                <a:solidFill>
                  <a:schemeClr val="tx1"/>
                </a:solidFill>
              </a:rPr>
              <a:t>einzelne Fächer</a:t>
            </a:r>
          </a:p>
          <a:p>
            <a:pPr marL="558900" indent="457200">
              <a:buClr>
                <a:srgbClr val="FF0000"/>
              </a:buClr>
              <a:buFont typeface="Symbol" panose="05050102010706020507" pitchFamily="18" charset="2"/>
              <a:buChar char="-"/>
            </a:pPr>
            <a:r>
              <a:rPr lang="de-DE" dirty="0">
                <a:solidFill>
                  <a:schemeClr val="tx1"/>
                </a:solidFill>
              </a:rPr>
              <a:t>Test</a:t>
            </a:r>
          </a:p>
          <a:p>
            <a:pPr marL="522900" indent="457200">
              <a:buClr>
                <a:srgbClr val="FF0000"/>
              </a:buClr>
              <a:buFont typeface="Symbol" panose="05050102010706020507" pitchFamily="18" charset="2"/>
              <a:buChar char="-"/>
            </a:pPr>
            <a:r>
              <a:rPr lang="de-DE" dirty="0">
                <a:solidFill>
                  <a:schemeClr val="tx1"/>
                </a:solidFill>
              </a:rPr>
              <a:t> Ausbildung / Praxis</a:t>
            </a:r>
          </a:p>
          <a:p>
            <a:pPr marL="558900" indent="457200">
              <a:buClr>
                <a:srgbClr val="FF0000"/>
              </a:buClr>
              <a:buFont typeface="Symbol" panose="05050102010706020507" pitchFamily="18" charset="2"/>
              <a:buChar char="-"/>
            </a:pPr>
            <a:r>
              <a:rPr lang="de-DE" dirty="0">
                <a:solidFill>
                  <a:schemeClr val="tx1"/>
                </a:solidFill>
              </a:rPr>
              <a:t>Engagement (z.B. Freiwilligendienst)</a:t>
            </a:r>
          </a:p>
          <a:p>
            <a:pPr marL="558900" indent="457200">
              <a:buClr>
                <a:srgbClr val="FF0000"/>
              </a:buClr>
              <a:buFont typeface="Symbol" panose="05050102010706020507" pitchFamily="18" charset="2"/>
              <a:buChar char="-"/>
            </a:pPr>
            <a:r>
              <a:rPr lang="de-DE" dirty="0">
                <a:solidFill>
                  <a:schemeClr val="tx1"/>
                </a:solidFill>
              </a:rPr>
              <a:t>Motivationsschreiben</a:t>
            </a:r>
          </a:p>
        </p:txBody>
      </p:sp>
      <p:sp>
        <p:nvSpPr>
          <p:cNvPr id="6" name="Rechteck 5"/>
          <p:cNvSpPr/>
          <p:nvPr/>
        </p:nvSpPr>
        <p:spPr>
          <a:xfrm>
            <a:off x="3087974" y="1963712"/>
            <a:ext cx="2548328" cy="44820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dirty="0">
              <a:solidFill>
                <a:schemeClr val="tx1"/>
              </a:solidFill>
            </a:endParaRPr>
          </a:p>
          <a:p>
            <a:pPr algn="ctr"/>
            <a:r>
              <a:rPr lang="de-DE" b="1" dirty="0">
                <a:solidFill>
                  <a:schemeClr val="tx1"/>
                </a:solidFill>
              </a:rPr>
              <a:t>ca. 10 – 20 %</a:t>
            </a:r>
          </a:p>
          <a:p>
            <a:pPr algn="ctr"/>
            <a:endParaRPr lang="de-DE" b="1" dirty="0">
              <a:solidFill>
                <a:schemeClr val="tx1"/>
              </a:solidFill>
            </a:endParaRPr>
          </a:p>
          <a:p>
            <a:pPr algn="ctr"/>
            <a:r>
              <a:rPr lang="de-DE" b="1" dirty="0">
                <a:solidFill>
                  <a:schemeClr val="tx1"/>
                </a:solidFill>
              </a:rPr>
              <a:t>Wartezeit*</a:t>
            </a:r>
          </a:p>
          <a:p>
            <a:pPr algn="ctr"/>
            <a:r>
              <a:rPr lang="de-DE" b="1" dirty="0">
                <a:solidFill>
                  <a:schemeClr val="tx1"/>
                </a:solidFill>
              </a:rPr>
              <a:t>(bei Medizin ZEQ- Zusätzliche Eignungsquote)</a:t>
            </a:r>
          </a:p>
        </p:txBody>
      </p:sp>
      <p:sp>
        <p:nvSpPr>
          <p:cNvPr id="7" name="Rechteck 6"/>
          <p:cNvSpPr/>
          <p:nvPr/>
        </p:nvSpPr>
        <p:spPr>
          <a:xfrm>
            <a:off x="590400" y="1963712"/>
            <a:ext cx="2482584" cy="44820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dirty="0">
              <a:solidFill>
                <a:schemeClr val="tx1"/>
              </a:solidFill>
            </a:endParaRPr>
          </a:p>
          <a:p>
            <a:pPr algn="ctr"/>
            <a:r>
              <a:rPr lang="de-DE" b="1" dirty="0">
                <a:solidFill>
                  <a:schemeClr val="tx1"/>
                </a:solidFill>
              </a:rPr>
              <a:t>ca. 10 – 20 %</a:t>
            </a:r>
          </a:p>
          <a:p>
            <a:pPr algn="ctr"/>
            <a:r>
              <a:rPr lang="de-DE" b="1" dirty="0">
                <a:solidFill>
                  <a:schemeClr val="tx1"/>
                </a:solidFill>
              </a:rPr>
              <a:t> </a:t>
            </a:r>
          </a:p>
          <a:p>
            <a:pPr algn="ctr"/>
            <a:r>
              <a:rPr lang="de-DE" b="1" dirty="0">
                <a:solidFill>
                  <a:schemeClr val="tx1"/>
                </a:solidFill>
              </a:rPr>
              <a:t>Abi-Note</a:t>
            </a:r>
          </a:p>
        </p:txBody>
      </p:sp>
      <p:pic>
        <p:nvPicPr>
          <p:cNvPr id="1026" name="Picture 2" descr="Tür, Offene Tür, Holztür, Glasscheiben">
            <a:extLst>
              <a:ext uri="{FF2B5EF4-FFF2-40B4-BE49-F238E27FC236}">
                <a16:creationId xmlns:a16="http://schemas.microsoft.com/office/drawing/2014/main" id="{E8E88FB1-949D-4F7D-88E8-26A0590F95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7638" y="5319346"/>
            <a:ext cx="1372362" cy="12278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ür, Offene Tür, Holztür, Glasscheiben">
            <a:extLst>
              <a:ext uri="{FF2B5EF4-FFF2-40B4-BE49-F238E27FC236}">
                <a16:creationId xmlns:a16="http://schemas.microsoft.com/office/drawing/2014/main" id="{7E634700-4896-4BEC-AC1B-BBD30BFED0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8462" y="5345723"/>
            <a:ext cx="1351946" cy="12544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ür, Offene Tür, Holztür, Glasscheiben">
            <a:extLst>
              <a:ext uri="{FF2B5EF4-FFF2-40B4-BE49-F238E27FC236}">
                <a16:creationId xmlns:a16="http://schemas.microsoft.com/office/drawing/2014/main" id="{54E91316-665E-4BC4-94E3-602FC3EA43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5186" y="5292657"/>
            <a:ext cx="1351946" cy="125449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r Verbinder 13">
            <a:extLst>
              <a:ext uri="{FF2B5EF4-FFF2-40B4-BE49-F238E27FC236}">
                <a16:creationId xmlns:a16="http://schemas.microsoft.com/office/drawing/2014/main" id="{10460554-7730-44A7-945A-2E6B3EBC75A4}"/>
              </a:ext>
            </a:extLst>
          </p:cNvPr>
          <p:cNvCxnSpPr>
            <a:cxnSpLocks/>
          </p:cNvCxnSpPr>
          <p:nvPr/>
        </p:nvCxnSpPr>
        <p:spPr>
          <a:xfrm flipV="1">
            <a:off x="590400" y="2725615"/>
            <a:ext cx="11371750" cy="97874"/>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854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NORDAKADEMIE - 108 Bewertungen zum Stud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157" y="503650"/>
            <a:ext cx="3954673" cy="22395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t="15693" r="14479"/>
          <a:stretch/>
        </p:blipFill>
        <p:spPr>
          <a:xfrm>
            <a:off x="1968853" y="3689833"/>
            <a:ext cx="2403588" cy="2582733"/>
          </a:xfrm>
          <a:prstGeom prst="rect">
            <a:avLst/>
          </a:prstGeom>
        </p:spPr>
      </p:pic>
      <p:sp>
        <p:nvSpPr>
          <p:cNvPr id="5" name="Rechteck 4"/>
          <p:cNvSpPr/>
          <p:nvPr/>
        </p:nvSpPr>
        <p:spPr>
          <a:xfrm>
            <a:off x="3501848" y="645331"/>
            <a:ext cx="3269430" cy="88617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Calibri" panose="020F0502020204030204" pitchFamily="34" charset="0"/>
                <a:cs typeface="Calibri" panose="020F0502020204030204" pitchFamily="34" charset="0"/>
              </a:rPr>
              <a:t>Duales Studium</a:t>
            </a:r>
          </a:p>
        </p:txBody>
      </p:sp>
      <p:sp>
        <p:nvSpPr>
          <p:cNvPr id="11" name="Ovale Legende 10"/>
          <p:cNvSpPr/>
          <p:nvPr/>
        </p:nvSpPr>
        <p:spPr>
          <a:xfrm>
            <a:off x="1232801" y="2980028"/>
            <a:ext cx="1408586" cy="1229654"/>
          </a:xfrm>
          <a:prstGeom prst="wedgeEllipseCallout">
            <a:avLst>
              <a:gd name="adj1" fmla="val 69815"/>
              <a:gd name="adj2" fmla="val 212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7966"/>
            <a:r>
              <a:rPr lang="de-DE" sz="1405" dirty="0">
                <a:solidFill>
                  <a:prstClr val="black"/>
                </a:solidFill>
                <a:latin typeface="Comic Sans MS" panose="030F0702030302020204" pitchFamily="66" charset="0"/>
              </a:rPr>
              <a:t>Hier gibt es oft schon Geld.</a:t>
            </a:r>
          </a:p>
        </p:txBody>
      </p:sp>
      <p:sp>
        <p:nvSpPr>
          <p:cNvPr id="13" name="Inhaltsplatzhalter 2"/>
          <p:cNvSpPr txBox="1">
            <a:spLocks/>
          </p:cNvSpPr>
          <p:nvPr/>
        </p:nvSpPr>
        <p:spPr>
          <a:xfrm>
            <a:off x="6936496" y="660742"/>
            <a:ext cx="4974279" cy="3343344"/>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de-DE" sz="1606" dirty="0">
              <a:latin typeface="Calibri" panose="020F0502020204030204" pitchFamily="34" charset="0"/>
              <a:cs typeface="Calibri" panose="020F0502020204030204" pitchFamily="34" charset="0"/>
            </a:endParaRPr>
          </a:p>
          <a:p>
            <a:pPr>
              <a:spcBef>
                <a:spcPts val="602"/>
              </a:spcBef>
              <a:spcAft>
                <a:spcPts val="0"/>
              </a:spcAft>
              <a:buClr>
                <a:srgbClr val="0000FF"/>
              </a:buClr>
              <a:buFont typeface="Wingdings" panose="05000000000000000000" pitchFamily="2" charset="2"/>
              <a:buChar char="§"/>
            </a:pPr>
            <a:r>
              <a:rPr lang="de-DE" sz="1900" dirty="0">
                <a:latin typeface="Calibri" panose="020F0502020204030204" pitchFamily="34" charset="0"/>
                <a:cs typeface="Calibri" panose="020F0502020204030204" pitchFamily="34" charset="0"/>
              </a:rPr>
              <a:t>Verknüpfung von Theorie und Praxis</a:t>
            </a:r>
          </a:p>
          <a:p>
            <a:pPr lvl="1">
              <a:spcBef>
                <a:spcPts val="602"/>
              </a:spcBef>
              <a:spcAft>
                <a:spcPts val="0"/>
              </a:spcAft>
              <a:buClr>
                <a:srgbClr val="0000FF"/>
              </a:buClr>
              <a:buFont typeface="Arial" panose="020B0604020202020204" pitchFamily="34" charset="0"/>
              <a:buChar char="•"/>
            </a:pPr>
            <a:r>
              <a:rPr lang="de-DE" sz="1900" dirty="0">
                <a:latin typeface="Calibri" panose="020F0502020204030204" pitchFamily="34" charset="0"/>
                <a:cs typeface="Calibri" panose="020F0502020204030204" pitchFamily="34" charset="0"/>
              </a:rPr>
              <a:t>ausbildungsintegriert oder</a:t>
            </a:r>
          </a:p>
          <a:p>
            <a:pPr lvl="1">
              <a:spcBef>
                <a:spcPts val="602"/>
              </a:spcBef>
              <a:spcAft>
                <a:spcPts val="0"/>
              </a:spcAft>
              <a:buClr>
                <a:srgbClr val="0000FF"/>
              </a:buClr>
              <a:buFont typeface="Arial" panose="020B0604020202020204" pitchFamily="34" charset="0"/>
              <a:buChar char="•"/>
            </a:pPr>
            <a:r>
              <a:rPr lang="de-DE" sz="1900" dirty="0">
                <a:latin typeface="Calibri" panose="020F0502020204030204" pitchFamily="34" charset="0"/>
                <a:cs typeface="Calibri" panose="020F0502020204030204" pitchFamily="34" charset="0"/>
              </a:rPr>
              <a:t>praxisintegriert</a:t>
            </a:r>
          </a:p>
          <a:p>
            <a:pPr>
              <a:spcBef>
                <a:spcPts val="602"/>
              </a:spcBef>
              <a:spcAft>
                <a:spcPts val="0"/>
              </a:spcAft>
              <a:buClr>
                <a:srgbClr val="0000FF"/>
              </a:buClr>
              <a:buFont typeface="Wingdings" panose="05000000000000000000" pitchFamily="2" charset="2"/>
              <a:buChar char="§"/>
            </a:pPr>
            <a:r>
              <a:rPr lang="de-DE" sz="1900" dirty="0">
                <a:latin typeface="Calibri" panose="020F0502020204030204" pitchFamily="34" charset="0"/>
                <a:cs typeface="Calibri" panose="020F0502020204030204" pitchFamily="34" charset="0"/>
              </a:rPr>
              <a:t>Betrieb zahlt i.d.R. eine Vergütung</a:t>
            </a:r>
          </a:p>
          <a:p>
            <a:pPr>
              <a:spcBef>
                <a:spcPts val="602"/>
              </a:spcBef>
              <a:spcAft>
                <a:spcPts val="0"/>
              </a:spcAft>
              <a:buClr>
                <a:srgbClr val="0000FF"/>
              </a:buClr>
              <a:buFont typeface="Wingdings" panose="05000000000000000000" pitchFamily="2" charset="2"/>
              <a:buChar char="§"/>
            </a:pPr>
            <a:r>
              <a:rPr lang="de-DE" sz="1900" dirty="0">
                <a:latin typeface="Calibri" panose="020F0502020204030204" pitchFamily="34" charset="0"/>
                <a:cs typeface="Calibri" panose="020F0502020204030204" pitchFamily="34" charset="0"/>
              </a:rPr>
              <a:t>Studiengebühren werden häufig vom Unternehmen getragen</a:t>
            </a:r>
          </a:p>
          <a:p>
            <a:pPr>
              <a:spcBef>
                <a:spcPts val="602"/>
              </a:spcBef>
              <a:spcAft>
                <a:spcPts val="0"/>
              </a:spcAft>
              <a:buClr>
                <a:srgbClr val="0000FF"/>
              </a:buClr>
              <a:buFont typeface="Wingdings" panose="05000000000000000000" pitchFamily="2" charset="2"/>
              <a:buChar char="§"/>
            </a:pPr>
            <a:r>
              <a:rPr lang="de-DE" sz="1900" dirty="0">
                <a:latin typeface="Calibri" panose="020F0502020204030204" pitchFamily="34" charset="0"/>
                <a:cs typeface="Calibri" panose="020F0502020204030204" pitchFamily="34" charset="0"/>
              </a:rPr>
              <a:t>hohe Übernahmequote nach dem Studium</a:t>
            </a:r>
          </a:p>
          <a:p>
            <a:pPr marL="0" indent="0">
              <a:spcBef>
                <a:spcPts val="602"/>
              </a:spcBef>
              <a:spcAft>
                <a:spcPts val="0"/>
              </a:spcAft>
              <a:buClr>
                <a:srgbClr val="0000FF"/>
              </a:buClr>
              <a:buNone/>
            </a:pPr>
            <a:endParaRPr lang="de-DE" sz="1900" dirty="0">
              <a:latin typeface="Calibri" panose="020F0502020204030204" pitchFamily="34" charset="0"/>
              <a:cs typeface="Calibri" panose="020F0502020204030204" pitchFamily="34" charset="0"/>
            </a:endParaRPr>
          </a:p>
          <a:p>
            <a:pPr marL="0" indent="0" defTabSz="917966">
              <a:spcBef>
                <a:spcPts val="602"/>
              </a:spcBef>
              <a:buClr>
                <a:srgbClr val="0000FF"/>
              </a:buClr>
              <a:buNone/>
              <a:defRPr/>
            </a:pPr>
            <a:endParaRPr lang="de-DE" sz="1606" dirty="0">
              <a:latin typeface="Calibri" panose="020F0502020204030204" pitchFamily="34" charset="0"/>
              <a:cs typeface="Calibri" panose="020F0502020204030204" pitchFamily="34" charset="0"/>
            </a:endParaRPr>
          </a:p>
          <a:p>
            <a:pPr marL="0" indent="0">
              <a:buClr>
                <a:srgbClr val="0000FF"/>
              </a:buClr>
              <a:buNone/>
            </a:pPr>
            <a:endParaRPr lang="de-DE" sz="1606" dirty="0">
              <a:latin typeface="Calibri" panose="020F0502020204030204" pitchFamily="34" charset="0"/>
              <a:cs typeface="Calibri" panose="020F0502020204030204" pitchFamily="34" charset="0"/>
            </a:endParaRPr>
          </a:p>
          <a:p>
            <a:pPr marL="0" indent="0">
              <a:buNone/>
            </a:pPr>
            <a:endParaRPr lang="de-DE" sz="2409" dirty="0"/>
          </a:p>
        </p:txBody>
      </p:sp>
      <p:sp>
        <p:nvSpPr>
          <p:cNvPr id="3" name="Rechteck 2"/>
          <p:cNvSpPr/>
          <p:nvPr/>
        </p:nvSpPr>
        <p:spPr>
          <a:xfrm>
            <a:off x="6936496" y="4209682"/>
            <a:ext cx="2590517" cy="369332"/>
          </a:xfrm>
          <a:prstGeom prst="rect">
            <a:avLst/>
          </a:prstGeom>
        </p:spPr>
        <p:txBody>
          <a:bodyPr wrap="none">
            <a:spAutoFit/>
          </a:bodyPr>
          <a:lstStyle/>
          <a:p>
            <a:r>
              <a:rPr lang="de-DE" sz="1800" b="1" dirty="0">
                <a:solidFill>
                  <a:srgbClr val="0000FF"/>
                </a:solidFill>
                <a:latin typeface="Calibri" panose="020F0502020204030204" pitchFamily="34" charset="0"/>
                <a:cs typeface="Calibri" panose="020F0502020204030204" pitchFamily="34" charset="0"/>
              </a:rPr>
              <a:t>Dauer: </a:t>
            </a:r>
            <a:r>
              <a:rPr lang="de-DE" sz="1800" dirty="0">
                <a:solidFill>
                  <a:srgbClr val="000000"/>
                </a:solidFill>
                <a:latin typeface="Calibri" panose="020F0502020204030204" pitchFamily="34" charset="0"/>
                <a:cs typeface="Calibri" panose="020F0502020204030204" pitchFamily="34" charset="0"/>
              </a:rPr>
              <a:t>i.d.R. 3 – 3,5 Jahre</a:t>
            </a:r>
            <a:endParaRPr lang="de-DE" dirty="0"/>
          </a:p>
        </p:txBody>
      </p:sp>
      <p:sp>
        <p:nvSpPr>
          <p:cNvPr id="14" name="AutoShape 12"/>
          <p:cNvSpPr>
            <a:spLocks noChangeArrowheads="1"/>
          </p:cNvSpPr>
          <p:nvPr/>
        </p:nvSpPr>
        <p:spPr bwMode="auto">
          <a:xfrm>
            <a:off x="6085840" y="4981199"/>
            <a:ext cx="5824935" cy="1265367"/>
          </a:xfrm>
          <a:prstGeom prst="wedgeRectCallout">
            <a:avLst>
              <a:gd name="adj1" fmla="val -1847"/>
              <a:gd name="adj2" fmla="val -15755"/>
            </a:avLst>
          </a:prstGeom>
          <a:solidFill>
            <a:srgbClr val="FFFFFF">
              <a:lumMod val="95000"/>
            </a:srgbClr>
          </a:solidFill>
          <a:ln w="9525" algn="ctr">
            <a:noFill/>
            <a:miter lim="800000"/>
            <a:headEnd/>
            <a:tailEnd/>
          </a:ln>
        </p:spPr>
        <p:txBody>
          <a:bodyPr wrap="none" lIns="91787" tIns="45894" rIns="91787" bIns="45894" anchor="ctr"/>
          <a:lstStyle/>
          <a:p>
            <a:pPr lvl="0" defTabSz="915988">
              <a:buClr>
                <a:srgbClr val="FFFFFF">
                  <a:lumMod val="65000"/>
                </a:srgbClr>
              </a:buClr>
              <a:defRPr/>
            </a:pPr>
            <a:r>
              <a:rPr lang="de-DE" sz="1600" b="1" kern="0" dirty="0">
                <a:solidFill>
                  <a:srgbClr val="000000"/>
                </a:solidFill>
              </a:rPr>
              <a:t>Bewerbungsverfahren startet bis zu </a:t>
            </a:r>
            <a:r>
              <a:rPr lang="de-DE" sz="1600" b="1" kern="0" dirty="0">
                <a:solidFill>
                  <a:srgbClr val="FF0000"/>
                </a:solidFill>
              </a:rPr>
              <a:t>1,5 Jahren vorher</a:t>
            </a:r>
            <a:r>
              <a:rPr lang="de-DE" sz="1600" b="1" kern="0" dirty="0">
                <a:solidFill>
                  <a:srgbClr val="000000"/>
                </a:solidFill>
              </a:rPr>
              <a:t>.</a:t>
            </a:r>
          </a:p>
          <a:p>
            <a:pPr lvl="0" defTabSz="915988">
              <a:buClr>
                <a:srgbClr val="FFFFFF">
                  <a:lumMod val="65000"/>
                </a:srgbClr>
              </a:buClr>
              <a:defRPr/>
            </a:pPr>
            <a:r>
              <a:rPr lang="de-DE" sz="1600" b="1" kern="0" dirty="0">
                <a:solidFill>
                  <a:srgbClr val="000000"/>
                </a:solidFill>
              </a:rPr>
              <a:t>Es werden i.d.R. gute bis sehr gute Noten erwartet!</a:t>
            </a:r>
          </a:p>
          <a:p>
            <a:pPr lvl="0" defTabSz="915988">
              <a:buClr>
                <a:srgbClr val="FFFFFF">
                  <a:lumMod val="65000"/>
                </a:srgbClr>
              </a:buClr>
              <a:defRPr/>
            </a:pPr>
            <a:r>
              <a:rPr lang="de-DE" sz="1600" b="1" kern="0" dirty="0">
                <a:solidFill>
                  <a:srgbClr val="000000"/>
                </a:solidFill>
              </a:rPr>
              <a:t>Bewerbung i.d.R. bei Hochschule und Arbeitgeber!</a:t>
            </a:r>
          </a:p>
          <a:p>
            <a:pPr lvl="0" defTabSz="915988">
              <a:buClr>
                <a:srgbClr val="FFFFFF">
                  <a:lumMod val="65000"/>
                </a:srgbClr>
              </a:buClr>
              <a:defRPr/>
            </a:pPr>
            <a:endParaRPr lang="de-DE" sz="1600" b="1" kern="0" dirty="0">
              <a:solidFill>
                <a:srgbClr val="000000"/>
              </a:solidFill>
            </a:endParaRPr>
          </a:p>
        </p:txBody>
      </p:sp>
      <p:sp>
        <p:nvSpPr>
          <p:cNvPr id="4" name="Abgerundete rechteckige Legende 3"/>
          <p:cNvSpPr/>
          <p:nvPr/>
        </p:nvSpPr>
        <p:spPr>
          <a:xfrm>
            <a:off x="3923414" y="2966484"/>
            <a:ext cx="2162426" cy="956930"/>
          </a:xfrm>
          <a:prstGeom prst="wedgeRoundRectCallout">
            <a:avLst>
              <a:gd name="adj1" fmla="val -47876"/>
              <a:gd name="adj2" fmla="val 94722"/>
              <a:gd name="adj3" fmla="val 16667"/>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Comic Sans MS" panose="030F0702030302020204" pitchFamily="66" charset="0"/>
              </a:rPr>
              <a:t>Ich habe Urlaub statt Semesterferien</a:t>
            </a:r>
            <a:endParaRPr lang="de-DE" sz="1600" dirty="0"/>
          </a:p>
        </p:txBody>
      </p:sp>
      <p:sp>
        <p:nvSpPr>
          <p:cNvPr id="6" name="Fußzeilenplatzhalter 5"/>
          <p:cNvSpPr>
            <a:spLocks noGrp="1"/>
          </p:cNvSpPr>
          <p:nvPr>
            <p:ph type="ftr" sz="quarter" idx="11"/>
          </p:nvPr>
        </p:nvSpPr>
        <p:spPr/>
        <p:txBody>
          <a:bodyPr/>
          <a:lstStyle/>
          <a:p>
            <a:r>
              <a:rPr lang="de-DE" dirty="0"/>
              <a:t>Wege nach dem Abitur,- Berufsberaterin Franziska Ploß - 2025 © Bundesagentur für Arbeit</a:t>
            </a:r>
          </a:p>
        </p:txBody>
      </p:sp>
      <p:sp>
        <p:nvSpPr>
          <p:cNvPr id="7" name="Abgerundete rechteckige Legende 6"/>
          <p:cNvSpPr/>
          <p:nvPr/>
        </p:nvSpPr>
        <p:spPr>
          <a:xfrm>
            <a:off x="334809" y="4770086"/>
            <a:ext cx="2089415" cy="950229"/>
          </a:xfrm>
          <a:prstGeom prst="wedgeRoundRectCallout">
            <a:avLst>
              <a:gd name="adj1" fmla="val 75226"/>
              <a:gd name="adj2" fmla="val -110450"/>
              <a:gd name="adj3" fmla="val 16667"/>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400" dirty="0">
                <a:latin typeface="Comic Sans MS" panose="030F0702030302020204" pitchFamily="66" charset="0"/>
              </a:rPr>
              <a:t>Ich bin mir der besonderen Herausforderung bewusst</a:t>
            </a:r>
          </a:p>
        </p:txBody>
      </p:sp>
      <p:sp>
        <p:nvSpPr>
          <p:cNvPr id="8" name="Textfeld 7">
            <a:extLst>
              <a:ext uri="{FF2B5EF4-FFF2-40B4-BE49-F238E27FC236}">
                <a16:creationId xmlns:a16="http://schemas.microsoft.com/office/drawing/2014/main" id="{63917FD7-6930-4B13-8D6E-8E3C4D4B3003}"/>
              </a:ext>
            </a:extLst>
          </p:cNvPr>
          <p:cNvSpPr txBox="1"/>
          <p:nvPr/>
        </p:nvSpPr>
        <p:spPr>
          <a:xfrm>
            <a:off x="4809505" y="4301642"/>
            <a:ext cx="1752600" cy="956930"/>
          </a:xfrm>
          <a:prstGeom prst="rect">
            <a:avLst/>
          </a:prstGeom>
          <a:noFill/>
        </p:spPr>
        <p:txBody>
          <a:bodyPr wrap="square" rtlCol="0">
            <a:spAutoFit/>
          </a:bodyPr>
          <a:lstStyle/>
          <a:p>
            <a:pPr algn="l"/>
            <a:endParaRPr lang="de-DE" sz="2000" dirty="0"/>
          </a:p>
        </p:txBody>
      </p:sp>
      <p:sp>
        <p:nvSpPr>
          <p:cNvPr id="10" name="Explosion: 8 Zacken 9">
            <a:extLst>
              <a:ext uri="{FF2B5EF4-FFF2-40B4-BE49-F238E27FC236}">
                <a16:creationId xmlns:a16="http://schemas.microsoft.com/office/drawing/2014/main" id="{9B271FD3-DC36-4515-9433-8F7DB47EED2F}"/>
              </a:ext>
            </a:extLst>
          </p:cNvPr>
          <p:cNvSpPr/>
          <p:nvPr/>
        </p:nvSpPr>
        <p:spPr>
          <a:xfrm>
            <a:off x="6562105" y="638422"/>
            <a:ext cx="5824935" cy="542600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u="sng" dirty="0" err="1"/>
              <a:t>Karriere:dual</a:t>
            </a:r>
            <a:endParaRPr lang="de-DE" sz="1800" dirty="0"/>
          </a:p>
          <a:p>
            <a:pPr algn="ctr"/>
            <a:r>
              <a:rPr lang="de-DE" sz="1800" dirty="0"/>
              <a:t>Samstag, 21. März 2026,  10:00 bis 15:00 Uhr (Eintritt frei, keine Anmeldung erforderlich) </a:t>
            </a:r>
            <a:br>
              <a:rPr lang="de-DE" sz="1800" dirty="0"/>
            </a:br>
            <a:r>
              <a:rPr lang="de-DE" sz="1800" i="1" dirty="0"/>
              <a:t>Wo?</a:t>
            </a:r>
            <a:r>
              <a:rPr lang="de-DE" sz="1800" dirty="0"/>
              <a:t> Agentur für Arbeit Hamburg, Kurt-Schumacher-Allee 16.</a:t>
            </a:r>
          </a:p>
        </p:txBody>
      </p:sp>
    </p:spTree>
    <p:extLst>
      <p:ext uri="{BB962C8B-B14F-4D97-AF65-F5344CB8AC3E}">
        <p14:creationId xmlns:p14="http://schemas.microsoft.com/office/powerpoint/2010/main" val="407320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dirty="0"/>
              <a:t>Wege nach dem Abitur,- Berufsberaterin Franziska Ploß - 2025 © Bundesagentur für Arbeit</a:t>
            </a:r>
          </a:p>
        </p:txBody>
      </p:sp>
      <p:sp>
        <p:nvSpPr>
          <p:cNvPr id="4" name="Titel 1"/>
          <p:cNvSpPr txBox="1">
            <a:spLocks/>
          </p:cNvSpPr>
          <p:nvPr/>
        </p:nvSpPr>
        <p:spPr>
          <a:xfrm>
            <a:off x="635776" y="164030"/>
            <a:ext cx="10344224" cy="1032656"/>
          </a:xfrm>
          <a:prstGeom prst="rect">
            <a:avLst/>
          </a:prstGeom>
        </p:spPr>
        <p:txBody>
          <a:bodyPr/>
          <a:lstStyle>
            <a:lvl1pPr algn="l" defTabSz="914400" rtl="0" eaLnBrk="1" latinLnBrk="0" hangingPunct="1">
              <a:spcBef>
                <a:spcPct val="0"/>
              </a:spcBef>
              <a:buNone/>
              <a:defRPr sz="2400" b="1" kern="1200">
                <a:solidFill>
                  <a:srgbClr val="000000"/>
                </a:solidFill>
                <a:latin typeface="Arial" panose="020B0604020202020204" pitchFamily="34" charset="0"/>
                <a:ea typeface="+mj-ea"/>
                <a:cs typeface="Arial" panose="020B0604020202020204" pitchFamily="34" charset="0"/>
              </a:defRPr>
            </a:lvl1pPr>
          </a:lstStyle>
          <a:p>
            <a:endParaRPr lang="de-DE" dirty="0"/>
          </a:p>
        </p:txBody>
      </p:sp>
      <p:pic>
        <p:nvPicPr>
          <p:cNvPr id="1028" name="Picture 4" descr="Polizei, Polizist, Polizeiunifor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5246" y="396031"/>
            <a:ext cx="3069545" cy="21697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Bundespolizei, Hubschrauber, He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222" y="3137098"/>
            <a:ext cx="2593136" cy="17287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2" name="Picture 8" descr="Puffer, Pass, Reisen, Grenze, Zoll, Pa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9944" y="2950286"/>
            <a:ext cx="2885337" cy="17271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4" name="Picture 10" descr="Euro, Scheine, Geld, Finanz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3059" y="4408069"/>
            <a:ext cx="2888586" cy="19257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6" name="Picture 12" descr="https://media.istockphoto.com/photos/signs-to-agentur-fuer-arbeit-and-amtsgericht-picture-id467635828?b=1&amp;k=6&amp;m=467635828&amp;s=170667a&amp;w=0&amp;h=kF35_2oEYa0eINYuZLhV2cSS7wymFS_0WiUxQ5H3nW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222" y="546495"/>
            <a:ext cx="3308950" cy="22081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1" name="Rechteck 10"/>
          <p:cNvSpPr/>
          <p:nvPr/>
        </p:nvSpPr>
        <p:spPr>
          <a:xfrm>
            <a:off x="3598184" y="237272"/>
            <a:ext cx="4419408" cy="88617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Calibri" panose="020F0502020204030204" pitchFamily="34" charset="0"/>
                <a:cs typeface="Calibri" panose="020F0502020204030204" pitchFamily="34" charset="0"/>
              </a:rPr>
              <a:t>Gehobener Verwaltungsdienst</a:t>
            </a:r>
          </a:p>
        </p:txBody>
      </p:sp>
      <p:sp>
        <p:nvSpPr>
          <p:cNvPr id="6" name="Rechteck 5"/>
          <p:cNvSpPr/>
          <p:nvPr/>
        </p:nvSpPr>
        <p:spPr>
          <a:xfrm>
            <a:off x="3666756" y="1404000"/>
            <a:ext cx="5424081" cy="2554545"/>
          </a:xfrm>
          <a:prstGeom prst="rect">
            <a:avLst/>
          </a:prstGeom>
        </p:spPr>
        <p:txBody>
          <a:bodyPr wrap="square">
            <a:spAutoFit/>
          </a:bodyPr>
          <a:lstStyle/>
          <a:p>
            <a:pPr marL="180088" lvl="0" indent="-180088" defTabSz="917966">
              <a:spcBef>
                <a:spcPts val="602"/>
              </a:spcBef>
              <a:buClr>
                <a:srgbClr val="0000FF"/>
              </a:buClr>
              <a:buFont typeface="Wingdings" panose="05000000000000000000" pitchFamily="2" charset="2"/>
              <a:buChar char="§"/>
              <a:defRPr/>
            </a:pPr>
            <a:r>
              <a:rPr lang="de-DE" sz="2000" dirty="0">
                <a:solidFill>
                  <a:srgbClr val="000000"/>
                </a:solidFill>
                <a:latin typeface="Calibri" panose="020F0502020204030204" pitchFamily="34" charset="0"/>
                <a:cs typeface="Calibri" panose="020F0502020204030204" pitchFamily="34" charset="0"/>
              </a:rPr>
              <a:t>Praktische Ausbildung in einer Behörde mit Studium an einer Fachhochschule für öffentliche Verwaltung</a:t>
            </a:r>
          </a:p>
          <a:p>
            <a:pPr marL="180088" lvl="0" indent="-180088">
              <a:spcBef>
                <a:spcPts val="602"/>
              </a:spcBef>
              <a:buClr>
                <a:srgbClr val="0000FF"/>
              </a:buClr>
              <a:buFont typeface="Wingdings" panose="05000000000000000000" pitchFamily="2" charset="2"/>
              <a:buChar char="§"/>
            </a:pPr>
            <a:r>
              <a:rPr lang="de-DE" sz="2000" dirty="0">
                <a:solidFill>
                  <a:srgbClr val="000000"/>
                </a:solidFill>
                <a:latin typeface="Calibri" panose="020F0502020204030204" pitchFamily="34" charset="0"/>
                <a:cs typeface="Calibri" panose="020F0502020204030204" pitchFamily="34" charset="0"/>
              </a:rPr>
              <a:t>Dauer: 3 Jahre</a:t>
            </a:r>
          </a:p>
          <a:p>
            <a:pPr marL="180088" lvl="0" indent="-180088">
              <a:spcBef>
                <a:spcPts val="602"/>
              </a:spcBef>
              <a:buClr>
                <a:srgbClr val="0000FF"/>
              </a:buClr>
              <a:buFont typeface="Wingdings" panose="05000000000000000000" pitchFamily="2" charset="2"/>
              <a:buChar char="§"/>
            </a:pPr>
            <a:r>
              <a:rPr lang="de-DE" sz="2000" dirty="0">
                <a:solidFill>
                  <a:srgbClr val="000000"/>
                </a:solidFill>
                <a:latin typeface="Calibri" panose="020F0502020204030204" pitchFamily="34" charset="0"/>
                <a:cs typeface="Calibri" panose="020F0502020204030204" pitchFamily="34" charset="0"/>
              </a:rPr>
              <a:t>Bewerbung: mindestens 1 Jahr vorher</a:t>
            </a:r>
          </a:p>
          <a:p>
            <a:pPr marL="180088" lvl="0" indent="-180088">
              <a:spcBef>
                <a:spcPts val="602"/>
              </a:spcBef>
              <a:buClr>
                <a:srgbClr val="0000FF"/>
              </a:buClr>
              <a:buFont typeface="Wingdings" panose="05000000000000000000" pitchFamily="2" charset="2"/>
              <a:buChar char="§"/>
            </a:pPr>
            <a:r>
              <a:rPr lang="de-DE" sz="2000" dirty="0">
                <a:solidFill>
                  <a:srgbClr val="000000"/>
                </a:solidFill>
                <a:latin typeface="Calibri" panose="020F0502020204030204" pitchFamily="34" charset="0"/>
                <a:cs typeface="Calibri" panose="020F0502020204030204" pitchFamily="34" charset="0"/>
              </a:rPr>
              <a:t>Bezüge während des Studiums ca. 1200€</a:t>
            </a:r>
          </a:p>
          <a:p>
            <a:pPr marL="180088" lvl="0" indent="-180088">
              <a:spcBef>
                <a:spcPts val="602"/>
              </a:spcBef>
              <a:buClr>
                <a:srgbClr val="0000FF"/>
              </a:buClr>
              <a:buFont typeface="Wingdings" panose="05000000000000000000" pitchFamily="2" charset="2"/>
              <a:buChar char="§"/>
            </a:pPr>
            <a:r>
              <a:rPr lang="de-DE" sz="2000" dirty="0">
                <a:solidFill>
                  <a:srgbClr val="000000"/>
                </a:solidFill>
                <a:latin typeface="Calibri" panose="020F0502020204030204" pitchFamily="34" charset="0"/>
                <a:cs typeface="Calibri" panose="020F0502020204030204" pitchFamily="34" charset="0"/>
              </a:rPr>
              <a:t>Hohe Übernahmechancen</a:t>
            </a:r>
          </a:p>
        </p:txBody>
      </p:sp>
      <p:sp>
        <p:nvSpPr>
          <p:cNvPr id="7" name="Rechteck 6"/>
          <p:cNvSpPr/>
          <p:nvPr/>
        </p:nvSpPr>
        <p:spPr>
          <a:xfrm>
            <a:off x="6707667" y="5165774"/>
            <a:ext cx="6118225" cy="1192121"/>
          </a:xfrm>
          <a:prstGeom prst="rect">
            <a:avLst/>
          </a:prstGeom>
        </p:spPr>
        <p:txBody>
          <a:bodyPr>
            <a:spAutoFit/>
          </a:bodyPr>
          <a:lstStyle/>
          <a:p>
            <a:pPr marL="344488" lvl="0" indent="-344488" defTabSz="917575" fontAlgn="base">
              <a:lnSpc>
                <a:spcPct val="90000"/>
              </a:lnSpc>
              <a:spcBef>
                <a:spcPts val="400"/>
              </a:spcBef>
              <a:spcAft>
                <a:spcPct val="0"/>
              </a:spcAft>
              <a:buClr>
                <a:srgbClr val="FF0000"/>
              </a:buClr>
              <a:buSzPct val="80000"/>
              <a:buFont typeface="Wingdings" panose="05000000000000000000" pitchFamily="2" charset="2"/>
              <a:buChar char="v"/>
            </a:pPr>
            <a:r>
              <a:rPr lang="de-DE" sz="1800" dirty="0">
                <a:solidFill>
                  <a:srgbClr val="000000"/>
                </a:solidFill>
                <a:latin typeface="Calibri" panose="020F0502020204030204" pitchFamily="34" charset="0"/>
                <a:cs typeface="Calibri" panose="020F0502020204030204" pitchFamily="34" charset="0"/>
              </a:rPr>
              <a:t>Bachelor </a:t>
            </a:r>
            <a:r>
              <a:rPr lang="de-DE" sz="1800" dirty="0" err="1">
                <a:solidFill>
                  <a:srgbClr val="000000"/>
                </a:solidFill>
                <a:latin typeface="Calibri" panose="020F0502020204030204" pitchFamily="34" charset="0"/>
                <a:cs typeface="Calibri" panose="020F0502020204030204" pitchFamily="34" charset="0"/>
              </a:rPr>
              <a:t>of</a:t>
            </a:r>
            <a:r>
              <a:rPr lang="de-DE" sz="1800" dirty="0">
                <a:solidFill>
                  <a:srgbClr val="000000"/>
                </a:solidFill>
                <a:latin typeface="Calibri" panose="020F0502020204030204" pitchFamily="34" charset="0"/>
                <a:cs typeface="Calibri" panose="020F0502020204030204" pitchFamily="34" charset="0"/>
              </a:rPr>
              <a:t> Arts – Public Management</a:t>
            </a:r>
          </a:p>
          <a:p>
            <a:pPr marL="344488" lvl="0" indent="-344488" defTabSz="917575" fontAlgn="base">
              <a:lnSpc>
                <a:spcPct val="90000"/>
              </a:lnSpc>
              <a:spcBef>
                <a:spcPts val="400"/>
              </a:spcBef>
              <a:spcAft>
                <a:spcPct val="0"/>
              </a:spcAft>
              <a:buClr>
                <a:srgbClr val="FF0000"/>
              </a:buClr>
              <a:buSzPct val="80000"/>
              <a:buFont typeface="Wingdings" panose="05000000000000000000" pitchFamily="2" charset="2"/>
              <a:buChar char="v"/>
            </a:pPr>
            <a:r>
              <a:rPr lang="de-DE" sz="1800" dirty="0">
                <a:solidFill>
                  <a:srgbClr val="000000"/>
                </a:solidFill>
                <a:latin typeface="Calibri" panose="020F0502020204030204" pitchFamily="34" charset="0"/>
                <a:cs typeface="Calibri" panose="020F0502020204030204" pitchFamily="34" charset="0"/>
              </a:rPr>
              <a:t>Bachelor </a:t>
            </a:r>
            <a:r>
              <a:rPr lang="de-DE" sz="1800" dirty="0" err="1">
                <a:solidFill>
                  <a:srgbClr val="000000"/>
                </a:solidFill>
                <a:latin typeface="Calibri" panose="020F0502020204030204" pitchFamily="34" charset="0"/>
                <a:cs typeface="Calibri" panose="020F0502020204030204" pitchFamily="34" charset="0"/>
              </a:rPr>
              <a:t>of</a:t>
            </a:r>
            <a:r>
              <a:rPr lang="de-DE" sz="1800" dirty="0">
                <a:solidFill>
                  <a:srgbClr val="000000"/>
                </a:solidFill>
                <a:latin typeface="Calibri" panose="020F0502020204030204" pitchFamily="34" charset="0"/>
                <a:cs typeface="Calibri" panose="020F0502020204030204" pitchFamily="34" charset="0"/>
              </a:rPr>
              <a:t> Arts – Arbeitsmarktmanagement</a:t>
            </a:r>
          </a:p>
          <a:p>
            <a:pPr marL="344488" lvl="0" indent="-344488" defTabSz="917575" fontAlgn="base">
              <a:lnSpc>
                <a:spcPct val="90000"/>
              </a:lnSpc>
              <a:spcBef>
                <a:spcPts val="400"/>
              </a:spcBef>
              <a:spcAft>
                <a:spcPct val="0"/>
              </a:spcAft>
              <a:buClr>
                <a:srgbClr val="FF0000"/>
              </a:buClr>
              <a:buSzPct val="80000"/>
              <a:buFont typeface="Wingdings" panose="05000000000000000000" pitchFamily="2" charset="2"/>
              <a:buChar char="v"/>
            </a:pPr>
            <a:r>
              <a:rPr lang="de-DE" sz="1800" dirty="0">
                <a:solidFill>
                  <a:srgbClr val="000000"/>
                </a:solidFill>
                <a:latin typeface="Calibri" panose="020F0502020204030204" pitchFamily="34" charset="0"/>
                <a:cs typeface="Calibri" panose="020F0502020204030204" pitchFamily="34" charset="0"/>
              </a:rPr>
              <a:t>Bachelor </a:t>
            </a:r>
            <a:r>
              <a:rPr lang="de-DE" sz="1800" dirty="0" err="1">
                <a:solidFill>
                  <a:srgbClr val="000000"/>
                </a:solidFill>
                <a:latin typeface="Calibri" panose="020F0502020204030204" pitchFamily="34" charset="0"/>
                <a:cs typeface="Calibri" panose="020F0502020204030204" pitchFamily="34" charset="0"/>
              </a:rPr>
              <a:t>of</a:t>
            </a:r>
            <a:r>
              <a:rPr lang="de-DE" sz="1800" dirty="0">
                <a:solidFill>
                  <a:srgbClr val="000000"/>
                </a:solidFill>
                <a:latin typeface="Calibri" panose="020F0502020204030204" pitchFamily="34" charset="0"/>
                <a:cs typeface="Calibri" panose="020F0502020204030204" pitchFamily="34" charset="0"/>
              </a:rPr>
              <a:t> Arts „Allgemeine Verwaltung“…….			</a:t>
            </a:r>
            <a:endParaRPr lang="de-DE" sz="1800" dirty="0">
              <a:solidFill>
                <a:srgbClr val="808080"/>
              </a:solidFill>
              <a:latin typeface="Calibri" panose="020F0502020204030204" pitchFamily="34" charset="0"/>
              <a:cs typeface="Calibri" panose="020F0502020204030204" pitchFamily="34" charset="0"/>
            </a:endParaRPr>
          </a:p>
        </p:txBody>
      </p:sp>
      <p:pic>
        <p:nvPicPr>
          <p:cNvPr id="12" name="Picture 2" descr="https://media.istockphoto.com/photos/law-symbol-picture-id172719081?b=1&amp;k=20&amp;m=172719081&amp;s=170667a&amp;w=0&amp;h=mGVHW-fEXVjsLy-hSJeXImyYK_WgcqZ3U1Q6LEzb4rQ=">
            <a:extLst>
              <a:ext uri="{FF2B5EF4-FFF2-40B4-BE49-F238E27FC236}">
                <a16:creationId xmlns:a16="http://schemas.microsoft.com/office/drawing/2014/main" id="{75FBB20E-1509-456E-9EBE-38E313F9723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3510" y="5165774"/>
            <a:ext cx="1597805" cy="127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90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400" y="231654"/>
            <a:ext cx="11217600" cy="860624"/>
          </a:xfrm>
        </p:spPr>
        <p:txBody>
          <a:bodyPr/>
          <a:lstStyle/>
          <a:p>
            <a:r>
              <a:rPr lang="de-DE" sz="3600" dirty="0">
                <a:latin typeface="Calibri" panose="020F0502020204030204" pitchFamily="34" charset="0"/>
                <a:cs typeface="Calibri" panose="020F0502020204030204" pitchFamily="34" charset="0"/>
              </a:rPr>
              <a:t>Berufsberatung an Ihrer Schule</a:t>
            </a:r>
          </a:p>
        </p:txBody>
      </p:sp>
      <p:sp>
        <p:nvSpPr>
          <p:cNvPr id="3" name="Fußzeilenplatzhalter 2"/>
          <p:cNvSpPr>
            <a:spLocks noGrp="1"/>
          </p:cNvSpPr>
          <p:nvPr>
            <p:ph type="ftr" sz="quarter" idx="10"/>
          </p:nvPr>
        </p:nvSpPr>
        <p:spPr/>
        <p:txBody>
          <a:bodyPr/>
          <a:lstStyle/>
          <a:p>
            <a:r>
              <a:rPr lang="de-DE" dirty="0">
                <a:solidFill>
                  <a:srgbClr val="000000"/>
                </a:solidFill>
              </a:rPr>
              <a:t>Wege nach dem Abitur,- Berufsberaterin Franziska Ploß - 2025 © Bundesagentur für Arbeit</a:t>
            </a:r>
          </a:p>
        </p:txBody>
      </p:sp>
      <p:sp>
        <p:nvSpPr>
          <p:cNvPr id="4" name="Textfeld 3"/>
          <p:cNvSpPr txBox="1"/>
          <p:nvPr/>
        </p:nvSpPr>
        <p:spPr>
          <a:xfrm>
            <a:off x="5828276" y="1099649"/>
            <a:ext cx="5369442" cy="1415772"/>
          </a:xfrm>
          <a:prstGeom prst="rect">
            <a:avLst/>
          </a:prstGeom>
          <a:noFill/>
        </p:spPr>
        <p:txBody>
          <a:bodyPr wrap="square" rtlCol="0">
            <a:spAutoFit/>
          </a:bodyPr>
          <a:lstStyle/>
          <a:p>
            <a:pPr algn="l"/>
            <a:r>
              <a:rPr lang="de-DE" sz="3600" b="1" dirty="0">
                <a:latin typeface="Calibri" panose="020F0502020204030204" pitchFamily="34" charset="0"/>
                <a:cs typeface="Calibri" panose="020F0502020204030204" pitchFamily="34" charset="0"/>
              </a:rPr>
              <a:t>Franziska Ploß</a:t>
            </a:r>
          </a:p>
          <a:p>
            <a:pPr algn="l"/>
            <a:r>
              <a:rPr lang="de-DE" sz="2500" dirty="0">
                <a:latin typeface="Calibri" panose="020F0502020204030204" pitchFamily="34" charset="0"/>
                <a:cs typeface="Calibri" panose="020F0502020204030204" pitchFamily="34" charset="0"/>
              </a:rPr>
              <a:t>Berufsberaterin der Bundesagentur für Arbeit</a:t>
            </a:r>
          </a:p>
        </p:txBody>
      </p:sp>
      <p:sp>
        <p:nvSpPr>
          <p:cNvPr id="5" name="Rechteck 4">
            <a:extLst>
              <a:ext uri="{FF2B5EF4-FFF2-40B4-BE49-F238E27FC236}">
                <a16:creationId xmlns:a16="http://schemas.microsoft.com/office/drawing/2014/main" id="{155D4EE5-B01B-4936-B974-D9B19F0C3AB1}"/>
              </a:ext>
            </a:extLst>
          </p:cNvPr>
          <p:cNvSpPr/>
          <p:nvPr/>
        </p:nvSpPr>
        <p:spPr>
          <a:xfrm>
            <a:off x="5480193" y="2780410"/>
            <a:ext cx="6994835" cy="3554819"/>
          </a:xfrm>
          <a:prstGeom prst="rect">
            <a:avLst/>
          </a:prstGeom>
        </p:spPr>
        <p:txBody>
          <a:bodyPr wrap="square">
            <a:spAutoFit/>
          </a:bodyPr>
          <a:lstStyle/>
          <a:p>
            <a:pPr marL="457200" indent="-457200">
              <a:buFont typeface="Wingdings" panose="05000000000000000000" pitchFamily="2" charset="2"/>
              <a:buChar char="ü"/>
            </a:pPr>
            <a:r>
              <a:rPr lang="de-DE" sz="2500" dirty="0">
                <a:latin typeface="Calibri" panose="020F0502020204030204" pitchFamily="34" charset="0"/>
                <a:cs typeface="Calibri" panose="020F0502020204030204" pitchFamily="34" charset="0"/>
              </a:rPr>
              <a:t>Beratung bei Fragen zu Ausbildungs- und Studienangeboten</a:t>
            </a:r>
          </a:p>
          <a:p>
            <a:pPr marL="457200" indent="-457200">
              <a:buFont typeface="Wingdings" panose="05000000000000000000" pitchFamily="2" charset="2"/>
              <a:buChar char="ü"/>
            </a:pPr>
            <a:endParaRPr lang="de-DE" sz="25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ü"/>
            </a:pPr>
            <a:r>
              <a:rPr lang="de-DE" sz="2500" dirty="0">
                <a:latin typeface="Calibri" panose="020F0502020204030204" pitchFamily="34" charset="0"/>
                <a:cs typeface="Calibri" panose="020F0502020204030204" pitchFamily="34" charset="0"/>
              </a:rPr>
              <a:t>Informationen zu Überbrückungsmöglichkeiten</a:t>
            </a:r>
          </a:p>
          <a:p>
            <a:pPr marL="457200" indent="-457200">
              <a:buFont typeface="Wingdings" panose="05000000000000000000" pitchFamily="2" charset="2"/>
              <a:buChar char="ü"/>
            </a:pPr>
            <a:endParaRPr lang="de-DE" sz="25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ü"/>
            </a:pPr>
            <a:r>
              <a:rPr lang="de-DE" sz="2500" dirty="0">
                <a:latin typeface="Calibri" panose="020F0502020204030204" pitchFamily="34" charset="0"/>
                <a:cs typeface="Calibri" panose="020F0502020204030204" pitchFamily="34" charset="0"/>
              </a:rPr>
              <a:t>Hilfestellung bei Bewerbungs- und Auswahlprozessen</a:t>
            </a:r>
          </a:p>
          <a:p>
            <a:pPr marL="457200" indent="-457200">
              <a:buFont typeface="Wingdings" panose="05000000000000000000" pitchFamily="2" charset="2"/>
              <a:buChar char="ü"/>
            </a:pPr>
            <a:endParaRPr lang="de-DE" sz="25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ü"/>
            </a:pPr>
            <a:r>
              <a:rPr lang="de-DE" sz="2500" dirty="0">
                <a:latin typeface="Calibri" panose="020F0502020204030204" pitchFamily="34" charset="0"/>
                <a:cs typeface="Calibri" panose="020F0502020204030204" pitchFamily="34" charset="0"/>
              </a:rPr>
              <a:t>u.v.m.</a:t>
            </a:r>
          </a:p>
        </p:txBody>
      </p:sp>
      <p:pic>
        <p:nvPicPr>
          <p:cNvPr id="7" name="Picture 3" descr="\\n2030115\Benutzer\heiselerk\Eigene Dateien\duales Studium\Berufsberatung.jpg">
            <a:extLst>
              <a:ext uri="{FF2B5EF4-FFF2-40B4-BE49-F238E27FC236}">
                <a16:creationId xmlns:a16="http://schemas.microsoft.com/office/drawing/2014/main" id="{766A7A9D-BEEB-4325-892B-B92AB66BA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51" y="1807535"/>
            <a:ext cx="4429053" cy="294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52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dirty="0"/>
              <a:t>Wege nach dem Abitur,- Berufsberaterin Franziska Ploß - 2025 © Bundesagentur für Arbeit</a:t>
            </a:r>
          </a:p>
        </p:txBody>
      </p:sp>
      <p:sp>
        <p:nvSpPr>
          <p:cNvPr id="4" name="Rechteck 3"/>
          <p:cNvSpPr/>
          <p:nvPr/>
        </p:nvSpPr>
        <p:spPr>
          <a:xfrm>
            <a:off x="487620" y="225927"/>
            <a:ext cx="11902741" cy="646331"/>
          </a:xfrm>
          <a:prstGeom prst="rect">
            <a:avLst/>
          </a:prstGeom>
        </p:spPr>
        <p:txBody>
          <a:bodyPr wrap="square">
            <a:spAutoFit/>
          </a:bodyPr>
          <a:lstStyle/>
          <a:p>
            <a:r>
              <a:rPr lang="de-DE" sz="3600" b="1" dirty="0">
                <a:solidFill>
                  <a:srgbClr val="000000"/>
                </a:solidFill>
                <a:latin typeface="Calibri" panose="020F0502020204030204" pitchFamily="34" charset="0"/>
                <a:ea typeface="+mj-ea"/>
                <a:cs typeface="Calibri" panose="020F0502020204030204" pitchFamily="34" charset="0"/>
              </a:rPr>
              <a:t>Wege nach dem Abitur – betriebliche Ausbildung </a:t>
            </a:r>
            <a:r>
              <a:rPr lang="de-DE" sz="2000" b="1" dirty="0">
                <a:solidFill>
                  <a:srgbClr val="000000"/>
                </a:solidFill>
                <a:latin typeface="Calibri" panose="020F0502020204030204" pitchFamily="34" charset="0"/>
                <a:ea typeface="+mj-ea"/>
                <a:cs typeface="Calibri" panose="020F0502020204030204" pitchFamily="34" charset="0"/>
              </a:rPr>
              <a:t>(duale Ausbildung) </a:t>
            </a:r>
            <a:endParaRPr lang="de-DE" sz="2000" dirty="0"/>
          </a:p>
        </p:txBody>
      </p:sp>
      <p:pic>
        <p:nvPicPr>
          <p:cNvPr id="5" name="Grafik 4"/>
          <p:cNvPicPr>
            <a:picLocks noChangeAspect="1"/>
          </p:cNvPicPr>
          <p:nvPr/>
        </p:nvPicPr>
        <p:blipFill>
          <a:blip r:embed="rId2"/>
          <a:stretch>
            <a:fillRect/>
          </a:stretch>
        </p:blipFill>
        <p:spPr>
          <a:xfrm>
            <a:off x="917499" y="4149013"/>
            <a:ext cx="2038556" cy="2193776"/>
          </a:xfrm>
          <a:prstGeom prst="rect">
            <a:avLst/>
          </a:prstGeom>
        </p:spPr>
      </p:pic>
      <p:sp>
        <p:nvSpPr>
          <p:cNvPr id="6" name="Wolkenförmige Legende 5"/>
          <p:cNvSpPr/>
          <p:nvPr/>
        </p:nvSpPr>
        <p:spPr>
          <a:xfrm>
            <a:off x="2615650" y="2072624"/>
            <a:ext cx="2530549" cy="1660548"/>
          </a:xfrm>
          <a:prstGeom prst="cloudCallout">
            <a:avLst>
              <a:gd name="adj1" fmla="val -52696"/>
              <a:gd name="adj2" fmla="val 97283"/>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latin typeface="Comic Sans MS" panose="030F0702030302020204" pitchFamily="66" charset="0"/>
                <a:cs typeface="Calibri" panose="020F0502020204030204" pitchFamily="34" charset="0"/>
              </a:rPr>
              <a:t>Ich erhalte eine Ausbildungs-vergütung</a:t>
            </a:r>
          </a:p>
        </p:txBody>
      </p:sp>
      <p:sp>
        <p:nvSpPr>
          <p:cNvPr id="8" name="Ovale Legende 7"/>
          <p:cNvSpPr/>
          <p:nvPr/>
        </p:nvSpPr>
        <p:spPr>
          <a:xfrm rot="20150026">
            <a:off x="25135" y="2325570"/>
            <a:ext cx="2429606" cy="1790337"/>
          </a:xfrm>
          <a:prstGeom prst="wedgeEllipseCallout">
            <a:avLst>
              <a:gd name="adj1" fmla="val -520"/>
              <a:gd name="adj2" fmla="val 76304"/>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latin typeface="Comic Sans MS" panose="030F0702030302020204" pitchFamily="66" charset="0"/>
                <a:cs typeface="Calibri" panose="020F0502020204030204" pitchFamily="34" charset="0"/>
              </a:rPr>
              <a:t>Meine Berufs-beratung kann mir Stellen-angebote zusenden</a:t>
            </a:r>
            <a:endParaRPr lang="de-DE" sz="1800" dirty="0">
              <a:latin typeface="Comic Sans MS" panose="030F0702030302020204" pitchFamily="66" charset="0"/>
              <a:cs typeface="Calibri" panose="020F0502020204030204" pitchFamily="34" charset="0"/>
            </a:endParaRPr>
          </a:p>
        </p:txBody>
      </p:sp>
      <p:sp>
        <p:nvSpPr>
          <p:cNvPr id="10" name="Rechteck 9"/>
          <p:cNvSpPr/>
          <p:nvPr/>
        </p:nvSpPr>
        <p:spPr>
          <a:xfrm>
            <a:off x="5146199" y="1174024"/>
            <a:ext cx="6873834" cy="4093428"/>
          </a:xfrm>
          <a:prstGeom prst="rect">
            <a:avLst/>
          </a:prstGeom>
        </p:spPr>
        <p:txBody>
          <a:bodyPr wrap="square">
            <a:spAutoFit/>
          </a:bodyPr>
          <a:lstStyle/>
          <a:p>
            <a:pPr defTabSz="917575" eaLnBrk="0" hangingPunct="0">
              <a:lnSpc>
                <a:spcPct val="100000"/>
              </a:lnSpc>
              <a:spcBef>
                <a:spcPct val="0"/>
              </a:spcBef>
            </a:pPr>
            <a:r>
              <a:rPr lang="de-DE" sz="2400" dirty="0"/>
              <a:t>Ausbildung im Unternehmen + Berufsschule</a:t>
            </a:r>
          </a:p>
          <a:p>
            <a:pPr defTabSz="917575" eaLnBrk="0" hangingPunct="0">
              <a:lnSpc>
                <a:spcPct val="100000"/>
              </a:lnSpc>
              <a:spcBef>
                <a:spcPct val="0"/>
              </a:spcBef>
            </a:pPr>
            <a:r>
              <a:rPr lang="de-DE" sz="2400" dirty="0"/>
              <a:t>Dauer: 2 bis 3,5 Jahre</a:t>
            </a:r>
          </a:p>
          <a:p>
            <a:pPr defTabSz="917575" eaLnBrk="0" hangingPunct="0">
              <a:lnSpc>
                <a:spcPct val="100000"/>
              </a:lnSpc>
              <a:spcBef>
                <a:spcPct val="0"/>
              </a:spcBef>
            </a:pPr>
            <a:endParaRPr lang="de-DE" sz="2400" dirty="0"/>
          </a:p>
          <a:p>
            <a:pPr defTabSz="917575" eaLnBrk="0" hangingPunct="0">
              <a:lnSpc>
                <a:spcPct val="100000"/>
              </a:lnSpc>
              <a:spcBef>
                <a:spcPct val="0"/>
              </a:spcBef>
            </a:pPr>
            <a:r>
              <a:rPr lang="de-DE" sz="2400" dirty="0"/>
              <a:t>z. B.</a:t>
            </a:r>
          </a:p>
          <a:p>
            <a:pPr marL="344488" lvl="0" indent="-344488" defTabSz="917575">
              <a:spcBef>
                <a:spcPts val="400"/>
              </a:spcBef>
              <a:buSzPct val="80000"/>
              <a:buBlip>
                <a:blip r:embed="rId3"/>
              </a:buBlip>
            </a:pPr>
            <a:r>
              <a:rPr lang="de-DE" sz="2400" dirty="0"/>
              <a:t>Schifffahrtskaufmann/-frau</a:t>
            </a:r>
          </a:p>
          <a:p>
            <a:pPr marL="344488" lvl="0" indent="-344488" defTabSz="917575">
              <a:spcBef>
                <a:spcPts val="400"/>
              </a:spcBef>
              <a:buSzPct val="80000"/>
              <a:buBlip>
                <a:blip r:embed="rId3"/>
              </a:buBlip>
            </a:pPr>
            <a:r>
              <a:rPr lang="de-DE" sz="2400" dirty="0"/>
              <a:t>Sozialversicherungsfachangestellte/r</a:t>
            </a:r>
          </a:p>
          <a:p>
            <a:pPr marL="344488" lvl="0" indent="-344488" defTabSz="917575">
              <a:spcBef>
                <a:spcPts val="400"/>
              </a:spcBef>
              <a:buSzPct val="80000"/>
              <a:buBlip>
                <a:blip r:embed="rId3"/>
              </a:buBlip>
            </a:pPr>
            <a:r>
              <a:rPr lang="de-DE" sz="2400" dirty="0"/>
              <a:t>Handelsfachwirt/-in</a:t>
            </a:r>
          </a:p>
          <a:p>
            <a:pPr marL="344488" lvl="0" indent="-344488" defTabSz="917575">
              <a:spcBef>
                <a:spcPts val="400"/>
              </a:spcBef>
              <a:buSzPct val="80000"/>
              <a:buBlip>
                <a:blip r:embed="rId3"/>
              </a:buBlip>
            </a:pPr>
            <a:r>
              <a:rPr lang="de-DE" sz="2400" dirty="0"/>
              <a:t>Fachinformatiker/-in </a:t>
            </a:r>
          </a:p>
          <a:p>
            <a:pPr marL="344488" lvl="0" indent="-344488" defTabSz="917575">
              <a:spcBef>
                <a:spcPts val="400"/>
              </a:spcBef>
              <a:buSzPct val="80000"/>
              <a:buBlip>
                <a:blip r:embed="rId3"/>
              </a:buBlip>
            </a:pPr>
            <a:r>
              <a:rPr lang="de-DE" sz="2400" dirty="0"/>
              <a:t>Mediengestalter/-in Digital/Print</a:t>
            </a:r>
          </a:p>
          <a:p>
            <a:pPr marL="344488" lvl="0" indent="-344488" defTabSz="917575">
              <a:spcBef>
                <a:spcPts val="400"/>
              </a:spcBef>
              <a:buSzPct val="80000"/>
              <a:buBlip>
                <a:blip r:embed="rId3"/>
              </a:buBlip>
            </a:pPr>
            <a:r>
              <a:rPr lang="de-DE" sz="2400" dirty="0"/>
              <a:t>…………</a:t>
            </a:r>
          </a:p>
        </p:txBody>
      </p:sp>
      <p:sp>
        <p:nvSpPr>
          <p:cNvPr id="11" name="AutoShape 12"/>
          <p:cNvSpPr>
            <a:spLocks noChangeArrowheads="1"/>
          </p:cNvSpPr>
          <p:nvPr/>
        </p:nvSpPr>
        <p:spPr bwMode="auto">
          <a:xfrm>
            <a:off x="5085045" y="5455887"/>
            <a:ext cx="6566904" cy="926246"/>
          </a:xfrm>
          <a:prstGeom prst="wedgeRectCallout">
            <a:avLst>
              <a:gd name="adj1" fmla="val -1847"/>
              <a:gd name="adj2" fmla="val -15755"/>
            </a:avLst>
          </a:prstGeom>
          <a:solidFill>
            <a:srgbClr val="FFFFFF">
              <a:lumMod val="95000"/>
            </a:srgbClr>
          </a:solidFill>
          <a:ln w="9525" algn="ctr">
            <a:noFill/>
            <a:miter lim="800000"/>
            <a:headEnd/>
            <a:tailEnd/>
          </a:ln>
        </p:spPr>
        <p:txBody>
          <a:bodyPr wrap="none" lIns="91787" tIns="45894" rIns="91787" bIns="45894" anchor="ctr"/>
          <a:lstStyle/>
          <a:p>
            <a:pPr lvl="0" defTabSz="915988">
              <a:buClr>
                <a:srgbClr val="FFFFFF">
                  <a:lumMod val="65000"/>
                </a:srgbClr>
              </a:buClr>
              <a:defRPr/>
            </a:pPr>
            <a:r>
              <a:rPr lang="de-DE" sz="2000" b="1" kern="0" dirty="0">
                <a:solidFill>
                  <a:srgbClr val="000000"/>
                </a:solidFill>
                <a:latin typeface="Calibri" panose="020F0502020204030204" pitchFamily="34" charset="0"/>
                <a:cs typeface="Calibri" panose="020F0502020204030204" pitchFamily="34" charset="0"/>
              </a:rPr>
              <a:t>Bewerbung erfolgt beim Arbeitgeber, teilweise schon bis zu </a:t>
            </a:r>
          </a:p>
          <a:p>
            <a:pPr lvl="0" defTabSz="915988">
              <a:buClr>
                <a:srgbClr val="FFFFFF">
                  <a:lumMod val="65000"/>
                </a:srgbClr>
              </a:buClr>
              <a:defRPr/>
            </a:pPr>
            <a:r>
              <a:rPr lang="de-DE" sz="2000" b="1" kern="0" dirty="0">
                <a:solidFill>
                  <a:srgbClr val="000000"/>
                </a:solidFill>
                <a:latin typeface="Calibri" panose="020F0502020204030204" pitchFamily="34" charset="0"/>
                <a:cs typeface="Calibri" panose="020F0502020204030204" pitchFamily="34" charset="0"/>
              </a:rPr>
              <a:t>1 Jahr vor Ausbildungsbeginn</a:t>
            </a:r>
          </a:p>
          <a:p>
            <a:pPr lvl="0" defTabSz="915988">
              <a:buClr>
                <a:srgbClr val="FFFFFF">
                  <a:lumMod val="65000"/>
                </a:srgbClr>
              </a:buClr>
              <a:defRPr/>
            </a:pPr>
            <a:r>
              <a:rPr lang="de-DE" sz="2000" b="1" kern="0" dirty="0">
                <a:solidFill>
                  <a:srgbClr val="000000"/>
                </a:solidFill>
                <a:latin typeface="Calibri" panose="020F0502020204030204" pitchFamily="34" charset="0"/>
                <a:cs typeface="Calibri" panose="020F0502020204030204" pitchFamily="34" charset="0"/>
              </a:rPr>
              <a:t>(</a:t>
            </a:r>
            <a:r>
              <a:rPr lang="de-DE" sz="2000" b="1" kern="0" dirty="0" err="1">
                <a:solidFill>
                  <a:srgbClr val="000000"/>
                </a:solidFill>
                <a:latin typeface="Calibri" panose="020F0502020204030204" pitchFamily="34" charset="0"/>
                <a:cs typeface="Calibri" panose="020F0502020204030204" pitchFamily="34" charset="0"/>
              </a:rPr>
              <a:t>öffentl</a:t>
            </a:r>
            <a:r>
              <a:rPr lang="de-DE" sz="2000" b="1" kern="0" dirty="0">
                <a:solidFill>
                  <a:srgbClr val="000000"/>
                </a:solidFill>
                <a:latin typeface="Calibri" panose="020F0502020204030204" pitchFamily="34" charset="0"/>
                <a:cs typeface="Calibri" panose="020F0502020204030204" pitchFamily="34" charset="0"/>
              </a:rPr>
              <a:t>. Dienst, Versicherungen, Banken...)</a:t>
            </a:r>
          </a:p>
        </p:txBody>
      </p:sp>
      <p:pic>
        <p:nvPicPr>
          <p:cNvPr id="12" name="Picture 15" descr="MCj03519160000[1]"/>
          <p:cNvPicPr>
            <a:picLocks noChangeAspect="1" noChangeArrowheads="1"/>
          </p:cNvPicPr>
          <p:nvPr/>
        </p:nvPicPr>
        <p:blipFill>
          <a:blip r:embed="rId4" cstate="print"/>
          <a:srcRect/>
          <a:stretch>
            <a:fillRect/>
          </a:stretch>
        </p:blipFill>
        <p:spPr bwMode="auto">
          <a:xfrm rot="1243631">
            <a:off x="11442937" y="5269025"/>
            <a:ext cx="795338" cy="1004887"/>
          </a:xfrm>
          <a:prstGeom prst="rect">
            <a:avLst/>
          </a:prstGeom>
          <a:noFill/>
          <a:ln w="9525">
            <a:noFill/>
            <a:miter lim="800000"/>
            <a:headEnd/>
            <a:tailEnd/>
          </a:ln>
        </p:spPr>
      </p:pic>
    </p:spTree>
    <p:extLst>
      <p:ext uri="{BB962C8B-B14F-4D97-AF65-F5344CB8AC3E}">
        <p14:creationId xmlns:p14="http://schemas.microsoft.com/office/powerpoint/2010/main" val="169228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dirty="0"/>
              <a:t>Wege nach dem Abitur,- Berufsberaterin Franziska Ploß - 2025 © Bundesagentur für Arbeit</a:t>
            </a:r>
          </a:p>
        </p:txBody>
      </p:sp>
      <p:sp>
        <p:nvSpPr>
          <p:cNvPr id="4" name="Rechteck 3"/>
          <p:cNvSpPr/>
          <p:nvPr/>
        </p:nvSpPr>
        <p:spPr>
          <a:xfrm>
            <a:off x="487620" y="225927"/>
            <a:ext cx="9709003" cy="646331"/>
          </a:xfrm>
          <a:prstGeom prst="rect">
            <a:avLst/>
          </a:prstGeom>
        </p:spPr>
        <p:txBody>
          <a:bodyPr wrap="square">
            <a:spAutoFit/>
          </a:bodyPr>
          <a:lstStyle/>
          <a:p>
            <a:r>
              <a:rPr lang="de-DE" sz="3600" b="1" dirty="0">
                <a:solidFill>
                  <a:srgbClr val="000000"/>
                </a:solidFill>
                <a:latin typeface="Calibri" panose="020F0502020204030204" pitchFamily="34" charset="0"/>
                <a:ea typeface="+mj-ea"/>
                <a:cs typeface="Calibri" panose="020F0502020204030204" pitchFamily="34" charset="0"/>
              </a:rPr>
              <a:t>Wege nach dem Abitur – schulische Ausbildung </a:t>
            </a:r>
            <a:endParaRPr lang="de-DE" dirty="0"/>
          </a:p>
        </p:txBody>
      </p:sp>
      <p:sp>
        <p:nvSpPr>
          <p:cNvPr id="10" name="Rechteck 9"/>
          <p:cNvSpPr/>
          <p:nvPr/>
        </p:nvSpPr>
        <p:spPr>
          <a:xfrm>
            <a:off x="4695218" y="1260675"/>
            <a:ext cx="7225717" cy="3724096"/>
          </a:xfrm>
          <a:prstGeom prst="rect">
            <a:avLst/>
          </a:prstGeom>
        </p:spPr>
        <p:txBody>
          <a:bodyPr wrap="square">
            <a:spAutoFit/>
          </a:bodyPr>
          <a:lstStyle/>
          <a:p>
            <a:pPr defTabSz="917575" eaLnBrk="0" hangingPunct="0">
              <a:lnSpc>
                <a:spcPct val="100000"/>
              </a:lnSpc>
              <a:spcBef>
                <a:spcPct val="0"/>
              </a:spcBef>
            </a:pPr>
            <a:r>
              <a:rPr lang="de-DE" sz="2400" dirty="0">
                <a:latin typeface="Calibri" panose="020F0502020204030204" pitchFamily="34" charset="0"/>
                <a:cs typeface="Calibri" panose="020F0502020204030204" pitchFamily="34" charset="0"/>
              </a:rPr>
              <a:t>Schulische Ausbildung an einer Berufsfachschule</a:t>
            </a:r>
          </a:p>
          <a:p>
            <a:pPr defTabSz="917575" eaLnBrk="0" hangingPunct="0">
              <a:lnSpc>
                <a:spcPct val="100000"/>
              </a:lnSpc>
              <a:spcBef>
                <a:spcPct val="0"/>
              </a:spcBef>
            </a:pPr>
            <a:r>
              <a:rPr lang="de-DE" sz="2400" dirty="0">
                <a:latin typeface="Calibri" panose="020F0502020204030204" pitchFamily="34" charset="0"/>
                <a:cs typeface="Calibri" panose="020F0502020204030204" pitchFamily="34" charset="0"/>
              </a:rPr>
              <a:t>Dauer: 2 bis 3 Jahre</a:t>
            </a:r>
          </a:p>
          <a:p>
            <a:pPr defTabSz="917575" eaLnBrk="0" hangingPunct="0">
              <a:lnSpc>
                <a:spcPct val="100000"/>
              </a:lnSpc>
              <a:spcBef>
                <a:spcPct val="0"/>
              </a:spcBef>
            </a:pPr>
            <a:endParaRPr lang="de-DE" sz="2400" dirty="0">
              <a:latin typeface="Calibri" panose="020F0502020204030204" pitchFamily="34" charset="0"/>
              <a:cs typeface="Calibri" panose="020F0502020204030204" pitchFamily="34" charset="0"/>
            </a:endParaRPr>
          </a:p>
          <a:p>
            <a:pPr marL="344488" lvl="0" indent="-344488" defTabSz="917575">
              <a:spcBef>
                <a:spcPts val="400"/>
              </a:spcBef>
              <a:buSzPct val="80000"/>
              <a:buBlip>
                <a:blip r:embed="rId2"/>
              </a:buBlip>
            </a:pPr>
            <a:r>
              <a:rPr lang="de-DE" sz="2400" dirty="0">
                <a:latin typeface="Calibri" panose="020F0502020204030204" pitchFamily="34" charset="0"/>
                <a:cs typeface="Calibri" panose="020F0502020204030204" pitchFamily="34" charset="0"/>
              </a:rPr>
              <a:t>Erzieher/-in </a:t>
            </a:r>
          </a:p>
          <a:p>
            <a:pPr marL="344488" lvl="0" indent="-344488" defTabSz="917575">
              <a:spcBef>
                <a:spcPts val="400"/>
              </a:spcBef>
              <a:buSzPct val="80000"/>
              <a:buBlip>
                <a:blip r:embed="rId2"/>
              </a:buBlip>
            </a:pPr>
            <a:r>
              <a:rPr lang="de-DE" sz="2400" dirty="0">
                <a:latin typeface="Calibri" panose="020F0502020204030204" pitchFamily="34" charset="0"/>
                <a:cs typeface="Calibri" panose="020F0502020204030204" pitchFamily="34" charset="0"/>
              </a:rPr>
              <a:t>Physiotherapeut/-in (auch als Studium möglich)</a:t>
            </a:r>
          </a:p>
          <a:p>
            <a:pPr marL="344488" lvl="0" indent="-344488" defTabSz="917575">
              <a:spcBef>
                <a:spcPts val="400"/>
              </a:spcBef>
              <a:buSzPct val="80000"/>
              <a:buBlip>
                <a:blip r:embed="rId2"/>
              </a:buBlip>
            </a:pPr>
            <a:r>
              <a:rPr lang="de-DE" sz="2400" dirty="0">
                <a:latin typeface="Calibri" panose="020F0502020204030204" pitchFamily="34" charset="0"/>
                <a:cs typeface="Calibri" panose="020F0502020204030204" pitchFamily="34" charset="0"/>
              </a:rPr>
              <a:t>Ergotherapeut/-in (auch als Studium möglich)</a:t>
            </a:r>
          </a:p>
          <a:p>
            <a:pPr marL="344488" lvl="0" indent="-344488" defTabSz="917575">
              <a:spcBef>
                <a:spcPts val="400"/>
              </a:spcBef>
              <a:buSzPct val="80000"/>
              <a:buBlip>
                <a:blip r:embed="rId2"/>
              </a:buBlip>
            </a:pPr>
            <a:r>
              <a:rPr lang="de-DE" sz="2400" dirty="0">
                <a:latin typeface="Calibri" panose="020F0502020204030204" pitchFamily="34" charset="0"/>
                <a:cs typeface="Calibri" panose="020F0502020204030204" pitchFamily="34" charset="0"/>
              </a:rPr>
              <a:t>Chemisch-technische(r) Assistent/-in</a:t>
            </a:r>
          </a:p>
          <a:p>
            <a:pPr marL="344488" lvl="0" indent="-344488" defTabSz="917575">
              <a:spcBef>
                <a:spcPts val="400"/>
              </a:spcBef>
              <a:buSzPct val="80000"/>
              <a:buBlip>
                <a:blip r:embed="rId2"/>
              </a:buBlip>
            </a:pPr>
            <a:r>
              <a:rPr lang="de-DE" sz="2400" dirty="0">
                <a:latin typeface="Calibri" panose="020F0502020204030204" pitchFamily="34" charset="0"/>
                <a:cs typeface="Calibri" panose="020F0502020204030204" pitchFamily="34" charset="0"/>
              </a:rPr>
              <a:t>Orthoptist/in</a:t>
            </a:r>
          </a:p>
          <a:p>
            <a:pPr marL="344488" lvl="0" indent="-344488" defTabSz="917575">
              <a:spcBef>
                <a:spcPts val="400"/>
              </a:spcBef>
              <a:buSzPct val="80000"/>
              <a:buBlip>
                <a:blip r:embed="rId2"/>
              </a:buBlip>
            </a:pPr>
            <a:r>
              <a:rPr lang="de-DE" sz="2400" dirty="0">
                <a:latin typeface="Calibri" panose="020F0502020204030204" pitchFamily="34" charset="0"/>
                <a:cs typeface="Calibri" panose="020F0502020204030204" pitchFamily="34" charset="0"/>
              </a:rPr>
              <a:t>…………….</a:t>
            </a:r>
          </a:p>
        </p:txBody>
      </p:sp>
      <p:sp>
        <p:nvSpPr>
          <p:cNvPr id="11" name="AutoShape 12"/>
          <p:cNvSpPr>
            <a:spLocks noChangeArrowheads="1"/>
          </p:cNvSpPr>
          <p:nvPr/>
        </p:nvSpPr>
        <p:spPr bwMode="auto">
          <a:xfrm>
            <a:off x="4668277" y="5301308"/>
            <a:ext cx="6566904" cy="879955"/>
          </a:xfrm>
          <a:prstGeom prst="wedgeRectCallout">
            <a:avLst>
              <a:gd name="adj1" fmla="val -1847"/>
              <a:gd name="adj2" fmla="val -15755"/>
            </a:avLst>
          </a:prstGeom>
          <a:solidFill>
            <a:srgbClr val="FFFFFF">
              <a:lumMod val="95000"/>
            </a:srgbClr>
          </a:solidFill>
          <a:ln w="9525" algn="ctr">
            <a:noFill/>
            <a:miter lim="800000"/>
            <a:headEnd/>
            <a:tailEnd/>
          </a:ln>
        </p:spPr>
        <p:txBody>
          <a:bodyPr wrap="none" lIns="91787" tIns="45894" rIns="91787" bIns="45894" anchor="ctr"/>
          <a:lstStyle/>
          <a:p>
            <a:pPr lvl="0" defTabSz="915988">
              <a:buClr>
                <a:srgbClr val="FFFFFF">
                  <a:lumMod val="65000"/>
                </a:srgbClr>
              </a:buClr>
              <a:defRPr/>
            </a:pPr>
            <a:endParaRPr lang="de-DE" sz="2000" b="1" kern="0" dirty="0">
              <a:solidFill>
                <a:srgbClr val="000000"/>
              </a:solidFill>
              <a:latin typeface="Calibri" panose="020F0502020204030204" pitchFamily="34" charset="0"/>
              <a:cs typeface="Calibri" panose="020F0502020204030204" pitchFamily="34" charset="0"/>
            </a:endParaRPr>
          </a:p>
          <a:p>
            <a:pPr lvl="0" defTabSz="915988">
              <a:buClr>
                <a:srgbClr val="FFFFFF">
                  <a:lumMod val="65000"/>
                </a:srgbClr>
              </a:buClr>
              <a:defRPr/>
            </a:pPr>
            <a:r>
              <a:rPr lang="de-DE" sz="2000" b="1" kern="0" dirty="0">
                <a:solidFill>
                  <a:srgbClr val="000000"/>
                </a:solidFill>
                <a:latin typeface="Calibri" panose="020F0502020204030204" pitchFamily="34" charset="0"/>
                <a:cs typeface="Calibri" panose="020F0502020204030204" pitchFamily="34" charset="0"/>
              </a:rPr>
              <a:t>Bewerbung an der Schule, 6 bis 12 Monate vorher! </a:t>
            </a:r>
          </a:p>
          <a:p>
            <a:pPr lvl="0" defTabSz="915988">
              <a:buClr>
                <a:srgbClr val="FFFFFF">
                  <a:lumMod val="65000"/>
                </a:srgbClr>
              </a:buClr>
              <a:defRPr/>
            </a:pPr>
            <a:r>
              <a:rPr lang="de-DE" sz="2000" b="1" kern="0" dirty="0">
                <a:solidFill>
                  <a:srgbClr val="000000"/>
                </a:solidFill>
                <a:latin typeface="Calibri" panose="020F0502020204030204" pitchFamily="34" charset="0"/>
                <a:cs typeface="Calibri" panose="020F0502020204030204" pitchFamily="34" charset="0"/>
              </a:rPr>
              <a:t>Meistens kostenfrei!</a:t>
            </a:r>
          </a:p>
          <a:p>
            <a:pPr lvl="0" defTabSz="915988">
              <a:buClr>
                <a:srgbClr val="FFFFFF">
                  <a:lumMod val="65000"/>
                </a:srgbClr>
              </a:buClr>
              <a:defRPr/>
            </a:pPr>
            <a:r>
              <a:rPr lang="de-DE" sz="2000" b="1" kern="0" dirty="0" err="1">
                <a:solidFill>
                  <a:srgbClr val="000000"/>
                </a:solidFill>
                <a:latin typeface="Calibri" panose="020F0502020204030204" pitchFamily="34" charset="0"/>
                <a:cs typeface="Calibri" panose="020F0502020204030204" pitchFamily="34" charset="0"/>
              </a:rPr>
              <a:t>idR</a:t>
            </a:r>
            <a:r>
              <a:rPr lang="de-DE" sz="2000" b="1" kern="0" dirty="0">
                <a:solidFill>
                  <a:srgbClr val="000000"/>
                </a:solidFill>
                <a:latin typeface="Calibri" panose="020F0502020204030204" pitchFamily="34" charset="0"/>
                <a:cs typeface="Calibri" panose="020F0502020204030204" pitchFamily="34" charset="0"/>
              </a:rPr>
              <a:t> ohne Vergütung</a:t>
            </a:r>
          </a:p>
          <a:p>
            <a:pPr lvl="0" defTabSz="915988">
              <a:buClr>
                <a:srgbClr val="FFFFFF">
                  <a:lumMod val="65000"/>
                </a:srgbClr>
              </a:buClr>
              <a:defRPr/>
            </a:pPr>
            <a:endParaRPr lang="de-DE" sz="2000" b="1" kern="0" dirty="0">
              <a:solidFill>
                <a:srgbClr val="000000"/>
              </a:solidFill>
              <a:latin typeface="Calibri" panose="020F0502020204030204" pitchFamily="34" charset="0"/>
              <a:cs typeface="Calibri" panose="020F0502020204030204" pitchFamily="34" charset="0"/>
            </a:endParaRPr>
          </a:p>
        </p:txBody>
      </p:sp>
      <p:pic>
        <p:nvPicPr>
          <p:cNvPr id="12" name="Picture 15" descr="MCj03519160000[1]"/>
          <p:cNvPicPr>
            <a:picLocks noChangeAspect="1" noChangeArrowheads="1"/>
          </p:cNvPicPr>
          <p:nvPr/>
        </p:nvPicPr>
        <p:blipFill>
          <a:blip r:embed="rId3" cstate="print"/>
          <a:srcRect/>
          <a:stretch>
            <a:fillRect/>
          </a:stretch>
        </p:blipFill>
        <p:spPr bwMode="auto">
          <a:xfrm rot="1243631">
            <a:off x="10837512" y="5294357"/>
            <a:ext cx="795338" cy="1004887"/>
          </a:xfrm>
          <a:prstGeom prst="rect">
            <a:avLst/>
          </a:prstGeom>
          <a:noFill/>
          <a:ln w="9525">
            <a:noFill/>
            <a:miter lim="800000"/>
            <a:headEnd/>
            <a:tailEnd/>
          </a:ln>
        </p:spPr>
      </p:pic>
      <p:pic>
        <p:nvPicPr>
          <p:cNvPr id="1034" name="Picture 10" descr="Stick Figure Series Green Woman / Hallo, Willkommen, winken | Strichm,  Figuren zeichnen, Skizze notiz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421" y="4542817"/>
            <a:ext cx="2534389" cy="2057401"/>
          </a:xfrm>
          <a:prstGeom prst="rect">
            <a:avLst/>
          </a:prstGeom>
          <a:noFill/>
          <a:extLst>
            <a:ext uri="{909E8E84-426E-40DD-AFC4-6F175D3DCCD1}">
              <a14:hiddenFill xmlns:a14="http://schemas.microsoft.com/office/drawing/2010/main">
                <a:solidFill>
                  <a:srgbClr val="FFFFFF"/>
                </a:solidFill>
              </a14:hiddenFill>
            </a:ext>
          </a:extLst>
        </p:spPr>
      </p:pic>
      <p:sp>
        <p:nvSpPr>
          <p:cNvPr id="15" name="Wolkenförmige Legende 14"/>
          <p:cNvSpPr/>
          <p:nvPr/>
        </p:nvSpPr>
        <p:spPr>
          <a:xfrm>
            <a:off x="-5956" y="1554480"/>
            <a:ext cx="2705955" cy="2057401"/>
          </a:xfrm>
          <a:prstGeom prst="cloudCallout">
            <a:avLst>
              <a:gd name="adj1" fmla="val 5711"/>
              <a:gd name="adj2" fmla="val 99186"/>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Wolkenförmige Legende 18"/>
          <p:cNvSpPr/>
          <p:nvPr/>
        </p:nvSpPr>
        <p:spPr>
          <a:xfrm>
            <a:off x="2062197" y="2775099"/>
            <a:ext cx="2357989" cy="1730820"/>
          </a:xfrm>
          <a:prstGeom prst="cloudCallout">
            <a:avLst>
              <a:gd name="adj1" fmla="val -46172"/>
              <a:gd name="adj2" fmla="val 60643"/>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318690" y="2014728"/>
            <a:ext cx="2082956" cy="1200329"/>
          </a:xfrm>
          <a:prstGeom prst="rect">
            <a:avLst/>
          </a:prstGeom>
          <a:noFill/>
        </p:spPr>
        <p:txBody>
          <a:bodyPr wrap="square" rtlCol="0">
            <a:spAutoFit/>
          </a:bodyPr>
          <a:lstStyle/>
          <a:p>
            <a:pPr algn="l"/>
            <a:r>
              <a:rPr lang="de-DE" sz="1800" dirty="0">
                <a:latin typeface="Comic Sans MS" panose="030F0702030302020204" pitchFamily="66" charset="0"/>
                <a:cs typeface="Calibri" panose="020F0502020204030204" pitchFamily="34" charset="0"/>
              </a:rPr>
              <a:t>Ich interessiere mich für den therapeutischen Bereich</a:t>
            </a:r>
          </a:p>
        </p:txBody>
      </p:sp>
      <p:sp>
        <p:nvSpPr>
          <p:cNvPr id="17" name="Textfeld 16"/>
          <p:cNvSpPr txBox="1"/>
          <p:nvPr/>
        </p:nvSpPr>
        <p:spPr>
          <a:xfrm>
            <a:off x="2337228" y="3122723"/>
            <a:ext cx="2082957" cy="923330"/>
          </a:xfrm>
          <a:prstGeom prst="rect">
            <a:avLst/>
          </a:prstGeom>
          <a:noFill/>
        </p:spPr>
        <p:txBody>
          <a:bodyPr wrap="square" rtlCol="0">
            <a:spAutoFit/>
          </a:bodyPr>
          <a:lstStyle/>
          <a:p>
            <a:pPr algn="l"/>
            <a:r>
              <a:rPr lang="de-DE" sz="1800" dirty="0">
                <a:latin typeface="Comic Sans MS" panose="030F0702030302020204" pitchFamily="66" charset="0"/>
                <a:cs typeface="Calibri" panose="020F0502020204030204" pitchFamily="34" charset="0"/>
              </a:rPr>
              <a:t>Vielleicht habe ich Anspruch  auf </a:t>
            </a:r>
          </a:p>
          <a:p>
            <a:pPr algn="l"/>
            <a:r>
              <a:rPr lang="de-DE" sz="1800" dirty="0">
                <a:latin typeface="Comic Sans MS" panose="030F0702030302020204" pitchFamily="66" charset="0"/>
                <a:cs typeface="Calibri" panose="020F0502020204030204" pitchFamily="34" charset="0"/>
              </a:rPr>
              <a:t>Schüler-Bafög</a:t>
            </a:r>
          </a:p>
        </p:txBody>
      </p:sp>
    </p:spTree>
    <p:extLst>
      <p:ext uri="{BB962C8B-B14F-4D97-AF65-F5344CB8AC3E}">
        <p14:creationId xmlns:p14="http://schemas.microsoft.com/office/powerpoint/2010/main" val="30322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Sechseck 5"/>
          <p:cNvSpPr/>
          <p:nvPr/>
        </p:nvSpPr>
        <p:spPr>
          <a:xfrm>
            <a:off x="1091682" y="1214976"/>
            <a:ext cx="2683905" cy="2427876"/>
          </a:xfrm>
          <a:prstGeom prst="hexagon">
            <a:avLst/>
          </a:prstGeom>
          <a:solidFill>
            <a:schemeClr val="bg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ußzeilenplatzhalter 1"/>
          <p:cNvSpPr>
            <a:spLocks noGrp="1"/>
          </p:cNvSpPr>
          <p:nvPr>
            <p:ph type="ftr" sz="quarter" idx="11"/>
          </p:nvPr>
        </p:nvSpPr>
        <p:spPr/>
        <p:txBody>
          <a:bodyPr/>
          <a:lstStyle/>
          <a:p>
            <a:r>
              <a:rPr lang="de-DE" dirty="0"/>
              <a:t>Wege nach dem Abitur,- Berufsberaterin Franziska Ploß - 2025 © Bundesagentur für Arbeit</a:t>
            </a:r>
          </a:p>
        </p:txBody>
      </p:sp>
      <p:sp>
        <p:nvSpPr>
          <p:cNvPr id="5" name="Rechteck 4"/>
          <p:cNvSpPr/>
          <p:nvPr/>
        </p:nvSpPr>
        <p:spPr>
          <a:xfrm>
            <a:off x="4425967" y="167188"/>
            <a:ext cx="9709003" cy="646331"/>
          </a:xfrm>
          <a:prstGeom prst="rect">
            <a:avLst/>
          </a:prstGeom>
        </p:spPr>
        <p:txBody>
          <a:bodyPr wrap="square">
            <a:spAutoFit/>
          </a:bodyPr>
          <a:lstStyle/>
          <a:p>
            <a:r>
              <a:rPr lang="de-DE" sz="3600" b="1" dirty="0">
                <a:solidFill>
                  <a:srgbClr val="000000"/>
                </a:solidFill>
                <a:latin typeface="Calibri" panose="020F0502020204030204" pitchFamily="34" charset="0"/>
                <a:ea typeface="+mj-ea"/>
                <a:cs typeface="Calibri" panose="020F0502020204030204" pitchFamily="34" charset="0"/>
              </a:rPr>
              <a:t>Wege nach dem Abitur – Überbrückung</a:t>
            </a:r>
            <a:endParaRPr lang="de-DE" dirty="0"/>
          </a:p>
        </p:txBody>
      </p:sp>
      <p:sp>
        <p:nvSpPr>
          <p:cNvPr id="7" name="Textfeld 6"/>
          <p:cNvSpPr txBox="1"/>
          <p:nvPr/>
        </p:nvSpPr>
        <p:spPr>
          <a:xfrm>
            <a:off x="1527544" y="1232805"/>
            <a:ext cx="1751808" cy="2308324"/>
          </a:xfrm>
          <a:prstGeom prst="rect">
            <a:avLst/>
          </a:prstGeom>
          <a:noFill/>
        </p:spPr>
        <p:txBody>
          <a:bodyPr wrap="square" rtlCol="0">
            <a:spAutoFit/>
          </a:bodyPr>
          <a:lstStyle/>
          <a:p>
            <a:pPr algn="ctr"/>
            <a:r>
              <a:rPr lang="de-DE" sz="1800" dirty="0">
                <a:latin typeface="Calibri" panose="020F0502020204030204" pitchFamily="34" charset="0"/>
                <a:cs typeface="Calibri" panose="020F0502020204030204" pitchFamily="34" charset="0"/>
              </a:rPr>
              <a:t>Inländische Freiwilligen-dienste: Sport, Kultur, Politik, ökologisch, sozial, </a:t>
            </a:r>
            <a:r>
              <a:rPr lang="de-DE" sz="1800" dirty="0" err="1">
                <a:latin typeface="Calibri" panose="020F0502020204030204" pitchFamily="34" charset="0"/>
                <a:cs typeface="Calibri" panose="020F0502020204030204" pitchFamily="34" charset="0"/>
              </a:rPr>
              <a:t>BufDi</a:t>
            </a:r>
            <a:r>
              <a:rPr lang="de-DE" sz="1800" dirty="0">
                <a:latin typeface="Calibri" panose="020F0502020204030204" pitchFamily="34" charset="0"/>
                <a:cs typeface="Calibri" panose="020F0502020204030204" pitchFamily="34" charset="0"/>
              </a:rPr>
              <a:t>, FWD, freiwilliges Handwerksjahr</a:t>
            </a:r>
          </a:p>
        </p:txBody>
      </p:sp>
      <p:sp>
        <p:nvSpPr>
          <p:cNvPr id="8" name="Sechseck 7"/>
          <p:cNvSpPr/>
          <p:nvPr/>
        </p:nvSpPr>
        <p:spPr>
          <a:xfrm>
            <a:off x="4099057" y="1448448"/>
            <a:ext cx="2130432" cy="1734485"/>
          </a:xfrm>
          <a:prstGeom prst="hexagon">
            <a:avLst/>
          </a:prstGeom>
          <a:solidFill>
            <a:schemeClr val="bg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rgbClr val="000000"/>
                </a:solidFill>
                <a:latin typeface="Calibri" panose="020F0502020204030204" pitchFamily="34" charset="0"/>
                <a:cs typeface="Calibri" panose="020F0502020204030204" pitchFamily="34" charset="0"/>
              </a:rPr>
              <a:t>Freiwilligen-</a:t>
            </a:r>
          </a:p>
          <a:p>
            <a:pPr algn="ctr"/>
            <a:r>
              <a:rPr lang="de-DE" sz="1800" dirty="0">
                <a:solidFill>
                  <a:srgbClr val="000000"/>
                </a:solidFill>
                <a:latin typeface="Calibri" panose="020F0502020204030204" pitchFamily="34" charset="0"/>
                <a:cs typeface="Calibri" panose="020F0502020204030204" pitchFamily="34" charset="0"/>
              </a:rPr>
              <a:t>dienste im Ausland</a:t>
            </a:r>
          </a:p>
        </p:txBody>
      </p:sp>
      <p:sp>
        <p:nvSpPr>
          <p:cNvPr id="9" name="Sechseck 8"/>
          <p:cNvSpPr/>
          <p:nvPr/>
        </p:nvSpPr>
        <p:spPr>
          <a:xfrm>
            <a:off x="6677502" y="2022811"/>
            <a:ext cx="1655777" cy="1362822"/>
          </a:xfrm>
          <a:prstGeom prst="hexagon">
            <a:avLst/>
          </a:prstGeom>
          <a:solidFill>
            <a:schemeClr val="bg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rgbClr val="000000"/>
                </a:solidFill>
                <a:latin typeface="Calibri" panose="020F0502020204030204" pitchFamily="34" charset="0"/>
                <a:cs typeface="Calibri" panose="020F0502020204030204" pitchFamily="34" charset="0"/>
              </a:rPr>
              <a:t>Work &amp; Travel</a:t>
            </a:r>
          </a:p>
        </p:txBody>
      </p:sp>
      <p:sp>
        <p:nvSpPr>
          <p:cNvPr id="10" name="Sechseck 9"/>
          <p:cNvSpPr/>
          <p:nvPr/>
        </p:nvSpPr>
        <p:spPr>
          <a:xfrm>
            <a:off x="8328962" y="1206338"/>
            <a:ext cx="1648046" cy="1477926"/>
          </a:xfrm>
          <a:prstGeom prst="hexagon">
            <a:avLst/>
          </a:prstGeom>
          <a:solidFill>
            <a:schemeClr val="bg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rgbClr val="000000"/>
                </a:solidFill>
                <a:latin typeface="Calibri" panose="020F0502020204030204" pitchFamily="34" charset="0"/>
                <a:cs typeface="Calibri" panose="020F0502020204030204" pitchFamily="34" charset="0"/>
              </a:rPr>
              <a:t>Au - Pair</a:t>
            </a:r>
          </a:p>
        </p:txBody>
      </p:sp>
      <p:sp>
        <p:nvSpPr>
          <p:cNvPr id="11" name="Sechseck 10"/>
          <p:cNvSpPr/>
          <p:nvPr/>
        </p:nvSpPr>
        <p:spPr>
          <a:xfrm>
            <a:off x="9152984" y="2973061"/>
            <a:ext cx="2277015" cy="1879766"/>
          </a:xfrm>
          <a:prstGeom prst="hexagon">
            <a:avLst/>
          </a:prstGeom>
          <a:solidFill>
            <a:schemeClr val="bg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rgbClr val="000000"/>
                </a:solidFill>
                <a:latin typeface="Calibri" panose="020F0502020204030204" pitchFamily="34" charset="0"/>
                <a:cs typeface="Calibri" panose="020F0502020204030204" pitchFamily="34" charset="0"/>
              </a:rPr>
              <a:t>WWOOF </a:t>
            </a:r>
            <a:r>
              <a:rPr lang="de-DE" sz="1500" dirty="0">
                <a:solidFill>
                  <a:srgbClr val="000000"/>
                </a:solidFill>
                <a:latin typeface="Calibri" panose="020F0502020204030204" pitchFamily="34" charset="0"/>
                <a:cs typeface="Calibri" panose="020F0502020204030204" pitchFamily="34" charset="0"/>
              </a:rPr>
              <a:t>(Worldwide </a:t>
            </a:r>
            <a:r>
              <a:rPr lang="de-DE" sz="1500" dirty="0" err="1">
                <a:solidFill>
                  <a:srgbClr val="000000"/>
                </a:solidFill>
                <a:latin typeface="Calibri" panose="020F0502020204030204" pitchFamily="34" charset="0"/>
                <a:cs typeface="Calibri" panose="020F0502020204030204" pitchFamily="34" charset="0"/>
              </a:rPr>
              <a:t>Opportunities</a:t>
            </a:r>
            <a:r>
              <a:rPr lang="de-DE" sz="1500" dirty="0">
                <a:solidFill>
                  <a:srgbClr val="000000"/>
                </a:solidFill>
                <a:latin typeface="Calibri" panose="020F0502020204030204" pitchFamily="34" charset="0"/>
                <a:cs typeface="Calibri" panose="020F0502020204030204" pitchFamily="34" charset="0"/>
              </a:rPr>
              <a:t> on </a:t>
            </a:r>
            <a:r>
              <a:rPr lang="de-DE" sz="1500" dirty="0" err="1">
                <a:solidFill>
                  <a:srgbClr val="000000"/>
                </a:solidFill>
                <a:latin typeface="Calibri" panose="020F0502020204030204" pitchFamily="34" charset="0"/>
                <a:cs typeface="Calibri" panose="020F0502020204030204" pitchFamily="34" charset="0"/>
              </a:rPr>
              <a:t>organic</a:t>
            </a:r>
            <a:r>
              <a:rPr lang="de-DE" sz="1500" dirty="0">
                <a:solidFill>
                  <a:srgbClr val="000000"/>
                </a:solidFill>
                <a:latin typeface="Calibri" panose="020F0502020204030204" pitchFamily="34" charset="0"/>
                <a:cs typeface="Calibri" panose="020F0502020204030204" pitchFamily="34" charset="0"/>
              </a:rPr>
              <a:t> </a:t>
            </a:r>
            <a:r>
              <a:rPr lang="de-DE" sz="1500" dirty="0" err="1">
                <a:solidFill>
                  <a:srgbClr val="000000"/>
                </a:solidFill>
                <a:latin typeface="Calibri" panose="020F0502020204030204" pitchFamily="34" charset="0"/>
                <a:cs typeface="Calibri" panose="020F0502020204030204" pitchFamily="34" charset="0"/>
              </a:rPr>
              <a:t>Farms</a:t>
            </a:r>
            <a:r>
              <a:rPr lang="de-DE" sz="1800" dirty="0">
                <a:solidFill>
                  <a:srgbClr val="000000"/>
                </a:solidFill>
                <a:latin typeface="Calibri" panose="020F0502020204030204" pitchFamily="34" charset="0"/>
                <a:cs typeface="Calibri" panose="020F0502020204030204" pitchFamily="34" charset="0"/>
              </a:rPr>
              <a:t>)</a:t>
            </a:r>
          </a:p>
        </p:txBody>
      </p:sp>
      <p:sp>
        <p:nvSpPr>
          <p:cNvPr id="12" name="Sechseck 11"/>
          <p:cNvSpPr/>
          <p:nvPr/>
        </p:nvSpPr>
        <p:spPr>
          <a:xfrm>
            <a:off x="2700000" y="3848592"/>
            <a:ext cx="1648046" cy="1477926"/>
          </a:xfrm>
          <a:prstGeom prst="hexagon">
            <a:avLst/>
          </a:prstGeom>
          <a:solidFill>
            <a:schemeClr val="bg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rgbClr val="000000"/>
                </a:solidFill>
                <a:latin typeface="Calibri" panose="020F0502020204030204" pitchFamily="34" charset="0"/>
                <a:cs typeface="Calibri" panose="020F0502020204030204" pitchFamily="34" charset="0"/>
              </a:rPr>
              <a:t>Work-camps</a:t>
            </a:r>
          </a:p>
        </p:txBody>
      </p:sp>
      <p:sp>
        <p:nvSpPr>
          <p:cNvPr id="13" name="Sechseck 12"/>
          <p:cNvSpPr/>
          <p:nvPr/>
        </p:nvSpPr>
        <p:spPr>
          <a:xfrm>
            <a:off x="5295789" y="3358013"/>
            <a:ext cx="1648046" cy="1477926"/>
          </a:xfrm>
          <a:prstGeom prst="hexagon">
            <a:avLst/>
          </a:prstGeom>
          <a:solidFill>
            <a:schemeClr val="bg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rgbClr val="000000"/>
                </a:solidFill>
                <a:latin typeface="Calibri" panose="020F0502020204030204" pitchFamily="34" charset="0"/>
                <a:cs typeface="Calibri" panose="020F0502020204030204" pitchFamily="34" charset="0"/>
              </a:rPr>
              <a:t>Jobs / </a:t>
            </a:r>
          </a:p>
          <a:p>
            <a:pPr algn="ctr"/>
            <a:r>
              <a:rPr lang="de-DE" sz="1800" dirty="0">
                <a:solidFill>
                  <a:srgbClr val="000000"/>
                </a:solidFill>
                <a:latin typeface="Calibri" panose="020F0502020204030204" pitchFamily="34" charset="0"/>
                <a:cs typeface="Calibri" panose="020F0502020204030204" pitchFamily="34" charset="0"/>
              </a:rPr>
              <a:t>Praktika</a:t>
            </a:r>
          </a:p>
        </p:txBody>
      </p:sp>
      <p:sp>
        <p:nvSpPr>
          <p:cNvPr id="14" name="Sechseck 13"/>
          <p:cNvSpPr/>
          <p:nvPr/>
        </p:nvSpPr>
        <p:spPr>
          <a:xfrm>
            <a:off x="10076883" y="1102316"/>
            <a:ext cx="2162742" cy="1687033"/>
          </a:xfrm>
          <a:prstGeom prst="hexagon">
            <a:avLst/>
          </a:prstGeom>
          <a:solidFill>
            <a:schemeClr val="bg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rgbClr val="000000"/>
                </a:solidFill>
                <a:latin typeface="Calibri" panose="020F0502020204030204" pitchFamily="34" charset="0"/>
                <a:cs typeface="Calibri" panose="020F0502020204030204" pitchFamily="34" charset="0"/>
              </a:rPr>
              <a:t>Orientierungsstudium </a:t>
            </a:r>
          </a:p>
        </p:txBody>
      </p:sp>
      <p:pic>
        <p:nvPicPr>
          <p:cNvPr id="4" name="Grafik 3">
            <a:extLst>
              <a:ext uri="{FF2B5EF4-FFF2-40B4-BE49-F238E27FC236}">
                <a16:creationId xmlns:a16="http://schemas.microsoft.com/office/drawing/2014/main" id="{1154BE7C-4955-4E59-AB56-0D2825673BBA}"/>
              </a:ext>
            </a:extLst>
          </p:cNvPr>
          <p:cNvPicPr>
            <a:picLocks noChangeAspect="1"/>
          </p:cNvPicPr>
          <p:nvPr/>
        </p:nvPicPr>
        <p:blipFill>
          <a:blip r:embed="rId4"/>
          <a:stretch>
            <a:fillRect/>
          </a:stretch>
        </p:blipFill>
        <p:spPr>
          <a:xfrm>
            <a:off x="6455271" y="5144304"/>
            <a:ext cx="5395428" cy="1164437"/>
          </a:xfrm>
          <a:prstGeom prst="rect">
            <a:avLst/>
          </a:prstGeom>
        </p:spPr>
      </p:pic>
    </p:spTree>
    <p:extLst>
      <p:ext uri="{BB962C8B-B14F-4D97-AF65-F5344CB8AC3E}">
        <p14:creationId xmlns:p14="http://schemas.microsoft.com/office/powerpoint/2010/main" val="210763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arn(inVertical)">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el 30"/>
          <p:cNvSpPr>
            <a:spLocks noGrp="1"/>
          </p:cNvSpPr>
          <p:nvPr>
            <p:ph type="title"/>
          </p:nvPr>
        </p:nvSpPr>
        <p:spPr/>
        <p:txBody>
          <a:bodyPr/>
          <a:lstStyle/>
          <a:p>
            <a:pPr algn="ctr"/>
            <a:r>
              <a:rPr lang="de-DE" sz="2800" dirty="0">
                <a:solidFill>
                  <a:schemeClr val="tx1"/>
                </a:solidFill>
                <a:latin typeface="Calibri" panose="020F0502020204030204" pitchFamily="34" charset="0"/>
                <a:cs typeface="Calibri" panose="020F0502020204030204" pitchFamily="34" charset="0"/>
              </a:rPr>
              <a:t>Wege nachdem Abitur: Zusammenfassung</a:t>
            </a:r>
          </a:p>
        </p:txBody>
      </p:sp>
      <p:sp>
        <p:nvSpPr>
          <p:cNvPr id="3" name="Fußzeilenplatzhalter 2"/>
          <p:cNvSpPr>
            <a:spLocks noGrp="1"/>
          </p:cNvSpPr>
          <p:nvPr>
            <p:ph type="ftr" sz="quarter" idx="3"/>
          </p:nvPr>
        </p:nvSpPr>
        <p:spPr/>
        <p:txBody>
          <a:bodyPr/>
          <a:lstStyle/>
          <a:p>
            <a:r>
              <a:rPr lang="de-DE" dirty="0"/>
              <a:t>Wege nach dem Abitur,- Berufsberaterin Franziska Ploß - 2025 © Bundesagentur für Arbeit</a:t>
            </a:r>
          </a:p>
        </p:txBody>
      </p:sp>
      <p:sp>
        <p:nvSpPr>
          <p:cNvPr id="4" name="Text Box 6"/>
          <p:cNvSpPr txBox="1">
            <a:spLocks noChangeArrowheads="1"/>
          </p:cNvSpPr>
          <p:nvPr/>
        </p:nvSpPr>
        <p:spPr bwMode="auto">
          <a:xfrm>
            <a:off x="3421070" y="5565810"/>
            <a:ext cx="2528165" cy="6892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miter lim="800000"/>
            <a:headEnd/>
            <a:tailEnd/>
          </a:ln>
        </p:spPr>
        <p:txBody>
          <a:bodyPr wrap="none" lIns="91745" tIns="45873" rIns="91745" bIns="45873" anchor="ctr"/>
          <a:lstStyle/>
          <a:p>
            <a:pPr algn="ctr" defTabSz="915530">
              <a:spcBef>
                <a:spcPct val="20000"/>
              </a:spcBef>
            </a:pPr>
            <a:r>
              <a:rPr lang="de-DE" sz="2150" dirty="0"/>
              <a:t>Gehobener Dienst</a:t>
            </a:r>
            <a:br>
              <a:rPr lang="de-DE" sz="2150" dirty="0"/>
            </a:br>
            <a:r>
              <a:rPr lang="de-DE" sz="2150" dirty="0"/>
              <a:t>bei Behörden</a:t>
            </a:r>
          </a:p>
        </p:txBody>
      </p:sp>
      <p:sp>
        <p:nvSpPr>
          <p:cNvPr id="5" name="Rectangle 5"/>
          <p:cNvSpPr>
            <a:spLocks noChangeArrowheads="1"/>
          </p:cNvSpPr>
          <p:nvPr/>
        </p:nvSpPr>
        <p:spPr bwMode="auto">
          <a:xfrm>
            <a:off x="3985232" y="1372897"/>
            <a:ext cx="2364357" cy="136839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lgn="ctr">
            <a:noFill/>
            <a:miter lim="800000"/>
            <a:headEnd/>
            <a:tailEnd/>
          </a:ln>
        </p:spPr>
        <p:txBody>
          <a:bodyPr wrap="none" lIns="91745" tIns="45873" rIns="91745" bIns="45873" anchor="ctr"/>
          <a:lstStyle/>
          <a:p>
            <a:pPr algn="ctr" defTabSz="915530">
              <a:spcBef>
                <a:spcPct val="20000"/>
              </a:spcBef>
            </a:pPr>
            <a:r>
              <a:rPr lang="de-DE" sz="2150" dirty="0"/>
              <a:t>Studium an</a:t>
            </a:r>
            <a:br>
              <a:rPr lang="de-DE" sz="2150" dirty="0"/>
            </a:br>
            <a:r>
              <a:rPr lang="de-DE" sz="2150" dirty="0"/>
              <a:t>wissenschaftlichen</a:t>
            </a:r>
            <a:br>
              <a:rPr lang="de-DE" sz="2150" dirty="0"/>
            </a:br>
            <a:r>
              <a:rPr lang="de-DE" sz="2150" dirty="0"/>
              <a:t>Hochschulen</a:t>
            </a:r>
          </a:p>
          <a:p>
            <a:pPr algn="ctr" defTabSz="915530">
              <a:spcBef>
                <a:spcPct val="20000"/>
              </a:spcBef>
            </a:pPr>
            <a:r>
              <a:rPr lang="de-DE" sz="2150" dirty="0"/>
              <a:t>(Universitäten)</a:t>
            </a:r>
          </a:p>
        </p:txBody>
      </p:sp>
      <p:sp>
        <p:nvSpPr>
          <p:cNvPr id="6" name="Rectangle 6"/>
          <p:cNvSpPr>
            <a:spLocks noChangeArrowheads="1"/>
          </p:cNvSpPr>
          <p:nvPr/>
        </p:nvSpPr>
        <p:spPr bwMode="auto">
          <a:xfrm>
            <a:off x="1950580" y="3437229"/>
            <a:ext cx="2364356" cy="163551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miter lim="800000"/>
            <a:headEnd/>
            <a:tailEnd/>
          </a:ln>
        </p:spPr>
        <p:txBody>
          <a:bodyPr wrap="none" lIns="91745" tIns="45873" rIns="91745" bIns="45873" anchor="ctr"/>
          <a:lstStyle/>
          <a:p>
            <a:pPr algn="ctr" defTabSz="915530">
              <a:spcBef>
                <a:spcPct val="20000"/>
              </a:spcBef>
            </a:pPr>
            <a:r>
              <a:rPr lang="de-DE" sz="2150" dirty="0"/>
              <a:t>Studium an </a:t>
            </a:r>
          </a:p>
          <a:p>
            <a:pPr algn="ctr" defTabSz="915530">
              <a:spcBef>
                <a:spcPct val="0"/>
              </a:spcBef>
            </a:pPr>
            <a:r>
              <a:rPr lang="de-DE" sz="2150" dirty="0"/>
              <a:t>Hochschulen für</a:t>
            </a:r>
            <a:br>
              <a:rPr lang="de-DE" sz="2150" dirty="0"/>
            </a:br>
            <a:r>
              <a:rPr lang="de-DE" sz="2150" dirty="0"/>
              <a:t>angewandte</a:t>
            </a:r>
            <a:br>
              <a:rPr lang="de-DE" sz="2150" dirty="0"/>
            </a:br>
            <a:r>
              <a:rPr lang="de-DE" sz="2150" dirty="0"/>
              <a:t>Wissenschaften</a:t>
            </a:r>
            <a:br>
              <a:rPr lang="de-DE" sz="2150" dirty="0"/>
            </a:br>
            <a:r>
              <a:rPr lang="de-DE" sz="2150" dirty="0"/>
              <a:t>(Fachhochschulen)</a:t>
            </a:r>
          </a:p>
        </p:txBody>
      </p:sp>
      <p:sp>
        <p:nvSpPr>
          <p:cNvPr id="7" name="Oval 7"/>
          <p:cNvSpPr>
            <a:spLocks noChangeArrowheads="1"/>
          </p:cNvSpPr>
          <p:nvPr/>
        </p:nvSpPr>
        <p:spPr bwMode="auto">
          <a:xfrm>
            <a:off x="5031640" y="3238596"/>
            <a:ext cx="2238930" cy="1734337"/>
          </a:xfrm>
          <a:prstGeom prst="ellipse">
            <a:avLst/>
          </a:prstGeom>
          <a:gradFill>
            <a:gsLst>
              <a:gs pos="0">
                <a:schemeClr val="accent1">
                  <a:lumMod val="5000"/>
                  <a:lumOff val="95000"/>
                </a:schemeClr>
              </a:gs>
              <a:gs pos="3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headEnd/>
            <a:tailEnd/>
          </a:ln>
          <a:effectLst>
            <a:outerShdw blurRad="50800" dist="50800" dir="5400000" algn="ctr" rotWithShape="0">
              <a:srgbClr val="000000">
                <a:alpha val="51000"/>
              </a:srgbClr>
            </a:outerShdw>
          </a:effectLst>
        </p:spPr>
        <p:txBody>
          <a:bodyPr wrap="none" lIns="91745" tIns="45873" rIns="91745" bIns="45873" anchor="ctr"/>
          <a:lstStyle/>
          <a:p>
            <a:pPr algn="ctr"/>
            <a:r>
              <a:rPr lang="de-DE" sz="3200" b="1" dirty="0">
                <a:latin typeface="Calibri" panose="020F0502020204030204" pitchFamily="34" charset="0"/>
                <a:cs typeface="Calibri" panose="020F0502020204030204" pitchFamily="34" charset="0"/>
              </a:rPr>
              <a:t>Abitur</a:t>
            </a:r>
          </a:p>
        </p:txBody>
      </p:sp>
      <p:sp>
        <p:nvSpPr>
          <p:cNvPr id="8" name="Text Box 8"/>
          <p:cNvSpPr txBox="1">
            <a:spLocks noChangeArrowheads="1"/>
          </p:cNvSpPr>
          <p:nvPr/>
        </p:nvSpPr>
        <p:spPr bwMode="auto">
          <a:xfrm>
            <a:off x="8160602" y="3189261"/>
            <a:ext cx="1992981" cy="7343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lgn="ctr">
            <a:noFill/>
            <a:miter lim="800000"/>
            <a:headEnd/>
            <a:tailEnd/>
          </a:ln>
        </p:spPr>
        <p:txBody>
          <a:bodyPr wrap="none" lIns="91745" tIns="45873" rIns="91745" bIns="45873" anchor="ctr"/>
          <a:lstStyle/>
          <a:p>
            <a:pPr algn="ctr" defTabSz="917116" eaLnBrk="0" hangingPunct="0">
              <a:spcBef>
                <a:spcPct val="0"/>
              </a:spcBef>
            </a:pPr>
            <a:r>
              <a:rPr lang="de-DE" sz="2150" dirty="0"/>
              <a:t>Betriebliche </a:t>
            </a:r>
          </a:p>
          <a:p>
            <a:pPr algn="ctr" defTabSz="917116" eaLnBrk="0" hangingPunct="0">
              <a:spcBef>
                <a:spcPct val="0"/>
              </a:spcBef>
            </a:pPr>
            <a:r>
              <a:rPr lang="de-DE" sz="2150" dirty="0"/>
              <a:t>Ausbildung </a:t>
            </a:r>
          </a:p>
        </p:txBody>
      </p:sp>
      <p:sp>
        <p:nvSpPr>
          <p:cNvPr id="9" name="Text Box 13"/>
          <p:cNvSpPr txBox="1">
            <a:spLocks noChangeArrowheads="1"/>
          </p:cNvSpPr>
          <p:nvPr/>
        </p:nvSpPr>
        <p:spPr bwMode="auto">
          <a:xfrm>
            <a:off x="6528257" y="5565810"/>
            <a:ext cx="2491226" cy="6892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miter lim="800000"/>
            <a:headEnd/>
            <a:tailEnd/>
          </a:ln>
        </p:spPr>
        <p:txBody>
          <a:bodyPr wrap="none" lIns="91745" tIns="45873" rIns="91745" bIns="45873" anchor="ctr"/>
          <a:lstStyle/>
          <a:p>
            <a:pPr algn="ctr" defTabSz="915530">
              <a:spcBef>
                <a:spcPct val="20000"/>
              </a:spcBef>
            </a:pPr>
            <a:r>
              <a:rPr lang="de-DE" sz="2150" dirty="0"/>
              <a:t>Duales Studium</a:t>
            </a:r>
          </a:p>
          <a:p>
            <a:pPr algn="ctr" defTabSz="915530">
              <a:spcBef>
                <a:spcPct val="20000"/>
              </a:spcBef>
            </a:pPr>
            <a:r>
              <a:rPr lang="de-DE" sz="2150" dirty="0"/>
              <a:t>in Unternehmen</a:t>
            </a:r>
          </a:p>
        </p:txBody>
      </p:sp>
      <p:sp>
        <p:nvSpPr>
          <p:cNvPr id="10" name="AutoShape 10"/>
          <p:cNvSpPr>
            <a:spLocks noChangeArrowheads="1"/>
          </p:cNvSpPr>
          <p:nvPr/>
        </p:nvSpPr>
        <p:spPr bwMode="auto">
          <a:xfrm rot="14575903">
            <a:off x="5119551" y="2975820"/>
            <a:ext cx="549022" cy="228495"/>
          </a:xfrm>
          <a:prstGeom prst="rightArrow">
            <a:avLst>
              <a:gd name="adj1" fmla="val 50000"/>
              <a:gd name="adj2" fmla="val 60069"/>
            </a:avLst>
          </a:prstGeom>
          <a:solidFill>
            <a:schemeClr val="tx1"/>
          </a:solidFill>
          <a:ln w="9525">
            <a:solidFill>
              <a:schemeClr val="tx1"/>
            </a:solidFill>
            <a:miter lim="800000"/>
            <a:headEnd/>
            <a:tailEnd/>
          </a:ln>
        </p:spPr>
        <p:txBody>
          <a:bodyPr wrap="none" anchor="ctr"/>
          <a:lstStyle/>
          <a:p>
            <a:endParaRPr lang="de-DE" sz="2150"/>
          </a:p>
        </p:txBody>
      </p:sp>
      <p:sp>
        <p:nvSpPr>
          <p:cNvPr id="11" name="AutoShape 11"/>
          <p:cNvSpPr>
            <a:spLocks noChangeArrowheads="1"/>
          </p:cNvSpPr>
          <p:nvPr/>
        </p:nvSpPr>
        <p:spPr bwMode="auto">
          <a:xfrm rot="10800000">
            <a:off x="4296483" y="4085446"/>
            <a:ext cx="687071" cy="217388"/>
          </a:xfrm>
          <a:prstGeom prst="rightArrow">
            <a:avLst>
              <a:gd name="adj1" fmla="val 50000"/>
              <a:gd name="adj2" fmla="val 79014"/>
            </a:avLst>
          </a:prstGeom>
          <a:solidFill>
            <a:schemeClr val="tx1"/>
          </a:solidFill>
          <a:ln w="9525">
            <a:solidFill>
              <a:schemeClr val="tx1"/>
            </a:solidFill>
            <a:miter lim="800000"/>
            <a:headEnd/>
            <a:tailEnd/>
          </a:ln>
        </p:spPr>
        <p:txBody>
          <a:bodyPr wrap="none" anchor="ctr"/>
          <a:lstStyle/>
          <a:p>
            <a:endParaRPr lang="de-DE" sz="2150"/>
          </a:p>
        </p:txBody>
      </p:sp>
      <p:sp>
        <p:nvSpPr>
          <p:cNvPr id="13" name="Text Box 16"/>
          <p:cNvSpPr txBox="1">
            <a:spLocks noChangeArrowheads="1"/>
          </p:cNvSpPr>
          <p:nvPr/>
        </p:nvSpPr>
        <p:spPr bwMode="auto">
          <a:xfrm>
            <a:off x="7071215" y="2141129"/>
            <a:ext cx="1762900" cy="4062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lgn="ctr">
            <a:noFill/>
            <a:miter lim="800000"/>
            <a:headEnd/>
            <a:tailEnd/>
          </a:ln>
        </p:spPr>
        <p:txBody>
          <a:bodyPr wrap="none" lIns="91745" tIns="45873" rIns="91745" bIns="45873" anchor="ctr"/>
          <a:lstStyle/>
          <a:p>
            <a:pPr algn="ctr" defTabSz="917116" eaLnBrk="0" hangingPunct="0">
              <a:spcBef>
                <a:spcPct val="0"/>
              </a:spcBef>
            </a:pPr>
            <a:r>
              <a:rPr lang="de-DE" sz="2150" dirty="0"/>
              <a:t>Überbrückung</a:t>
            </a:r>
          </a:p>
        </p:txBody>
      </p:sp>
      <p:sp>
        <p:nvSpPr>
          <p:cNvPr id="14" name="Text Box 18"/>
          <p:cNvSpPr txBox="1">
            <a:spLocks noChangeArrowheads="1"/>
          </p:cNvSpPr>
          <p:nvPr/>
        </p:nvSpPr>
        <p:spPr bwMode="auto">
          <a:xfrm>
            <a:off x="8193636" y="4157190"/>
            <a:ext cx="1992981" cy="77275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lgn="ctr">
            <a:noFill/>
            <a:miter lim="800000"/>
            <a:headEnd/>
            <a:tailEnd/>
          </a:ln>
        </p:spPr>
        <p:txBody>
          <a:bodyPr wrap="none" lIns="91745" tIns="45873" rIns="91745" bIns="45873" anchor="ctr"/>
          <a:lstStyle/>
          <a:p>
            <a:pPr algn="ctr" defTabSz="917116" eaLnBrk="0" hangingPunct="0">
              <a:spcBef>
                <a:spcPct val="0"/>
              </a:spcBef>
            </a:pPr>
            <a:r>
              <a:rPr lang="de-DE" sz="2150" dirty="0"/>
              <a:t>Schulische </a:t>
            </a:r>
          </a:p>
          <a:p>
            <a:pPr algn="ctr" defTabSz="917116" eaLnBrk="0" hangingPunct="0">
              <a:spcBef>
                <a:spcPct val="0"/>
              </a:spcBef>
            </a:pPr>
            <a:r>
              <a:rPr lang="de-DE" sz="2150" dirty="0"/>
              <a:t>Ausbildung </a:t>
            </a:r>
          </a:p>
        </p:txBody>
      </p:sp>
      <p:sp>
        <p:nvSpPr>
          <p:cNvPr id="15" name="AutoShape 19"/>
          <p:cNvSpPr>
            <a:spLocks noChangeArrowheads="1"/>
          </p:cNvSpPr>
          <p:nvPr/>
        </p:nvSpPr>
        <p:spPr bwMode="auto">
          <a:xfrm rot="3905621">
            <a:off x="6656997" y="5016603"/>
            <a:ext cx="549022" cy="228495"/>
          </a:xfrm>
          <a:prstGeom prst="rightArrow">
            <a:avLst>
              <a:gd name="adj1" fmla="val 50000"/>
              <a:gd name="adj2" fmla="val 60069"/>
            </a:avLst>
          </a:prstGeom>
          <a:solidFill>
            <a:schemeClr val="tx1"/>
          </a:solidFill>
          <a:ln w="9525">
            <a:solidFill>
              <a:schemeClr val="tx1"/>
            </a:solidFill>
            <a:miter lim="800000"/>
            <a:headEnd/>
            <a:tailEnd/>
          </a:ln>
        </p:spPr>
        <p:txBody>
          <a:bodyPr wrap="none" anchor="ctr"/>
          <a:lstStyle/>
          <a:p>
            <a:endParaRPr lang="de-DE" sz="2150"/>
          </a:p>
        </p:txBody>
      </p:sp>
      <p:sp>
        <p:nvSpPr>
          <p:cNvPr id="16" name="AutoShape 10"/>
          <p:cNvSpPr>
            <a:spLocks noChangeArrowheads="1"/>
          </p:cNvSpPr>
          <p:nvPr/>
        </p:nvSpPr>
        <p:spPr bwMode="auto">
          <a:xfrm rot="18410102">
            <a:off x="6699186" y="2915245"/>
            <a:ext cx="549022" cy="228495"/>
          </a:xfrm>
          <a:prstGeom prst="rightArrow">
            <a:avLst>
              <a:gd name="adj1" fmla="val 50000"/>
              <a:gd name="adj2" fmla="val 60069"/>
            </a:avLst>
          </a:prstGeom>
          <a:solidFill>
            <a:schemeClr val="tx1"/>
          </a:solidFill>
          <a:ln w="9525">
            <a:solidFill>
              <a:schemeClr val="tx1"/>
            </a:solidFill>
            <a:miter lim="800000"/>
            <a:headEnd/>
            <a:tailEnd/>
          </a:ln>
        </p:spPr>
        <p:txBody>
          <a:bodyPr wrap="none" anchor="ctr"/>
          <a:lstStyle/>
          <a:p>
            <a:endParaRPr lang="de-DE" sz="2150"/>
          </a:p>
        </p:txBody>
      </p:sp>
      <p:sp>
        <p:nvSpPr>
          <p:cNvPr id="17" name="AutoShape 10"/>
          <p:cNvSpPr>
            <a:spLocks noChangeArrowheads="1"/>
          </p:cNvSpPr>
          <p:nvPr/>
        </p:nvSpPr>
        <p:spPr bwMode="auto">
          <a:xfrm rot="20240540">
            <a:off x="7280722" y="3557994"/>
            <a:ext cx="575906" cy="228495"/>
          </a:xfrm>
          <a:prstGeom prst="rightArrow">
            <a:avLst>
              <a:gd name="adj1" fmla="val 50000"/>
              <a:gd name="adj2" fmla="val 60069"/>
            </a:avLst>
          </a:prstGeom>
          <a:solidFill>
            <a:schemeClr val="tx1"/>
          </a:solidFill>
          <a:ln w="9525">
            <a:solidFill>
              <a:schemeClr val="tx1"/>
            </a:solidFill>
            <a:miter lim="800000"/>
            <a:headEnd/>
            <a:tailEnd/>
          </a:ln>
        </p:spPr>
        <p:txBody>
          <a:bodyPr wrap="none" anchor="ctr"/>
          <a:lstStyle/>
          <a:p>
            <a:endParaRPr lang="de-DE" sz="2150"/>
          </a:p>
        </p:txBody>
      </p:sp>
      <p:sp>
        <p:nvSpPr>
          <p:cNvPr id="18" name="AutoShape 11"/>
          <p:cNvSpPr>
            <a:spLocks noChangeArrowheads="1"/>
          </p:cNvSpPr>
          <p:nvPr/>
        </p:nvSpPr>
        <p:spPr bwMode="auto">
          <a:xfrm rot="7642245">
            <a:off x="4732809" y="4938438"/>
            <a:ext cx="687071" cy="217388"/>
          </a:xfrm>
          <a:prstGeom prst="rightArrow">
            <a:avLst>
              <a:gd name="adj1" fmla="val 50000"/>
              <a:gd name="adj2" fmla="val 79014"/>
            </a:avLst>
          </a:prstGeom>
          <a:solidFill>
            <a:schemeClr val="tx1"/>
          </a:solidFill>
          <a:ln w="9525">
            <a:solidFill>
              <a:schemeClr val="tx1"/>
            </a:solidFill>
            <a:miter lim="800000"/>
            <a:headEnd/>
            <a:tailEnd/>
          </a:ln>
        </p:spPr>
        <p:txBody>
          <a:bodyPr wrap="none" anchor="ctr"/>
          <a:lstStyle/>
          <a:p>
            <a:endParaRPr lang="de-DE" sz="2150"/>
          </a:p>
        </p:txBody>
      </p:sp>
      <p:sp>
        <p:nvSpPr>
          <p:cNvPr id="19" name="AutoShape 10"/>
          <p:cNvSpPr>
            <a:spLocks noChangeArrowheads="1"/>
          </p:cNvSpPr>
          <p:nvPr/>
        </p:nvSpPr>
        <p:spPr bwMode="auto">
          <a:xfrm rot="818015">
            <a:off x="7294582" y="4354751"/>
            <a:ext cx="575906" cy="228495"/>
          </a:xfrm>
          <a:prstGeom prst="rightArrow">
            <a:avLst>
              <a:gd name="adj1" fmla="val 50000"/>
              <a:gd name="adj2" fmla="val 60069"/>
            </a:avLst>
          </a:prstGeom>
          <a:solidFill>
            <a:schemeClr val="tx1"/>
          </a:solidFill>
          <a:ln w="9525">
            <a:solidFill>
              <a:schemeClr val="tx1"/>
            </a:solidFill>
            <a:miter lim="800000"/>
            <a:headEnd/>
            <a:tailEnd/>
          </a:ln>
        </p:spPr>
        <p:txBody>
          <a:bodyPr wrap="none" anchor="ctr"/>
          <a:lstStyle/>
          <a:p>
            <a:endParaRPr lang="de-DE" sz="2150"/>
          </a:p>
        </p:txBody>
      </p:sp>
    </p:spTree>
    <p:custDataLst>
      <p:tags r:id="rId1"/>
    </p:custDataLst>
    <p:extLst>
      <p:ext uri="{BB962C8B-B14F-4D97-AF65-F5344CB8AC3E}">
        <p14:creationId xmlns:p14="http://schemas.microsoft.com/office/powerpoint/2010/main" val="399793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solidFill>
                  <a:schemeClr val="tx1"/>
                </a:solidFill>
              </a:rPr>
              <a:t>Was bedeuten diese Informationen für Sie?</a:t>
            </a:r>
          </a:p>
        </p:txBody>
      </p:sp>
      <p:sp>
        <p:nvSpPr>
          <p:cNvPr id="3" name="Fußzeilenplatzhalter 2"/>
          <p:cNvSpPr>
            <a:spLocks noGrp="1"/>
          </p:cNvSpPr>
          <p:nvPr>
            <p:ph type="ftr" sz="quarter" idx="3"/>
          </p:nvPr>
        </p:nvSpPr>
        <p:spPr/>
        <p:txBody>
          <a:bodyPr/>
          <a:lstStyle/>
          <a:p>
            <a:r>
              <a:rPr lang="de-DE" dirty="0"/>
              <a:t>Wege nach dem Abitur,- Berufsberaterin Franziska Ploß - 2025 © Bundesagentur für Arbeit</a:t>
            </a:r>
          </a:p>
        </p:txBody>
      </p:sp>
      <p:sp>
        <p:nvSpPr>
          <p:cNvPr id="6" name="Text Box 7"/>
          <p:cNvSpPr txBox="1">
            <a:spLocks noChangeArrowheads="1"/>
          </p:cNvSpPr>
          <p:nvPr/>
        </p:nvSpPr>
        <p:spPr bwMode="auto">
          <a:xfrm>
            <a:off x="2564481" y="4559304"/>
            <a:ext cx="2681023" cy="1895670"/>
          </a:xfrm>
          <a:prstGeom prst="rect">
            <a:avLst/>
          </a:prstGeom>
          <a:gradFill>
            <a:gsLst>
              <a:gs pos="0">
                <a:schemeClr val="accent1">
                  <a:lumMod val="5000"/>
                  <a:lumOff val="95000"/>
                </a:schemeClr>
              </a:gs>
              <a:gs pos="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lgn="ctr">
            <a:noFill/>
            <a:miter lim="800000"/>
            <a:headEnd/>
            <a:tailEnd/>
          </a:ln>
          <a:effectLst>
            <a:innerShdw blurRad="63500" dist="50800" dir="2700000">
              <a:prstClr val="black">
                <a:alpha val="50000"/>
              </a:prstClr>
            </a:innerShdw>
          </a:effectLst>
        </p:spPr>
        <p:txBody>
          <a:bodyPr wrap="none" lIns="91745" tIns="45873" rIns="91745" bIns="45873" anchor="ctr"/>
          <a:lstStyle/>
          <a:p>
            <a:pPr algn="ctr" defTabSz="915530">
              <a:spcBef>
                <a:spcPct val="20000"/>
              </a:spcBef>
            </a:pPr>
            <a:r>
              <a:rPr lang="de-DE" sz="1799" b="1" u="sng" dirty="0">
                <a:solidFill>
                  <a:schemeClr val="bg1"/>
                </a:solidFill>
                <a:effectLst>
                  <a:outerShdw blurRad="38100" dist="38100" dir="2700000" algn="tl">
                    <a:srgbClr val="000000"/>
                  </a:outerShdw>
                </a:effectLst>
              </a:rPr>
              <a:t>Rahmenbedingungen</a:t>
            </a:r>
          </a:p>
          <a:p>
            <a:pPr marL="285607" indent="-285607" algn="ctr" defTabSz="915530">
              <a:spcBef>
                <a:spcPct val="20000"/>
              </a:spcBef>
              <a:buFont typeface="Arial" panose="020B0604020202020204" pitchFamily="34" charset="0"/>
              <a:buChar char="•"/>
            </a:pPr>
            <a:r>
              <a:rPr lang="de-DE" sz="1799" b="1" dirty="0">
                <a:solidFill>
                  <a:schemeClr val="bg1"/>
                </a:solidFill>
                <a:effectLst>
                  <a:outerShdw blurRad="38100" dist="38100" dir="2700000" algn="tl">
                    <a:srgbClr val="000000"/>
                  </a:outerShdw>
                </a:effectLst>
              </a:rPr>
              <a:t>Studienangebot</a:t>
            </a:r>
          </a:p>
          <a:p>
            <a:pPr marL="285607" indent="-285607" algn="ctr" defTabSz="915530">
              <a:spcBef>
                <a:spcPct val="20000"/>
              </a:spcBef>
              <a:buFont typeface="Arial" panose="020B0604020202020204" pitchFamily="34" charset="0"/>
              <a:buChar char="•"/>
            </a:pPr>
            <a:r>
              <a:rPr lang="de-DE" sz="1799" b="1" dirty="0">
                <a:solidFill>
                  <a:schemeClr val="bg1"/>
                </a:solidFill>
                <a:effectLst>
                  <a:outerShdw blurRad="38100" dist="38100" dir="2700000" algn="tl">
                    <a:srgbClr val="000000"/>
                  </a:outerShdw>
                </a:effectLst>
              </a:rPr>
              <a:t>NC-Werte </a:t>
            </a:r>
          </a:p>
          <a:p>
            <a:pPr marL="285607" indent="-285607" algn="ctr" defTabSz="915530">
              <a:spcBef>
                <a:spcPct val="20000"/>
              </a:spcBef>
              <a:buFont typeface="Arial" panose="020B0604020202020204" pitchFamily="34" charset="0"/>
              <a:buChar char="•"/>
            </a:pPr>
            <a:r>
              <a:rPr lang="de-DE" sz="1799" b="1" dirty="0">
                <a:solidFill>
                  <a:schemeClr val="bg1"/>
                </a:solidFill>
                <a:effectLst>
                  <a:outerShdw blurRad="38100" dist="38100" dir="2700000" algn="tl">
                    <a:srgbClr val="000000"/>
                  </a:outerShdw>
                </a:effectLst>
              </a:rPr>
              <a:t>Auswahlverfahren</a:t>
            </a:r>
          </a:p>
          <a:p>
            <a:pPr marL="285607" indent="-285607" algn="ctr" defTabSz="915530">
              <a:spcBef>
                <a:spcPct val="20000"/>
              </a:spcBef>
              <a:buFont typeface="Arial" panose="020B0604020202020204" pitchFamily="34" charset="0"/>
              <a:buChar char="•"/>
            </a:pPr>
            <a:r>
              <a:rPr lang="de-DE" sz="1799" b="1" dirty="0">
                <a:solidFill>
                  <a:schemeClr val="bg1"/>
                </a:solidFill>
                <a:effectLst>
                  <a:outerShdw blurRad="38100" dist="38100" dir="2700000" algn="tl">
                    <a:srgbClr val="000000"/>
                  </a:outerShdw>
                </a:effectLst>
              </a:rPr>
              <a:t>Berufsaussichten</a:t>
            </a:r>
          </a:p>
          <a:p>
            <a:pPr algn="ctr" defTabSz="915530">
              <a:spcBef>
                <a:spcPct val="20000"/>
              </a:spcBef>
            </a:pPr>
            <a:endParaRPr lang="de-DE" sz="800" b="1" dirty="0">
              <a:solidFill>
                <a:schemeClr val="bg1"/>
              </a:solidFill>
              <a:effectLst>
                <a:outerShdw blurRad="38100" dist="38100" dir="2700000" algn="tl">
                  <a:srgbClr val="000000"/>
                </a:outerShdw>
              </a:effectLst>
            </a:endParaRPr>
          </a:p>
        </p:txBody>
      </p:sp>
      <p:sp>
        <p:nvSpPr>
          <p:cNvPr id="7" name="Rectangle 5"/>
          <p:cNvSpPr>
            <a:spLocks noChangeArrowheads="1"/>
          </p:cNvSpPr>
          <p:nvPr/>
        </p:nvSpPr>
        <p:spPr bwMode="auto">
          <a:xfrm>
            <a:off x="2035378" y="1201938"/>
            <a:ext cx="3234714" cy="1493870"/>
          </a:xfrm>
          <a:prstGeom prst="rect">
            <a:avLst/>
          </a:prstGeom>
          <a:gradFill>
            <a:gsLst>
              <a:gs pos="0">
                <a:schemeClr val="accent1">
                  <a:lumMod val="5000"/>
                  <a:lumOff val="95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lgn="ctr">
            <a:noFill/>
            <a:miter lim="800000"/>
            <a:headEnd/>
            <a:tailEnd/>
          </a:ln>
          <a:effectLst>
            <a:innerShdw blurRad="63500" dist="50800" dir="2700000">
              <a:prstClr val="black">
                <a:alpha val="50000"/>
              </a:prstClr>
            </a:innerShdw>
          </a:effectLst>
        </p:spPr>
        <p:txBody>
          <a:bodyPr wrap="none" lIns="91745" tIns="45873" rIns="91745" bIns="45873" anchor="ctr"/>
          <a:lstStyle/>
          <a:p>
            <a:pPr algn="ctr" defTabSz="915530">
              <a:spcBef>
                <a:spcPct val="20000"/>
              </a:spcBef>
            </a:pPr>
            <a:r>
              <a:rPr lang="de-DE" sz="1799" b="1" u="sng" dirty="0">
                <a:solidFill>
                  <a:schemeClr val="bg1"/>
                </a:solidFill>
                <a:effectLst>
                  <a:outerShdw blurRad="38100" dist="38100" dir="2700000" algn="tl">
                    <a:srgbClr val="000000"/>
                  </a:outerShdw>
                </a:effectLst>
              </a:rPr>
              <a:t>Entscheiden</a:t>
            </a:r>
          </a:p>
          <a:p>
            <a:pPr algn="ctr" defTabSz="915530">
              <a:spcBef>
                <a:spcPct val="20000"/>
              </a:spcBef>
            </a:pPr>
            <a:r>
              <a:rPr lang="de-DE" sz="1799" b="1" dirty="0">
                <a:solidFill>
                  <a:schemeClr val="bg1"/>
                </a:solidFill>
                <a:effectLst>
                  <a:outerShdw blurRad="38100" dist="38100" dir="2700000" algn="tl">
                    <a:srgbClr val="000000"/>
                  </a:outerShdw>
                </a:effectLst>
              </a:rPr>
              <a:t>Entscheidungskriterien </a:t>
            </a:r>
          </a:p>
          <a:p>
            <a:pPr algn="ctr" defTabSz="915530">
              <a:spcBef>
                <a:spcPct val="20000"/>
              </a:spcBef>
            </a:pPr>
            <a:r>
              <a:rPr lang="de-DE" sz="1799" b="1" dirty="0">
                <a:solidFill>
                  <a:schemeClr val="bg1"/>
                </a:solidFill>
                <a:effectLst>
                  <a:outerShdw blurRad="38100" dist="38100" dir="2700000" algn="tl">
                    <a:srgbClr val="000000"/>
                  </a:outerShdw>
                </a:effectLst>
              </a:rPr>
              <a:t>kennen bzw. bilden</a:t>
            </a:r>
          </a:p>
        </p:txBody>
      </p:sp>
      <p:sp>
        <p:nvSpPr>
          <p:cNvPr id="8" name="Rectangle 6"/>
          <p:cNvSpPr>
            <a:spLocks noChangeArrowheads="1"/>
          </p:cNvSpPr>
          <p:nvPr/>
        </p:nvSpPr>
        <p:spPr bwMode="auto">
          <a:xfrm>
            <a:off x="7975400" y="1201938"/>
            <a:ext cx="2746696" cy="1409051"/>
          </a:xfrm>
          <a:prstGeom prst="rect">
            <a:avLst/>
          </a:prstGeom>
          <a:gradFill>
            <a:gsLst>
              <a:gs pos="0">
                <a:schemeClr val="accent1">
                  <a:lumMod val="5000"/>
                  <a:lumOff val="95000"/>
                </a:schemeClr>
              </a:gs>
              <a:gs pos="1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0" cap="rnd">
            <a:noFill/>
            <a:miter lim="800000"/>
            <a:headEnd/>
            <a:tailEnd/>
          </a:ln>
          <a:effectLst>
            <a:innerShdw blurRad="63500" dist="50800" dir="2700000">
              <a:prstClr val="black">
                <a:alpha val="50000"/>
              </a:prstClr>
            </a:innerShdw>
          </a:effectLst>
        </p:spPr>
        <p:txBody>
          <a:bodyPr wrap="none" lIns="91745" tIns="45873" rIns="91745" bIns="45873" anchor="ctr"/>
          <a:lstStyle/>
          <a:p>
            <a:pPr algn="ctr" defTabSz="915530">
              <a:spcBef>
                <a:spcPct val="20000"/>
              </a:spcBef>
            </a:pPr>
            <a:r>
              <a:rPr lang="de-DE" sz="1799" b="1" u="sng" dirty="0">
                <a:solidFill>
                  <a:schemeClr val="bg1"/>
                </a:solidFill>
                <a:effectLst>
                  <a:outerShdw blurRad="38100" dist="38100" dir="2700000" algn="tl">
                    <a:srgbClr val="000000"/>
                  </a:outerShdw>
                </a:effectLst>
              </a:rPr>
              <a:t>Was will ich?</a:t>
            </a:r>
          </a:p>
          <a:p>
            <a:pPr marL="285607" indent="-285607" algn="ctr" defTabSz="915530">
              <a:spcBef>
                <a:spcPct val="20000"/>
              </a:spcBef>
              <a:buFont typeface="Arial" panose="020B0604020202020204" pitchFamily="34" charset="0"/>
              <a:buChar char="•"/>
            </a:pPr>
            <a:r>
              <a:rPr lang="de-DE" sz="1799" b="1" dirty="0">
                <a:solidFill>
                  <a:schemeClr val="bg1"/>
                </a:solidFill>
                <a:effectLst>
                  <a:outerShdw blurRad="38100" dist="38100" dir="2700000" algn="tl">
                    <a:srgbClr val="000000"/>
                  </a:outerShdw>
                </a:effectLst>
              </a:rPr>
              <a:t>Interessen</a:t>
            </a:r>
          </a:p>
          <a:p>
            <a:pPr marL="285607" indent="-285607" algn="ctr" defTabSz="915530">
              <a:spcBef>
                <a:spcPct val="20000"/>
              </a:spcBef>
              <a:buFont typeface="Arial" panose="020B0604020202020204" pitchFamily="34" charset="0"/>
              <a:buChar char="•"/>
            </a:pPr>
            <a:r>
              <a:rPr lang="de-DE" sz="1799" b="1" dirty="0">
                <a:solidFill>
                  <a:schemeClr val="bg1"/>
                </a:solidFill>
                <a:effectLst>
                  <a:outerShdw blurRad="38100" dist="38100" dir="2700000" algn="tl">
                    <a:srgbClr val="000000"/>
                  </a:outerShdw>
                </a:effectLst>
              </a:rPr>
              <a:t>Wünsche</a:t>
            </a:r>
          </a:p>
          <a:p>
            <a:pPr marL="285607" indent="-285607" algn="ctr" defTabSz="915530">
              <a:spcBef>
                <a:spcPct val="20000"/>
              </a:spcBef>
              <a:buFont typeface="Arial" panose="020B0604020202020204" pitchFamily="34" charset="0"/>
              <a:buChar char="•"/>
            </a:pPr>
            <a:r>
              <a:rPr lang="de-DE" sz="1799" b="1" dirty="0">
                <a:solidFill>
                  <a:schemeClr val="bg1"/>
                </a:solidFill>
                <a:effectLst>
                  <a:outerShdw blurRad="38100" dist="38100" dir="2700000" algn="tl">
                    <a:srgbClr val="000000"/>
                  </a:outerShdw>
                </a:effectLst>
              </a:rPr>
              <a:t>Ziele</a:t>
            </a:r>
          </a:p>
        </p:txBody>
      </p:sp>
      <p:sp>
        <p:nvSpPr>
          <p:cNvPr id="9" name="Text Box 8"/>
          <p:cNvSpPr txBox="1">
            <a:spLocks noChangeArrowheads="1"/>
          </p:cNvSpPr>
          <p:nvPr/>
        </p:nvSpPr>
        <p:spPr bwMode="auto">
          <a:xfrm>
            <a:off x="6575833" y="5039206"/>
            <a:ext cx="2946027" cy="1494735"/>
          </a:xfrm>
          <a:prstGeom prst="rect">
            <a:avLst/>
          </a:prstGeom>
          <a:gradFill>
            <a:gsLst>
              <a:gs pos="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lgn="ctr">
            <a:noFill/>
            <a:miter lim="800000"/>
            <a:headEnd/>
            <a:tailEnd/>
          </a:ln>
          <a:effectLst>
            <a:innerShdw blurRad="63500" dist="50800" dir="2700000">
              <a:prstClr val="black">
                <a:alpha val="50000"/>
              </a:prstClr>
            </a:innerShdw>
          </a:effectLst>
        </p:spPr>
        <p:txBody>
          <a:bodyPr wrap="none" lIns="91745" tIns="45873" rIns="91745" bIns="45873" anchor="ctr"/>
          <a:lstStyle/>
          <a:p>
            <a:pPr algn="ctr" defTabSz="915530">
              <a:spcBef>
                <a:spcPct val="20000"/>
              </a:spcBef>
            </a:pPr>
            <a:endParaRPr lang="de-DE" sz="1799" b="1" u="sng" dirty="0">
              <a:solidFill>
                <a:schemeClr val="bg1"/>
              </a:solidFill>
              <a:effectLst>
                <a:outerShdw blurRad="38100" dist="38100" dir="2700000" algn="tl">
                  <a:srgbClr val="000000"/>
                </a:outerShdw>
              </a:effectLst>
            </a:endParaRPr>
          </a:p>
          <a:p>
            <a:pPr algn="ctr" defTabSz="915530">
              <a:spcBef>
                <a:spcPct val="20000"/>
              </a:spcBef>
            </a:pPr>
            <a:r>
              <a:rPr lang="de-DE" sz="1799" b="1" u="sng" dirty="0">
                <a:solidFill>
                  <a:schemeClr val="bg1"/>
                </a:solidFill>
                <a:effectLst>
                  <a:outerShdw blurRad="38100" dist="38100" dir="2700000" algn="tl">
                    <a:srgbClr val="000000"/>
                  </a:outerShdw>
                </a:effectLst>
              </a:rPr>
              <a:t>Fremdeinschätzung</a:t>
            </a:r>
          </a:p>
          <a:p>
            <a:pPr marL="285607" indent="-285607" algn="ctr" defTabSz="915530">
              <a:spcBef>
                <a:spcPct val="20000"/>
              </a:spcBef>
              <a:buFont typeface="Arial" panose="020B0604020202020204" pitchFamily="34" charset="0"/>
              <a:buChar char="•"/>
            </a:pPr>
            <a:r>
              <a:rPr lang="de-DE" sz="1799" b="1" dirty="0">
                <a:solidFill>
                  <a:schemeClr val="bg1"/>
                </a:solidFill>
                <a:effectLst>
                  <a:outerShdw blurRad="38100" dist="38100" dir="2700000" algn="tl">
                    <a:srgbClr val="000000"/>
                  </a:outerShdw>
                </a:effectLst>
              </a:rPr>
              <a:t>Eltern, Freunde, Lehrer</a:t>
            </a:r>
          </a:p>
          <a:p>
            <a:pPr marL="285607" indent="-285607" algn="ctr" defTabSz="915530">
              <a:spcBef>
                <a:spcPct val="20000"/>
              </a:spcBef>
              <a:buFont typeface="Arial" panose="020B0604020202020204" pitchFamily="34" charset="0"/>
              <a:buChar char="•"/>
            </a:pPr>
            <a:r>
              <a:rPr lang="de-DE" sz="1799" b="1" dirty="0">
                <a:solidFill>
                  <a:schemeClr val="bg1"/>
                </a:solidFill>
                <a:effectLst>
                  <a:outerShdw blurRad="38100" dist="38100" dir="2700000" algn="tl">
                    <a:srgbClr val="000000"/>
                  </a:outerShdw>
                </a:effectLst>
              </a:rPr>
              <a:t>Eignungstests</a:t>
            </a:r>
          </a:p>
          <a:p>
            <a:pPr marL="285607" indent="-285607" algn="ctr" defTabSz="915530">
              <a:spcBef>
                <a:spcPct val="20000"/>
              </a:spcBef>
              <a:buFont typeface="Arial" panose="020B0604020202020204" pitchFamily="34" charset="0"/>
              <a:buChar char="•"/>
            </a:pPr>
            <a:r>
              <a:rPr lang="de-DE" sz="1799" b="1" dirty="0">
                <a:solidFill>
                  <a:schemeClr val="bg1"/>
                </a:solidFill>
                <a:effectLst>
                  <a:outerShdw blurRad="38100" dist="38100" dir="2700000" algn="tl">
                    <a:srgbClr val="000000"/>
                  </a:outerShdw>
                </a:effectLst>
              </a:rPr>
              <a:t>Orientierungstests</a:t>
            </a:r>
          </a:p>
          <a:p>
            <a:pPr marL="285607" indent="-285607" algn="ctr" defTabSz="915530">
              <a:spcBef>
                <a:spcPct val="20000"/>
              </a:spcBef>
              <a:buFont typeface="Arial" panose="020B0604020202020204" pitchFamily="34" charset="0"/>
              <a:buChar char="•"/>
            </a:pPr>
            <a:endParaRPr lang="de-DE" sz="1799" b="1" dirty="0">
              <a:solidFill>
                <a:schemeClr val="bg1"/>
              </a:solidFill>
              <a:effectLst>
                <a:outerShdw blurRad="38100" dist="38100" dir="2700000" algn="tl">
                  <a:srgbClr val="000000"/>
                </a:outerShdw>
              </a:effectLst>
            </a:endParaRPr>
          </a:p>
        </p:txBody>
      </p:sp>
      <p:sp>
        <p:nvSpPr>
          <p:cNvPr id="10" name="Text Box 14"/>
          <p:cNvSpPr txBox="1">
            <a:spLocks noChangeArrowheads="1"/>
          </p:cNvSpPr>
          <p:nvPr/>
        </p:nvSpPr>
        <p:spPr bwMode="auto">
          <a:xfrm>
            <a:off x="8780904" y="3316248"/>
            <a:ext cx="2746696" cy="1369093"/>
          </a:xfrm>
          <a:prstGeom prst="rect">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lgn="ctr">
            <a:noFill/>
            <a:miter lim="800000"/>
            <a:headEnd/>
            <a:tailEnd/>
          </a:ln>
          <a:effectLst>
            <a:innerShdw blurRad="63500" dist="50800" dir="2700000">
              <a:prstClr val="black">
                <a:alpha val="50000"/>
              </a:prstClr>
            </a:innerShdw>
          </a:effectLst>
        </p:spPr>
        <p:txBody>
          <a:bodyPr wrap="none" lIns="91745" tIns="45873" rIns="91745" bIns="45873" anchor="ctr"/>
          <a:lstStyle/>
          <a:p>
            <a:pPr algn="ctr" defTabSz="915530">
              <a:spcBef>
                <a:spcPct val="20000"/>
              </a:spcBef>
            </a:pPr>
            <a:r>
              <a:rPr lang="de-DE" sz="1799" b="1" u="sng" dirty="0">
                <a:solidFill>
                  <a:schemeClr val="bg1"/>
                </a:solidFill>
                <a:effectLst>
                  <a:outerShdw blurRad="38100" dist="38100" dir="2700000" algn="tl">
                    <a:srgbClr val="000000"/>
                  </a:outerShdw>
                </a:effectLst>
              </a:rPr>
              <a:t>Was kann ich?</a:t>
            </a:r>
          </a:p>
          <a:p>
            <a:pPr marL="285607" indent="-285607" algn="ctr" defTabSz="915530">
              <a:spcBef>
                <a:spcPct val="20000"/>
              </a:spcBef>
              <a:buFont typeface="Arial" panose="020B0604020202020204" pitchFamily="34" charset="0"/>
              <a:buChar char="•"/>
            </a:pPr>
            <a:r>
              <a:rPr lang="de-DE" sz="1799" b="1" dirty="0">
                <a:solidFill>
                  <a:schemeClr val="bg1"/>
                </a:solidFill>
                <a:effectLst>
                  <a:outerShdw blurRad="38100" dist="38100" dir="2700000" algn="tl">
                    <a:srgbClr val="000000"/>
                  </a:outerShdw>
                </a:effectLst>
              </a:rPr>
              <a:t>Stärken</a:t>
            </a:r>
          </a:p>
          <a:p>
            <a:pPr marL="285607" indent="-285607" algn="ctr" defTabSz="915530">
              <a:spcBef>
                <a:spcPct val="20000"/>
              </a:spcBef>
              <a:buFont typeface="Arial" panose="020B0604020202020204" pitchFamily="34" charset="0"/>
              <a:buChar char="•"/>
            </a:pPr>
            <a:r>
              <a:rPr lang="de-DE" sz="1799" b="1" dirty="0">
                <a:solidFill>
                  <a:schemeClr val="bg1"/>
                </a:solidFill>
                <a:effectLst>
                  <a:outerShdw blurRad="38100" dist="38100" dir="2700000" algn="tl">
                    <a:srgbClr val="000000"/>
                  </a:outerShdw>
                </a:effectLst>
              </a:rPr>
              <a:t>Fähigkeiten</a:t>
            </a:r>
          </a:p>
          <a:p>
            <a:pPr marL="285607" indent="-285607" algn="ctr" defTabSz="915530">
              <a:spcBef>
                <a:spcPct val="20000"/>
              </a:spcBef>
              <a:buFont typeface="Arial" panose="020B0604020202020204" pitchFamily="34" charset="0"/>
              <a:buChar char="•"/>
            </a:pPr>
            <a:r>
              <a:rPr lang="de-DE" sz="1799" b="1" dirty="0">
                <a:solidFill>
                  <a:schemeClr val="bg1"/>
                </a:solidFill>
                <a:effectLst>
                  <a:outerShdw blurRad="38100" dist="38100" dir="2700000" algn="tl">
                    <a:srgbClr val="000000"/>
                  </a:outerShdw>
                </a:effectLst>
              </a:rPr>
              <a:t>Erfahrungen</a:t>
            </a:r>
          </a:p>
        </p:txBody>
      </p:sp>
      <p:grpSp>
        <p:nvGrpSpPr>
          <p:cNvPr id="11" name="Gruppieren 10"/>
          <p:cNvGrpSpPr/>
          <p:nvPr/>
        </p:nvGrpSpPr>
        <p:grpSpPr>
          <a:xfrm>
            <a:off x="4859125" y="2434319"/>
            <a:ext cx="3189722" cy="2149413"/>
            <a:chOff x="3071813" y="2889251"/>
            <a:chExt cx="2239962" cy="1735137"/>
          </a:xfrm>
        </p:grpSpPr>
        <p:sp>
          <p:nvSpPr>
            <p:cNvPr id="12" name="Oval 7"/>
            <p:cNvSpPr>
              <a:spLocks noChangeArrowheads="1"/>
            </p:cNvSpPr>
            <p:nvPr/>
          </p:nvSpPr>
          <p:spPr bwMode="auto">
            <a:xfrm>
              <a:off x="3071813" y="2889251"/>
              <a:ext cx="2239962" cy="1735137"/>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lgn="ctr">
              <a:noFill/>
              <a:round/>
              <a:headEnd/>
              <a:tailEnd/>
            </a:ln>
            <a:scene3d>
              <a:camera prst="orthographicFront"/>
              <a:lightRig rig="threePt" dir="t"/>
            </a:scene3d>
            <a:sp3d>
              <a:bevelT/>
              <a:bevelB/>
            </a:sp3d>
          </p:spPr>
          <p:txBody>
            <a:bodyPr wrap="none" lIns="91745" tIns="45873" rIns="91745" bIns="45873" anchor="ctr"/>
            <a:lstStyle/>
            <a:p>
              <a:endParaRPr lang="de-DE" sz="2150"/>
            </a:p>
          </p:txBody>
        </p:sp>
        <p:sp>
          <p:nvSpPr>
            <p:cNvPr id="13" name="Text Box 14"/>
            <p:cNvSpPr txBox="1">
              <a:spLocks noChangeArrowheads="1"/>
            </p:cNvSpPr>
            <p:nvPr/>
          </p:nvSpPr>
          <p:spPr bwMode="auto">
            <a:xfrm>
              <a:off x="3182938" y="3275155"/>
              <a:ext cx="2017712" cy="1219076"/>
            </a:xfrm>
            <a:prstGeom prst="rect">
              <a:avLst/>
            </a:prstGeom>
            <a:noFill/>
            <a:ln w="9525">
              <a:noFill/>
              <a:miter lim="800000"/>
              <a:headEnd/>
              <a:tailEnd/>
            </a:ln>
          </p:spPr>
          <p:txBody>
            <a:bodyPr wrap="square" lIns="91745" tIns="45873" rIns="91745" bIns="45873">
              <a:spAutoFit/>
            </a:bodyPr>
            <a:lstStyle/>
            <a:p>
              <a:pPr algn="ctr" defTabSz="917116" eaLnBrk="0" hangingPunct="0">
                <a:spcBef>
                  <a:spcPct val="20000"/>
                </a:spcBef>
              </a:pPr>
              <a:r>
                <a:rPr lang="de-DE" sz="2199" b="1" dirty="0"/>
                <a:t> </a:t>
              </a:r>
              <a:r>
                <a:rPr lang="de-DE" sz="2399" b="1" dirty="0">
                  <a:effectLst>
                    <a:outerShdw blurRad="38100" dist="38100" dir="2700000" algn="tl">
                      <a:srgbClr val="000000">
                        <a:alpha val="43137"/>
                      </a:srgbClr>
                    </a:outerShdw>
                  </a:effectLst>
                </a:rPr>
                <a:t>Berufs-/ Studienwahl</a:t>
              </a:r>
            </a:p>
            <a:p>
              <a:pPr algn="ctr" defTabSz="917116" eaLnBrk="0" hangingPunct="0">
                <a:spcBef>
                  <a:spcPct val="20000"/>
                </a:spcBef>
              </a:pPr>
              <a:endParaRPr lang="de-DE" sz="1599" b="1" dirty="0">
                <a:effectLst>
                  <a:outerShdw blurRad="38100" dist="38100" dir="2700000" algn="tl">
                    <a:srgbClr val="000000">
                      <a:alpha val="43137"/>
                    </a:srgbClr>
                  </a:outerShdw>
                </a:effectLst>
                <a:latin typeface="+mj-lt"/>
              </a:endParaRPr>
            </a:p>
          </p:txBody>
        </p:sp>
      </p:grpSp>
      <p:sp>
        <p:nvSpPr>
          <p:cNvPr id="14" name="Rectangle 2"/>
          <p:cNvSpPr>
            <a:spLocks noChangeArrowheads="1"/>
          </p:cNvSpPr>
          <p:nvPr/>
        </p:nvSpPr>
        <p:spPr bwMode="auto">
          <a:xfrm>
            <a:off x="2120363" y="802902"/>
            <a:ext cx="7716455" cy="492087"/>
          </a:xfrm>
          <a:prstGeom prst="rect">
            <a:avLst/>
          </a:prstGeom>
          <a:noFill/>
          <a:ln w="9525">
            <a:noFill/>
            <a:miter lim="800000"/>
            <a:headEnd/>
            <a:tailEnd/>
          </a:ln>
        </p:spPr>
        <p:txBody>
          <a:bodyPr lIns="0" tIns="0" rIns="0" bIns="0" anchor="b">
            <a:spAutoFit/>
          </a:bodyPr>
          <a:lstStyle/>
          <a:p>
            <a:pPr defTabSz="917116">
              <a:spcBef>
                <a:spcPct val="0"/>
              </a:spcBef>
            </a:pPr>
            <a:r>
              <a:rPr lang="de-DE" sz="2399" b="1" dirty="0">
                <a:solidFill>
                  <a:schemeClr val="tx2"/>
                </a:solidFill>
              </a:rPr>
              <a:t> </a:t>
            </a:r>
          </a:p>
          <a:p>
            <a:pPr defTabSz="917116">
              <a:spcBef>
                <a:spcPct val="0"/>
              </a:spcBef>
            </a:pPr>
            <a:endParaRPr lang="de-DE" sz="800" b="1" dirty="0">
              <a:solidFill>
                <a:schemeClr val="tx2"/>
              </a:solidFill>
            </a:endParaRPr>
          </a:p>
        </p:txBody>
      </p:sp>
      <p:sp>
        <p:nvSpPr>
          <p:cNvPr id="15" name="Text Box 16"/>
          <p:cNvSpPr txBox="1">
            <a:spLocks noChangeArrowheads="1"/>
          </p:cNvSpPr>
          <p:nvPr/>
        </p:nvSpPr>
        <p:spPr bwMode="auto">
          <a:xfrm>
            <a:off x="797220" y="3067622"/>
            <a:ext cx="2755264" cy="1382593"/>
          </a:xfrm>
          <a:prstGeom prst="rect">
            <a:avLst/>
          </a:prstGeom>
          <a:gradFill>
            <a:gsLst>
              <a:gs pos="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lgn="ctr">
            <a:noFill/>
            <a:miter lim="800000"/>
            <a:headEnd/>
            <a:tailEnd/>
          </a:ln>
          <a:effectLst>
            <a:innerShdw blurRad="63500" dist="50800" dir="2700000">
              <a:prstClr val="black">
                <a:alpha val="50000"/>
              </a:prstClr>
            </a:innerShdw>
          </a:effectLst>
        </p:spPr>
        <p:txBody>
          <a:bodyPr wrap="none" lIns="91745" tIns="45873" rIns="91745" bIns="45873" anchor="ctr"/>
          <a:lstStyle/>
          <a:p>
            <a:pPr algn="ctr" defTabSz="915530">
              <a:spcBef>
                <a:spcPct val="20000"/>
              </a:spcBef>
            </a:pPr>
            <a:r>
              <a:rPr lang="de-DE" sz="1799" b="1" u="sng" dirty="0">
                <a:solidFill>
                  <a:schemeClr val="bg1"/>
                </a:solidFill>
                <a:effectLst>
                  <a:outerShdw blurRad="38100" dist="38100" dir="2700000" algn="tl">
                    <a:srgbClr val="000000"/>
                  </a:outerShdw>
                </a:effectLst>
              </a:rPr>
              <a:t>Informationen</a:t>
            </a:r>
            <a:r>
              <a:rPr lang="de-DE" sz="1799" b="1" dirty="0">
                <a:solidFill>
                  <a:schemeClr val="bg1"/>
                </a:solidFill>
                <a:effectLst>
                  <a:outerShdw blurRad="38100" dist="38100" dir="2700000" algn="tl">
                    <a:srgbClr val="000000"/>
                  </a:outerShdw>
                </a:effectLst>
              </a:rPr>
              <a:t> sammeln</a:t>
            </a:r>
          </a:p>
          <a:p>
            <a:pPr algn="ctr" defTabSz="915530">
              <a:spcBef>
                <a:spcPct val="20000"/>
              </a:spcBef>
            </a:pPr>
            <a:r>
              <a:rPr lang="de-DE" sz="1799" b="1" dirty="0">
                <a:solidFill>
                  <a:schemeClr val="bg1"/>
                </a:solidFill>
                <a:effectLst>
                  <a:outerShdw blurRad="38100" dist="38100" dir="2700000" algn="tl">
                    <a:srgbClr val="000000"/>
                  </a:outerShdw>
                </a:effectLst>
              </a:rPr>
              <a:t>z.B. auf </a:t>
            </a:r>
            <a:r>
              <a:rPr lang="de-DE" sz="1799" b="1" dirty="0" err="1">
                <a:solidFill>
                  <a:schemeClr val="bg1"/>
                </a:solidFill>
                <a:effectLst>
                  <a:outerShdw blurRad="38100" dist="38100" dir="2700000" algn="tl">
                    <a:srgbClr val="000000"/>
                  </a:outerShdw>
                </a:effectLst>
              </a:rPr>
              <a:t>Unitagen</a:t>
            </a:r>
            <a:r>
              <a:rPr lang="de-DE" sz="1799" b="1" dirty="0">
                <a:solidFill>
                  <a:schemeClr val="bg1"/>
                </a:solidFill>
                <a:effectLst>
                  <a:outerShdw blurRad="38100" dist="38100" dir="2700000" algn="tl">
                    <a:srgbClr val="000000"/>
                  </a:outerShdw>
                </a:effectLst>
              </a:rPr>
              <a:t> </a:t>
            </a:r>
          </a:p>
          <a:p>
            <a:pPr algn="ctr" defTabSz="915530">
              <a:spcBef>
                <a:spcPct val="20000"/>
              </a:spcBef>
            </a:pPr>
            <a:r>
              <a:rPr lang="de-DE" sz="1799" b="1" dirty="0">
                <a:solidFill>
                  <a:schemeClr val="bg1"/>
                </a:solidFill>
                <a:effectLst>
                  <a:outerShdw blurRad="38100" dist="38100" dir="2700000" algn="tl">
                    <a:srgbClr val="000000"/>
                  </a:outerShdw>
                </a:effectLst>
              </a:rPr>
              <a:t>(z.Zt. online)</a:t>
            </a:r>
          </a:p>
          <a:p>
            <a:pPr algn="ctr" defTabSz="915530">
              <a:spcBef>
                <a:spcPct val="20000"/>
              </a:spcBef>
            </a:pPr>
            <a:r>
              <a:rPr lang="de-DE" sz="1799" b="1" dirty="0">
                <a:solidFill>
                  <a:schemeClr val="bg1"/>
                </a:solidFill>
                <a:effectLst>
                  <a:outerShdw blurRad="38100" dist="38100" dir="2700000" algn="tl">
                    <a:srgbClr val="000000"/>
                  </a:outerShdw>
                </a:effectLst>
              </a:rPr>
              <a:t>oder Berufsmessen</a:t>
            </a:r>
          </a:p>
        </p:txBody>
      </p:sp>
    </p:spTree>
    <p:custDataLst>
      <p:tags r:id="rId1"/>
    </p:custDataLst>
    <p:extLst>
      <p:ext uri="{BB962C8B-B14F-4D97-AF65-F5344CB8AC3E}">
        <p14:creationId xmlns:p14="http://schemas.microsoft.com/office/powerpoint/2010/main" val="404379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Männchen, 3D Model, Freigestellt, 3D, Model, Ganzkörper">
            <a:extLst>
              <a:ext uri="{FF2B5EF4-FFF2-40B4-BE49-F238E27FC236}">
                <a16:creationId xmlns:a16="http://schemas.microsoft.com/office/drawing/2014/main" id="{E6B9681B-0A32-4D7D-841D-96560E7F44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2624" y="1841990"/>
            <a:ext cx="2325529" cy="2325529"/>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C109A4AE-7012-460F-98BE-53EF5C54BEE1}"/>
              </a:ext>
            </a:extLst>
          </p:cNvPr>
          <p:cNvSpPr txBox="1"/>
          <p:nvPr/>
        </p:nvSpPr>
        <p:spPr>
          <a:xfrm>
            <a:off x="7517169" y="447152"/>
            <a:ext cx="4294068" cy="1477328"/>
          </a:xfrm>
          <a:prstGeom prst="rect">
            <a:avLst/>
          </a:prstGeom>
          <a:noFill/>
        </p:spPr>
        <p:txBody>
          <a:bodyPr wrap="square" rtlCol="0">
            <a:spAutoFit/>
          </a:bodyPr>
          <a:lstStyle/>
          <a:p>
            <a:pPr defTabSz="917966"/>
            <a:r>
              <a:rPr lang="de-DE" sz="1800" b="1" dirty="0">
                <a:solidFill>
                  <a:prstClr val="black"/>
                </a:solidFill>
                <a:latin typeface="Calibri" panose="020F0502020204030204"/>
              </a:rPr>
              <a:t>Interessen</a:t>
            </a:r>
            <a:r>
              <a:rPr lang="de-DE" sz="1800" dirty="0">
                <a:solidFill>
                  <a:prstClr val="black"/>
                </a:solidFill>
                <a:latin typeface="Calibri" panose="020F0502020204030204"/>
              </a:rPr>
              <a:t> </a:t>
            </a:r>
          </a:p>
          <a:p>
            <a:pPr defTabSz="917966"/>
            <a:r>
              <a:rPr lang="de-DE" sz="1800" dirty="0">
                <a:solidFill>
                  <a:prstClr val="black"/>
                </a:solidFill>
                <a:latin typeface="Calibri" panose="020F0502020204030204"/>
              </a:rPr>
              <a:t>Wofür brenne ich? Wo vergesse ich die Zeit? Was mache ich gern? wofür würde ich morgens aufstehen, wenn der Wecker klingelt? Was macht mich glücklich?</a:t>
            </a:r>
          </a:p>
        </p:txBody>
      </p:sp>
      <p:sp>
        <p:nvSpPr>
          <p:cNvPr id="8" name="Textfeld 7">
            <a:extLst>
              <a:ext uri="{FF2B5EF4-FFF2-40B4-BE49-F238E27FC236}">
                <a16:creationId xmlns:a16="http://schemas.microsoft.com/office/drawing/2014/main" id="{FEBF5656-AF82-44A8-B0E8-48962B5CF8DA}"/>
              </a:ext>
            </a:extLst>
          </p:cNvPr>
          <p:cNvSpPr txBox="1"/>
          <p:nvPr/>
        </p:nvSpPr>
        <p:spPr>
          <a:xfrm>
            <a:off x="7746662" y="2447188"/>
            <a:ext cx="3835083" cy="1477328"/>
          </a:xfrm>
          <a:prstGeom prst="rect">
            <a:avLst/>
          </a:prstGeom>
          <a:noFill/>
        </p:spPr>
        <p:txBody>
          <a:bodyPr wrap="square" rtlCol="0">
            <a:spAutoFit/>
          </a:bodyPr>
          <a:lstStyle/>
          <a:p>
            <a:pPr defTabSz="917966"/>
            <a:r>
              <a:rPr lang="de-DE" sz="1800" b="1" dirty="0">
                <a:solidFill>
                  <a:prstClr val="black"/>
                </a:solidFill>
                <a:latin typeface="Calibri" panose="020F0502020204030204"/>
              </a:rPr>
              <a:t>Fähigkeiten</a:t>
            </a:r>
          </a:p>
          <a:p>
            <a:pPr defTabSz="917966"/>
            <a:r>
              <a:rPr lang="de-DE" sz="1800" dirty="0">
                <a:solidFill>
                  <a:prstClr val="black"/>
                </a:solidFill>
                <a:latin typeface="Calibri" panose="020F0502020204030204"/>
              </a:rPr>
              <a:t>Was kann ich gut? Welche Schulfächer liegen mir besonders? Talente, Kenntnisse, Hobbys, Engagement…</a:t>
            </a:r>
          </a:p>
          <a:p>
            <a:pPr defTabSz="917966"/>
            <a:r>
              <a:rPr lang="de-DE" sz="1800" dirty="0">
                <a:solidFill>
                  <a:prstClr val="black"/>
                </a:solidFill>
                <a:latin typeface="Calibri" panose="020F0502020204030204"/>
              </a:rPr>
              <a:t>-&gt; Fremdeinschätzungen</a:t>
            </a:r>
          </a:p>
        </p:txBody>
      </p:sp>
      <p:sp>
        <p:nvSpPr>
          <p:cNvPr id="9" name="Textfeld 8">
            <a:extLst>
              <a:ext uri="{FF2B5EF4-FFF2-40B4-BE49-F238E27FC236}">
                <a16:creationId xmlns:a16="http://schemas.microsoft.com/office/drawing/2014/main" id="{304561BC-F3A1-4D60-937A-272EA39384C8}"/>
              </a:ext>
            </a:extLst>
          </p:cNvPr>
          <p:cNvSpPr txBox="1"/>
          <p:nvPr/>
        </p:nvSpPr>
        <p:spPr>
          <a:xfrm>
            <a:off x="7170380" y="4551360"/>
            <a:ext cx="4426664" cy="2032416"/>
          </a:xfrm>
          <a:prstGeom prst="rect">
            <a:avLst/>
          </a:prstGeom>
          <a:noFill/>
        </p:spPr>
        <p:txBody>
          <a:bodyPr wrap="square" rtlCol="0">
            <a:spAutoFit/>
          </a:bodyPr>
          <a:lstStyle/>
          <a:p>
            <a:pPr defTabSz="917966"/>
            <a:r>
              <a:rPr lang="de-DE" sz="1800" b="1" dirty="0">
                <a:solidFill>
                  <a:prstClr val="black"/>
                </a:solidFill>
                <a:latin typeface="Calibri" panose="020F0502020204030204"/>
              </a:rPr>
              <a:t>Berufliche Ziele/Wünsche/Ideen</a:t>
            </a:r>
          </a:p>
          <a:p>
            <a:pPr defTabSz="917966"/>
            <a:r>
              <a:rPr lang="de-DE" sz="1800" dirty="0">
                <a:solidFill>
                  <a:prstClr val="black"/>
                </a:solidFill>
                <a:latin typeface="Calibri" panose="020F0502020204030204"/>
              </a:rPr>
              <a:t>Lockt mich ein konkreter Beruf? Interessiert mich eher ein Studiengang? In welchem Berufsfeld kann ich meine Interessen &amp; Fähigkeiten kombinieren? Wo sehe ich mich in 5-10 Jahren beruflich?</a:t>
            </a:r>
          </a:p>
          <a:p>
            <a:pPr defTabSz="917966"/>
            <a:endParaRPr lang="de-DE" sz="1807" dirty="0">
              <a:solidFill>
                <a:prstClr val="black"/>
              </a:solidFill>
              <a:latin typeface="Calibri" panose="020F0502020204030204"/>
            </a:endParaRPr>
          </a:p>
        </p:txBody>
      </p:sp>
      <p:sp>
        <p:nvSpPr>
          <p:cNvPr id="10" name="Textfeld 9">
            <a:extLst>
              <a:ext uri="{FF2B5EF4-FFF2-40B4-BE49-F238E27FC236}">
                <a16:creationId xmlns:a16="http://schemas.microsoft.com/office/drawing/2014/main" id="{91CBB019-4295-4794-9623-2AEF38A93723}"/>
              </a:ext>
            </a:extLst>
          </p:cNvPr>
          <p:cNvSpPr txBox="1"/>
          <p:nvPr/>
        </p:nvSpPr>
        <p:spPr>
          <a:xfrm>
            <a:off x="4200998" y="5322518"/>
            <a:ext cx="2655742" cy="1200329"/>
          </a:xfrm>
          <a:prstGeom prst="rect">
            <a:avLst/>
          </a:prstGeom>
          <a:noFill/>
        </p:spPr>
        <p:txBody>
          <a:bodyPr wrap="square" rtlCol="0">
            <a:spAutoFit/>
          </a:bodyPr>
          <a:lstStyle/>
          <a:p>
            <a:pPr defTabSz="917966"/>
            <a:r>
              <a:rPr lang="de-DE" sz="1800" b="1" dirty="0">
                <a:solidFill>
                  <a:prstClr val="black"/>
                </a:solidFill>
                <a:latin typeface="Calibri" panose="020F0502020204030204"/>
              </a:rPr>
              <a:t>Realisierbarkeit</a:t>
            </a:r>
          </a:p>
          <a:p>
            <a:pPr defTabSz="917966"/>
            <a:r>
              <a:rPr lang="de-DE" sz="1800" dirty="0">
                <a:solidFill>
                  <a:prstClr val="black"/>
                </a:solidFill>
                <a:latin typeface="Calibri" panose="020F0502020204030204"/>
              </a:rPr>
              <a:t>Zugangsvoraussetzungen/</a:t>
            </a:r>
          </a:p>
          <a:p>
            <a:pPr defTabSz="917966"/>
            <a:r>
              <a:rPr lang="de-DE" sz="1800" dirty="0">
                <a:solidFill>
                  <a:prstClr val="black"/>
                </a:solidFill>
                <a:latin typeface="Calibri" panose="020F0502020204030204"/>
              </a:rPr>
              <a:t>Auswahltests/NC/</a:t>
            </a:r>
          </a:p>
          <a:p>
            <a:pPr defTabSz="917966"/>
            <a:r>
              <a:rPr lang="de-DE" sz="1800" dirty="0">
                <a:solidFill>
                  <a:prstClr val="black"/>
                </a:solidFill>
                <a:latin typeface="Calibri" panose="020F0502020204030204"/>
              </a:rPr>
              <a:t>Chancen/Kosten/Orte…</a:t>
            </a:r>
          </a:p>
        </p:txBody>
      </p:sp>
      <p:sp>
        <p:nvSpPr>
          <p:cNvPr id="11" name="Textfeld 10">
            <a:extLst>
              <a:ext uri="{FF2B5EF4-FFF2-40B4-BE49-F238E27FC236}">
                <a16:creationId xmlns:a16="http://schemas.microsoft.com/office/drawing/2014/main" id="{0606701B-7D6A-4CA9-A4B6-66AFF5C5BF75}"/>
              </a:ext>
            </a:extLst>
          </p:cNvPr>
          <p:cNvSpPr txBox="1"/>
          <p:nvPr/>
        </p:nvSpPr>
        <p:spPr>
          <a:xfrm>
            <a:off x="624730" y="789771"/>
            <a:ext cx="3539292" cy="1943865"/>
          </a:xfrm>
          <a:prstGeom prst="rect">
            <a:avLst/>
          </a:prstGeom>
          <a:noFill/>
        </p:spPr>
        <p:txBody>
          <a:bodyPr wrap="square" rtlCol="0">
            <a:spAutoFit/>
          </a:bodyPr>
          <a:lstStyle/>
          <a:p>
            <a:pPr defTabSz="917966"/>
            <a:r>
              <a:rPr lang="de-DE" sz="1800" b="1" dirty="0">
                <a:solidFill>
                  <a:prstClr val="black"/>
                </a:solidFill>
                <a:latin typeface="Calibri" panose="020F0502020204030204"/>
              </a:rPr>
              <a:t>Eigene Kriterien für die Berufswahl definieren und ggf. priorisieren</a:t>
            </a:r>
          </a:p>
          <a:p>
            <a:pPr defTabSz="917966"/>
            <a:r>
              <a:rPr lang="de-DE" sz="1606" dirty="0">
                <a:solidFill>
                  <a:prstClr val="black"/>
                </a:solidFill>
                <a:latin typeface="Calibri" panose="020F0502020204030204"/>
              </a:rPr>
              <a:t>Hochschultyp/Ort/Interessen/Berufsaussichten/Bauchgefühl/Sicherheit/Meine Werte…</a:t>
            </a:r>
          </a:p>
          <a:p>
            <a:pPr defTabSz="917966"/>
            <a:endParaRPr lang="de-DE" sz="1807" dirty="0">
              <a:solidFill>
                <a:prstClr val="black"/>
              </a:solidFill>
              <a:latin typeface="Calibri" panose="020F0502020204030204"/>
            </a:endParaRPr>
          </a:p>
          <a:p>
            <a:pPr defTabSz="917966"/>
            <a:endParaRPr lang="de-DE" sz="1807" dirty="0">
              <a:solidFill>
                <a:prstClr val="black"/>
              </a:solidFill>
              <a:latin typeface="Calibri" panose="020F0502020204030204"/>
            </a:endParaRPr>
          </a:p>
        </p:txBody>
      </p:sp>
      <p:sp>
        <p:nvSpPr>
          <p:cNvPr id="12" name="Textfeld 11">
            <a:extLst>
              <a:ext uri="{FF2B5EF4-FFF2-40B4-BE49-F238E27FC236}">
                <a16:creationId xmlns:a16="http://schemas.microsoft.com/office/drawing/2014/main" id="{4383378A-9DDD-40A0-A95C-5C1711C78EF1}"/>
              </a:ext>
            </a:extLst>
          </p:cNvPr>
          <p:cNvSpPr txBox="1"/>
          <p:nvPr/>
        </p:nvSpPr>
        <p:spPr>
          <a:xfrm>
            <a:off x="726090" y="3726761"/>
            <a:ext cx="3896281" cy="2031325"/>
          </a:xfrm>
          <a:prstGeom prst="rect">
            <a:avLst/>
          </a:prstGeom>
          <a:noFill/>
        </p:spPr>
        <p:txBody>
          <a:bodyPr wrap="square" rtlCol="0">
            <a:spAutoFit/>
          </a:bodyPr>
          <a:lstStyle/>
          <a:p>
            <a:pPr defTabSz="917966"/>
            <a:r>
              <a:rPr lang="de-DE" sz="1800" b="1" dirty="0">
                <a:solidFill>
                  <a:prstClr val="black"/>
                </a:solidFill>
                <a:latin typeface="Calibri" panose="020F0502020204030204"/>
              </a:rPr>
              <a:t>Informieren</a:t>
            </a:r>
          </a:p>
          <a:p>
            <a:pPr defTabSz="917966"/>
            <a:r>
              <a:rPr lang="de-DE" sz="1800" dirty="0" err="1">
                <a:solidFill>
                  <a:prstClr val="black"/>
                </a:solidFill>
                <a:latin typeface="Calibri" panose="020F0502020204030204"/>
              </a:rPr>
              <a:t>Berufenet</a:t>
            </a:r>
            <a:r>
              <a:rPr lang="de-DE" sz="1800" dirty="0">
                <a:solidFill>
                  <a:prstClr val="black"/>
                </a:solidFill>
                <a:latin typeface="Calibri" panose="020F0502020204030204"/>
              </a:rPr>
              <a:t> / Studienwahl.de Hochschulkompass.de</a:t>
            </a:r>
          </a:p>
          <a:p>
            <a:pPr defTabSz="917966"/>
            <a:r>
              <a:rPr lang="de-DE" sz="1800" dirty="0">
                <a:solidFill>
                  <a:prstClr val="black"/>
                </a:solidFill>
                <a:latin typeface="Calibri" panose="020F0502020204030204"/>
              </a:rPr>
              <a:t>Berufsberatung</a:t>
            </a:r>
          </a:p>
          <a:p>
            <a:pPr defTabSz="917966"/>
            <a:r>
              <a:rPr lang="de-DE" sz="1800" dirty="0">
                <a:solidFill>
                  <a:prstClr val="black"/>
                </a:solidFill>
                <a:latin typeface="Calibri" panose="020F0502020204030204"/>
              </a:rPr>
              <a:t>Webseiten + Info-Tage der Hochschulen</a:t>
            </a:r>
          </a:p>
          <a:p>
            <a:pPr defTabSz="917966"/>
            <a:r>
              <a:rPr lang="de-DE" sz="1800" dirty="0">
                <a:solidFill>
                  <a:prstClr val="black"/>
                </a:solidFill>
                <a:latin typeface="Calibri" panose="020F0502020204030204"/>
              </a:rPr>
              <a:t>Studienberatung der Hochschulen</a:t>
            </a:r>
          </a:p>
          <a:p>
            <a:pPr defTabSz="917966"/>
            <a:r>
              <a:rPr lang="de-DE" sz="1800" dirty="0">
                <a:solidFill>
                  <a:prstClr val="black"/>
                </a:solidFill>
                <a:latin typeface="Calibri" panose="020F0502020204030204"/>
              </a:rPr>
              <a:t>Messen…</a:t>
            </a:r>
          </a:p>
        </p:txBody>
      </p:sp>
      <p:sp>
        <p:nvSpPr>
          <p:cNvPr id="2" name="Denkblase: wolkenförmig 1">
            <a:extLst>
              <a:ext uri="{FF2B5EF4-FFF2-40B4-BE49-F238E27FC236}">
                <a16:creationId xmlns:a16="http://schemas.microsoft.com/office/drawing/2014/main" id="{CB226545-9002-4902-B3BC-D7C3960CA2D6}"/>
              </a:ext>
            </a:extLst>
          </p:cNvPr>
          <p:cNvSpPr/>
          <p:nvPr/>
        </p:nvSpPr>
        <p:spPr>
          <a:xfrm>
            <a:off x="6807057" y="253029"/>
            <a:ext cx="4941749" cy="1879821"/>
          </a:xfrm>
          <a:prstGeom prst="cloudCallout">
            <a:avLst>
              <a:gd name="adj1" fmla="val -59642"/>
              <a:gd name="adj2" fmla="val 61400"/>
            </a:avLst>
          </a:prstGeom>
          <a:solidFill>
            <a:srgbClr val="33CC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7966"/>
            <a:endParaRPr lang="de-DE" sz="1606" dirty="0">
              <a:solidFill>
                <a:prstClr val="white"/>
              </a:solidFill>
              <a:latin typeface="Calibri" panose="020F0502020204030204"/>
            </a:endParaRPr>
          </a:p>
        </p:txBody>
      </p:sp>
      <p:sp>
        <p:nvSpPr>
          <p:cNvPr id="4" name="Denkblase: wolkenförmig 3">
            <a:extLst>
              <a:ext uri="{FF2B5EF4-FFF2-40B4-BE49-F238E27FC236}">
                <a16:creationId xmlns:a16="http://schemas.microsoft.com/office/drawing/2014/main" id="{96E58C82-9934-4567-B308-DFDA7BE7823C}"/>
              </a:ext>
            </a:extLst>
          </p:cNvPr>
          <p:cNvSpPr/>
          <p:nvPr/>
        </p:nvSpPr>
        <p:spPr>
          <a:xfrm>
            <a:off x="7374373" y="2245941"/>
            <a:ext cx="4267336" cy="1879821"/>
          </a:xfrm>
          <a:prstGeom prst="cloudCallout">
            <a:avLst>
              <a:gd name="adj1" fmla="val -79866"/>
              <a:gd name="adj2" fmla="val -25134"/>
            </a:avLst>
          </a:prstGeom>
          <a:solidFill>
            <a:srgbClr val="99F414">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7966"/>
            <a:r>
              <a:rPr lang="de-DE" sz="1807" dirty="0">
                <a:solidFill>
                  <a:prstClr val="white"/>
                </a:solidFill>
                <a:latin typeface="Calibri" panose="020F0502020204030204"/>
              </a:rPr>
              <a:t>                                                       </a:t>
            </a:r>
          </a:p>
        </p:txBody>
      </p:sp>
      <p:sp>
        <p:nvSpPr>
          <p:cNvPr id="16" name="Denkblase: wolkenförmig 15">
            <a:extLst>
              <a:ext uri="{FF2B5EF4-FFF2-40B4-BE49-F238E27FC236}">
                <a16:creationId xmlns:a16="http://schemas.microsoft.com/office/drawing/2014/main" id="{067492EF-5211-47A7-BED0-BF46CF4E432C}"/>
              </a:ext>
            </a:extLst>
          </p:cNvPr>
          <p:cNvSpPr/>
          <p:nvPr/>
        </p:nvSpPr>
        <p:spPr>
          <a:xfrm>
            <a:off x="6807057" y="4248086"/>
            <a:ext cx="4834652" cy="2412062"/>
          </a:xfrm>
          <a:prstGeom prst="cloudCallout">
            <a:avLst>
              <a:gd name="adj1" fmla="val -73866"/>
              <a:gd name="adj2" fmla="val -65658"/>
            </a:avLst>
          </a:prstGeom>
          <a:solidFill>
            <a:schemeClr val="accent4">
              <a:lumMod val="60000"/>
              <a:lumOff val="40000"/>
              <a:alpha val="1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7966"/>
            <a:endParaRPr lang="de-DE" sz="1807" dirty="0">
              <a:solidFill>
                <a:prstClr val="white"/>
              </a:solidFill>
              <a:latin typeface="Calibri" panose="020F0502020204030204"/>
            </a:endParaRPr>
          </a:p>
        </p:txBody>
      </p:sp>
      <p:sp>
        <p:nvSpPr>
          <p:cNvPr id="17" name="Denkblase: wolkenförmig 16">
            <a:extLst>
              <a:ext uri="{FF2B5EF4-FFF2-40B4-BE49-F238E27FC236}">
                <a16:creationId xmlns:a16="http://schemas.microsoft.com/office/drawing/2014/main" id="{DE735B9B-8007-45E4-8DA3-E63355252F3C}"/>
              </a:ext>
            </a:extLst>
          </p:cNvPr>
          <p:cNvSpPr/>
          <p:nvPr/>
        </p:nvSpPr>
        <p:spPr>
          <a:xfrm>
            <a:off x="3919230" y="5182548"/>
            <a:ext cx="2937510" cy="1674640"/>
          </a:xfrm>
          <a:prstGeom prst="cloudCallout">
            <a:avLst>
              <a:gd name="adj1" fmla="val -11067"/>
              <a:gd name="adj2" fmla="val -113068"/>
            </a:avLst>
          </a:prstGeom>
          <a:solidFill>
            <a:srgbClr val="FF3399">
              <a:alpha val="1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7966"/>
            <a:endParaRPr lang="de-DE" sz="1807" dirty="0">
              <a:solidFill>
                <a:prstClr val="white"/>
              </a:solidFill>
              <a:latin typeface="Calibri" panose="020F0502020204030204"/>
            </a:endParaRPr>
          </a:p>
        </p:txBody>
      </p:sp>
      <p:sp>
        <p:nvSpPr>
          <p:cNvPr id="18" name="Denkblase: wolkenförmig 17">
            <a:extLst>
              <a:ext uri="{FF2B5EF4-FFF2-40B4-BE49-F238E27FC236}">
                <a16:creationId xmlns:a16="http://schemas.microsoft.com/office/drawing/2014/main" id="{2B6C4B91-F555-4E37-9D13-25EFBB7BDD7F}"/>
              </a:ext>
            </a:extLst>
          </p:cNvPr>
          <p:cNvSpPr/>
          <p:nvPr/>
        </p:nvSpPr>
        <p:spPr>
          <a:xfrm>
            <a:off x="-34910" y="3635736"/>
            <a:ext cx="4657281" cy="2412062"/>
          </a:xfrm>
          <a:prstGeom prst="cloudCallout">
            <a:avLst>
              <a:gd name="adj1" fmla="val 52529"/>
              <a:gd name="adj2" fmla="val -80108"/>
            </a:avLst>
          </a:prstGeom>
          <a:solidFill>
            <a:srgbClr val="FF00FF">
              <a:alpha val="1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7966"/>
            <a:endParaRPr lang="de-DE" sz="1807" dirty="0">
              <a:solidFill>
                <a:prstClr val="white"/>
              </a:solidFill>
              <a:latin typeface="Calibri" panose="020F0502020204030204"/>
            </a:endParaRPr>
          </a:p>
        </p:txBody>
      </p:sp>
      <p:sp>
        <p:nvSpPr>
          <p:cNvPr id="19" name="Denkblase: wolkenförmig 18">
            <a:extLst>
              <a:ext uri="{FF2B5EF4-FFF2-40B4-BE49-F238E27FC236}">
                <a16:creationId xmlns:a16="http://schemas.microsoft.com/office/drawing/2014/main" id="{76F9900A-2956-487D-957F-FC6A7B545031}"/>
              </a:ext>
            </a:extLst>
          </p:cNvPr>
          <p:cNvSpPr/>
          <p:nvPr/>
        </p:nvSpPr>
        <p:spPr>
          <a:xfrm>
            <a:off x="228662" y="424324"/>
            <a:ext cx="4039076" cy="2215772"/>
          </a:xfrm>
          <a:prstGeom prst="cloudCallout">
            <a:avLst>
              <a:gd name="adj1" fmla="val 55257"/>
              <a:gd name="adj2" fmla="val 60480"/>
            </a:avLst>
          </a:prstGeom>
          <a:solidFill>
            <a:srgbClr val="33CC33">
              <a:alpha val="1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7966"/>
            <a:endParaRPr lang="de-DE" sz="1807" dirty="0">
              <a:solidFill>
                <a:prstClr val="white"/>
              </a:solidFill>
              <a:latin typeface="Calibri" panose="020F0502020204030204"/>
            </a:endParaRPr>
          </a:p>
        </p:txBody>
      </p:sp>
      <p:sp>
        <p:nvSpPr>
          <p:cNvPr id="15" name="Textfeld 14">
            <a:extLst>
              <a:ext uri="{FF2B5EF4-FFF2-40B4-BE49-F238E27FC236}">
                <a16:creationId xmlns:a16="http://schemas.microsoft.com/office/drawing/2014/main" id="{AB376AEA-BC88-40F0-8DDE-F2FDAE0BC6E8}"/>
              </a:ext>
            </a:extLst>
          </p:cNvPr>
          <p:cNvSpPr txBox="1"/>
          <p:nvPr/>
        </p:nvSpPr>
        <p:spPr>
          <a:xfrm>
            <a:off x="4378536" y="145211"/>
            <a:ext cx="3697068" cy="1077218"/>
          </a:xfrm>
          <a:prstGeom prst="rect">
            <a:avLst/>
          </a:prstGeom>
          <a:noFill/>
        </p:spPr>
        <p:txBody>
          <a:bodyPr wrap="square" rtlCol="0">
            <a:spAutoFit/>
          </a:bodyPr>
          <a:lstStyle/>
          <a:p>
            <a:pPr defTabSz="917966"/>
            <a:r>
              <a:rPr lang="de-DE" sz="3200" b="1" dirty="0">
                <a:solidFill>
                  <a:prstClr val="black"/>
                </a:solidFill>
                <a:latin typeface="Calibri" panose="020F0502020204030204"/>
              </a:rPr>
              <a:t>Kriterien für die Berufswahl</a:t>
            </a:r>
          </a:p>
        </p:txBody>
      </p:sp>
    </p:spTree>
    <p:extLst>
      <p:ext uri="{BB962C8B-B14F-4D97-AF65-F5344CB8AC3E}">
        <p14:creationId xmlns:p14="http://schemas.microsoft.com/office/powerpoint/2010/main" val="4224836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Männchen, 3D Model, Freigestellt, 3D, Model, Ganzkörper">
            <a:extLst>
              <a:ext uri="{FF2B5EF4-FFF2-40B4-BE49-F238E27FC236}">
                <a16:creationId xmlns:a16="http://schemas.microsoft.com/office/drawing/2014/main" id="{E6B9681B-0A32-4D7D-841D-96560E7F44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836" y="1818451"/>
            <a:ext cx="2325529" cy="2325529"/>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C109A4AE-7012-460F-98BE-53EF5C54BEE1}"/>
              </a:ext>
            </a:extLst>
          </p:cNvPr>
          <p:cNvSpPr txBox="1"/>
          <p:nvPr/>
        </p:nvSpPr>
        <p:spPr>
          <a:xfrm>
            <a:off x="8368965" y="1586170"/>
            <a:ext cx="4294068" cy="523220"/>
          </a:xfrm>
          <a:prstGeom prst="rect">
            <a:avLst/>
          </a:prstGeom>
          <a:noFill/>
        </p:spPr>
        <p:txBody>
          <a:bodyPr wrap="square" rtlCol="0">
            <a:spAutoFit/>
          </a:bodyPr>
          <a:lstStyle/>
          <a:p>
            <a:pPr defTabSz="917966"/>
            <a:r>
              <a:rPr lang="de-DE" sz="2800" b="1" dirty="0">
                <a:solidFill>
                  <a:prstClr val="black"/>
                </a:solidFill>
                <a:latin typeface="Calibri" panose="020F0502020204030204"/>
              </a:rPr>
              <a:t>Interessen</a:t>
            </a:r>
            <a:r>
              <a:rPr lang="de-DE" sz="2800" dirty="0">
                <a:solidFill>
                  <a:prstClr val="black"/>
                </a:solidFill>
                <a:latin typeface="Calibri" panose="020F0502020204030204"/>
              </a:rPr>
              <a:t> </a:t>
            </a:r>
          </a:p>
        </p:txBody>
      </p:sp>
      <p:sp>
        <p:nvSpPr>
          <p:cNvPr id="8" name="Textfeld 7">
            <a:extLst>
              <a:ext uri="{FF2B5EF4-FFF2-40B4-BE49-F238E27FC236}">
                <a16:creationId xmlns:a16="http://schemas.microsoft.com/office/drawing/2014/main" id="{FEBF5656-AF82-44A8-B0E8-48962B5CF8DA}"/>
              </a:ext>
            </a:extLst>
          </p:cNvPr>
          <p:cNvSpPr txBox="1"/>
          <p:nvPr/>
        </p:nvSpPr>
        <p:spPr>
          <a:xfrm>
            <a:off x="8401259" y="3530068"/>
            <a:ext cx="3835083" cy="523220"/>
          </a:xfrm>
          <a:prstGeom prst="rect">
            <a:avLst/>
          </a:prstGeom>
          <a:noFill/>
        </p:spPr>
        <p:txBody>
          <a:bodyPr wrap="square" rtlCol="0">
            <a:spAutoFit/>
          </a:bodyPr>
          <a:lstStyle/>
          <a:p>
            <a:pPr defTabSz="917966"/>
            <a:r>
              <a:rPr lang="de-DE" sz="2800" b="1" dirty="0">
                <a:solidFill>
                  <a:prstClr val="black"/>
                </a:solidFill>
                <a:latin typeface="Calibri" panose="020F0502020204030204"/>
              </a:rPr>
              <a:t>Fähigkeiten</a:t>
            </a:r>
          </a:p>
        </p:txBody>
      </p:sp>
      <p:sp>
        <p:nvSpPr>
          <p:cNvPr id="9" name="Textfeld 8">
            <a:extLst>
              <a:ext uri="{FF2B5EF4-FFF2-40B4-BE49-F238E27FC236}">
                <a16:creationId xmlns:a16="http://schemas.microsoft.com/office/drawing/2014/main" id="{304561BC-F3A1-4D60-937A-272EA39384C8}"/>
              </a:ext>
            </a:extLst>
          </p:cNvPr>
          <p:cNvSpPr txBox="1"/>
          <p:nvPr/>
        </p:nvSpPr>
        <p:spPr>
          <a:xfrm>
            <a:off x="6800265" y="5118662"/>
            <a:ext cx="4426664" cy="1232197"/>
          </a:xfrm>
          <a:prstGeom prst="rect">
            <a:avLst/>
          </a:prstGeom>
          <a:noFill/>
        </p:spPr>
        <p:txBody>
          <a:bodyPr wrap="square" rtlCol="0">
            <a:spAutoFit/>
          </a:bodyPr>
          <a:lstStyle/>
          <a:p>
            <a:pPr algn="ctr" defTabSz="917966"/>
            <a:r>
              <a:rPr lang="de-DE" sz="2800" b="1" dirty="0">
                <a:solidFill>
                  <a:prstClr val="black"/>
                </a:solidFill>
                <a:latin typeface="Calibri" panose="020F0502020204030204"/>
              </a:rPr>
              <a:t>Berufliche Ziele</a:t>
            </a:r>
          </a:p>
          <a:p>
            <a:pPr algn="ctr" defTabSz="917966"/>
            <a:r>
              <a:rPr lang="de-DE" sz="2800" b="1" dirty="0">
                <a:solidFill>
                  <a:prstClr val="black"/>
                </a:solidFill>
                <a:latin typeface="Calibri" panose="020F0502020204030204"/>
              </a:rPr>
              <a:t>Wünsche</a:t>
            </a:r>
          </a:p>
          <a:p>
            <a:pPr algn="ctr" defTabSz="917966"/>
            <a:endParaRPr lang="de-DE" sz="1807" dirty="0">
              <a:solidFill>
                <a:prstClr val="black"/>
              </a:solidFill>
              <a:latin typeface="Calibri" panose="020F0502020204030204"/>
            </a:endParaRPr>
          </a:p>
        </p:txBody>
      </p:sp>
      <p:sp>
        <p:nvSpPr>
          <p:cNvPr id="10" name="Textfeld 9">
            <a:extLst>
              <a:ext uri="{FF2B5EF4-FFF2-40B4-BE49-F238E27FC236}">
                <a16:creationId xmlns:a16="http://schemas.microsoft.com/office/drawing/2014/main" id="{91CBB019-4295-4794-9623-2AEF38A93723}"/>
              </a:ext>
            </a:extLst>
          </p:cNvPr>
          <p:cNvSpPr txBox="1"/>
          <p:nvPr/>
        </p:nvSpPr>
        <p:spPr>
          <a:xfrm>
            <a:off x="3157403" y="5590479"/>
            <a:ext cx="2655742" cy="523220"/>
          </a:xfrm>
          <a:prstGeom prst="rect">
            <a:avLst/>
          </a:prstGeom>
          <a:noFill/>
        </p:spPr>
        <p:txBody>
          <a:bodyPr wrap="square" rtlCol="0">
            <a:spAutoFit/>
          </a:bodyPr>
          <a:lstStyle/>
          <a:p>
            <a:pPr algn="ctr" defTabSz="917966"/>
            <a:r>
              <a:rPr lang="de-DE" sz="2800" b="1" dirty="0">
                <a:solidFill>
                  <a:prstClr val="black"/>
                </a:solidFill>
                <a:latin typeface="Calibri" panose="020F0502020204030204"/>
              </a:rPr>
              <a:t>Realisierbarkeit</a:t>
            </a:r>
          </a:p>
        </p:txBody>
      </p:sp>
      <p:sp>
        <p:nvSpPr>
          <p:cNvPr id="11" name="Textfeld 10">
            <a:extLst>
              <a:ext uri="{FF2B5EF4-FFF2-40B4-BE49-F238E27FC236}">
                <a16:creationId xmlns:a16="http://schemas.microsoft.com/office/drawing/2014/main" id="{0606701B-7D6A-4CA9-A4B6-66AFF5C5BF75}"/>
              </a:ext>
            </a:extLst>
          </p:cNvPr>
          <p:cNvSpPr txBox="1"/>
          <p:nvPr/>
        </p:nvSpPr>
        <p:spPr>
          <a:xfrm>
            <a:off x="214941" y="1128682"/>
            <a:ext cx="3539292" cy="2372060"/>
          </a:xfrm>
          <a:prstGeom prst="rect">
            <a:avLst/>
          </a:prstGeom>
          <a:noFill/>
        </p:spPr>
        <p:txBody>
          <a:bodyPr wrap="square" rtlCol="0">
            <a:spAutoFit/>
          </a:bodyPr>
          <a:lstStyle/>
          <a:p>
            <a:pPr algn="ctr" defTabSz="917966"/>
            <a:r>
              <a:rPr lang="de-DE" sz="2800" b="1" dirty="0">
                <a:solidFill>
                  <a:prstClr val="black"/>
                </a:solidFill>
                <a:latin typeface="Calibri" panose="020F0502020204030204"/>
              </a:rPr>
              <a:t>Eigene Kriterien für die Berufswahl definieren + priorisieren</a:t>
            </a:r>
          </a:p>
          <a:p>
            <a:pPr algn="ctr" defTabSz="917966"/>
            <a:endParaRPr lang="de-DE" sz="1807" dirty="0">
              <a:solidFill>
                <a:prstClr val="black"/>
              </a:solidFill>
              <a:latin typeface="Calibri" panose="020F0502020204030204"/>
            </a:endParaRPr>
          </a:p>
          <a:p>
            <a:pPr algn="ctr" defTabSz="917966"/>
            <a:endParaRPr lang="de-DE" sz="1807" dirty="0">
              <a:solidFill>
                <a:prstClr val="black"/>
              </a:solidFill>
              <a:latin typeface="Calibri" panose="020F0502020204030204"/>
            </a:endParaRPr>
          </a:p>
        </p:txBody>
      </p:sp>
      <p:sp>
        <p:nvSpPr>
          <p:cNvPr id="12" name="Textfeld 11">
            <a:extLst>
              <a:ext uri="{FF2B5EF4-FFF2-40B4-BE49-F238E27FC236}">
                <a16:creationId xmlns:a16="http://schemas.microsoft.com/office/drawing/2014/main" id="{4383378A-9DDD-40A0-A95C-5C1711C78EF1}"/>
              </a:ext>
            </a:extLst>
          </p:cNvPr>
          <p:cNvSpPr txBox="1"/>
          <p:nvPr/>
        </p:nvSpPr>
        <p:spPr>
          <a:xfrm>
            <a:off x="204289" y="3889881"/>
            <a:ext cx="3896281" cy="523220"/>
          </a:xfrm>
          <a:prstGeom prst="rect">
            <a:avLst/>
          </a:prstGeom>
          <a:noFill/>
        </p:spPr>
        <p:txBody>
          <a:bodyPr wrap="square" rtlCol="0">
            <a:spAutoFit/>
          </a:bodyPr>
          <a:lstStyle/>
          <a:p>
            <a:pPr algn="ctr" defTabSz="917966"/>
            <a:r>
              <a:rPr lang="de-DE" sz="2800" b="1" dirty="0">
                <a:solidFill>
                  <a:prstClr val="black"/>
                </a:solidFill>
                <a:latin typeface="Calibri" panose="020F0502020204030204"/>
              </a:rPr>
              <a:t>Informieren</a:t>
            </a:r>
          </a:p>
        </p:txBody>
      </p:sp>
      <p:sp>
        <p:nvSpPr>
          <p:cNvPr id="2" name="Denkblase: wolkenförmig 1">
            <a:extLst>
              <a:ext uri="{FF2B5EF4-FFF2-40B4-BE49-F238E27FC236}">
                <a16:creationId xmlns:a16="http://schemas.microsoft.com/office/drawing/2014/main" id="{CB226545-9002-4902-B3BC-D7C3960CA2D6}"/>
              </a:ext>
            </a:extLst>
          </p:cNvPr>
          <p:cNvSpPr/>
          <p:nvPr/>
        </p:nvSpPr>
        <p:spPr>
          <a:xfrm>
            <a:off x="7844258" y="1056660"/>
            <a:ext cx="3284298" cy="1790007"/>
          </a:xfrm>
          <a:prstGeom prst="cloudCallout">
            <a:avLst>
              <a:gd name="adj1" fmla="val -72900"/>
              <a:gd name="adj2" fmla="val 38291"/>
            </a:avLst>
          </a:prstGeom>
          <a:solidFill>
            <a:srgbClr val="33CC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7966"/>
            <a:endParaRPr lang="de-DE" sz="1606" dirty="0">
              <a:solidFill>
                <a:prstClr val="white"/>
              </a:solidFill>
              <a:latin typeface="Calibri" panose="020F0502020204030204"/>
            </a:endParaRPr>
          </a:p>
        </p:txBody>
      </p:sp>
      <p:sp>
        <p:nvSpPr>
          <p:cNvPr id="4" name="Denkblase: wolkenförmig 3">
            <a:extLst>
              <a:ext uri="{FF2B5EF4-FFF2-40B4-BE49-F238E27FC236}">
                <a16:creationId xmlns:a16="http://schemas.microsoft.com/office/drawing/2014/main" id="{96E58C82-9934-4567-B308-DFDA7BE7823C}"/>
              </a:ext>
            </a:extLst>
          </p:cNvPr>
          <p:cNvSpPr/>
          <p:nvPr/>
        </p:nvSpPr>
        <p:spPr>
          <a:xfrm>
            <a:off x="7844258" y="3143851"/>
            <a:ext cx="3023843" cy="1293753"/>
          </a:xfrm>
          <a:prstGeom prst="cloudCallout">
            <a:avLst>
              <a:gd name="adj1" fmla="val -92106"/>
              <a:gd name="adj2" fmla="val -32707"/>
            </a:avLst>
          </a:prstGeom>
          <a:solidFill>
            <a:srgbClr val="99F414">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7966"/>
            <a:r>
              <a:rPr lang="de-DE" sz="1807" dirty="0">
                <a:solidFill>
                  <a:prstClr val="white"/>
                </a:solidFill>
                <a:latin typeface="Calibri" panose="020F0502020204030204"/>
              </a:rPr>
              <a:t>                                                       </a:t>
            </a:r>
          </a:p>
        </p:txBody>
      </p:sp>
      <p:sp>
        <p:nvSpPr>
          <p:cNvPr id="16" name="Denkblase: wolkenförmig 15">
            <a:extLst>
              <a:ext uri="{FF2B5EF4-FFF2-40B4-BE49-F238E27FC236}">
                <a16:creationId xmlns:a16="http://schemas.microsoft.com/office/drawing/2014/main" id="{067492EF-5211-47A7-BED0-BF46CF4E432C}"/>
              </a:ext>
            </a:extLst>
          </p:cNvPr>
          <p:cNvSpPr/>
          <p:nvPr/>
        </p:nvSpPr>
        <p:spPr>
          <a:xfrm>
            <a:off x="7514083" y="4823821"/>
            <a:ext cx="3354018" cy="1674640"/>
          </a:xfrm>
          <a:prstGeom prst="cloudCallout">
            <a:avLst>
              <a:gd name="adj1" fmla="val -82304"/>
              <a:gd name="adj2" fmla="val -92310"/>
            </a:avLst>
          </a:prstGeom>
          <a:solidFill>
            <a:schemeClr val="accent4">
              <a:lumMod val="60000"/>
              <a:lumOff val="40000"/>
              <a:alpha val="1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7966"/>
            <a:endParaRPr lang="de-DE" sz="1807" dirty="0">
              <a:solidFill>
                <a:prstClr val="white"/>
              </a:solidFill>
              <a:latin typeface="Calibri" panose="020F0502020204030204"/>
            </a:endParaRPr>
          </a:p>
        </p:txBody>
      </p:sp>
      <p:sp>
        <p:nvSpPr>
          <p:cNvPr id="17" name="Denkblase: wolkenförmig 16">
            <a:extLst>
              <a:ext uri="{FF2B5EF4-FFF2-40B4-BE49-F238E27FC236}">
                <a16:creationId xmlns:a16="http://schemas.microsoft.com/office/drawing/2014/main" id="{DE735B9B-8007-45E4-8DA3-E63355252F3C}"/>
              </a:ext>
            </a:extLst>
          </p:cNvPr>
          <p:cNvSpPr/>
          <p:nvPr/>
        </p:nvSpPr>
        <p:spPr>
          <a:xfrm>
            <a:off x="3157403" y="4897440"/>
            <a:ext cx="2937510" cy="1674640"/>
          </a:xfrm>
          <a:prstGeom prst="cloudCallout">
            <a:avLst>
              <a:gd name="adj1" fmla="val 40813"/>
              <a:gd name="adj2" fmla="val -102667"/>
            </a:avLst>
          </a:prstGeom>
          <a:solidFill>
            <a:srgbClr val="FF3399">
              <a:alpha val="1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7966"/>
            <a:endParaRPr lang="de-DE" sz="1807" dirty="0">
              <a:solidFill>
                <a:prstClr val="white"/>
              </a:solidFill>
              <a:latin typeface="Calibri" panose="020F0502020204030204"/>
            </a:endParaRPr>
          </a:p>
        </p:txBody>
      </p:sp>
      <p:sp>
        <p:nvSpPr>
          <p:cNvPr id="18" name="Denkblase: wolkenförmig 17">
            <a:extLst>
              <a:ext uri="{FF2B5EF4-FFF2-40B4-BE49-F238E27FC236}">
                <a16:creationId xmlns:a16="http://schemas.microsoft.com/office/drawing/2014/main" id="{2B6C4B91-F555-4E37-9D13-25EFBB7BDD7F}"/>
              </a:ext>
            </a:extLst>
          </p:cNvPr>
          <p:cNvSpPr/>
          <p:nvPr/>
        </p:nvSpPr>
        <p:spPr>
          <a:xfrm>
            <a:off x="389207" y="3557031"/>
            <a:ext cx="3383650" cy="1394341"/>
          </a:xfrm>
          <a:prstGeom prst="cloudCallout">
            <a:avLst>
              <a:gd name="adj1" fmla="val 78588"/>
              <a:gd name="adj2" fmla="val -45757"/>
            </a:avLst>
          </a:prstGeom>
          <a:solidFill>
            <a:srgbClr val="FF00FF">
              <a:alpha val="1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7966"/>
            <a:endParaRPr lang="de-DE" sz="1807" dirty="0">
              <a:solidFill>
                <a:prstClr val="white"/>
              </a:solidFill>
              <a:latin typeface="Calibri" panose="020F0502020204030204"/>
            </a:endParaRPr>
          </a:p>
        </p:txBody>
      </p:sp>
      <p:sp>
        <p:nvSpPr>
          <p:cNvPr id="19" name="Denkblase: wolkenförmig 18">
            <a:extLst>
              <a:ext uri="{FF2B5EF4-FFF2-40B4-BE49-F238E27FC236}">
                <a16:creationId xmlns:a16="http://schemas.microsoft.com/office/drawing/2014/main" id="{76F9900A-2956-487D-957F-FC6A7B545031}"/>
              </a:ext>
            </a:extLst>
          </p:cNvPr>
          <p:cNvSpPr/>
          <p:nvPr/>
        </p:nvSpPr>
        <p:spPr>
          <a:xfrm>
            <a:off x="61494" y="987438"/>
            <a:ext cx="4039076" cy="2215772"/>
          </a:xfrm>
          <a:prstGeom prst="cloudCallout">
            <a:avLst>
              <a:gd name="adj1" fmla="val 73045"/>
              <a:gd name="adj2" fmla="val 33459"/>
            </a:avLst>
          </a:prstGeom>
          <a:solidFill>
            <a:srgbClr val="33CC33">
              <a:alpha val="1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7966"/>
            <a:endParaRPr lang="de-DE" sz="1807" dirty="0">
              <a:solidFill>
                <a:prstClr val="white"/>
              </a:solidFill>
              <a:latin typeface="Calibri" panose="020F0502020204030204"/>
            </a:endParaRPr>
          </a:p>
        </p:txBody>
      </p:sp>
      <p:sp>
        <p:nvSpPr>
          <p:cNvPr id="15" name="Textfeld 14">
            <a:extLst>
              <a:ext uri="{FF2B5EF4-FFF2-40B4-BE49-F238E27FC236}">
                <a16:creationId xmlns:a16="http://schemas.microsoft.com/office/drawing/2014/main" id="{AB376AEA-BC88-40F0-8DDE-F2FDAE0BC6E8}"/>
              </a:ext>
            </a:extLst>
          </p:cNvPr>
          <p:cNvSpPr txBox="1"/>
          <p:nvPr/>
        </p:nvSpPr>
        <p:spPr>
          <a:xfrm>
            <a:off x="2950359" y="211120"/>
            <a:ext cx="5908464" cy="584775"/>
          </a:xfrm>
          <a:prstGeom prst="rect">
            <a:avLst/>
          </a:prstGeom>
          <a:noFill/>
        </p:spPr>
        <p:txBody>
          <a:bodyPr wrap="square" rtlCol="0">
            <a:spAutoFit/>
          </a:bodyPr>
          <a:lstStyle/>
          <a:p>
            <a:pPr algn="ctr" defTabSz="917966"/>
            <a:r>
              <a:rPr lang="de-DE" sz="3200" b="1" dirty="0">
                <a:solidFill>
                  <a:prstClr val="black"/>
                </a:solidFill>
                <a:latin typeface="Calibri" panose="020F0502020204030204"/>
              </a:rPr>
              <a:t>Kriterien für die Berufswahl</a:t>
            </a:r>
          </a:p>
        </p:txBody>
      </p:sp>
      <p:sp>
        <p:nvSpPr>
          <p:cNvPr id="3" name="Fußzeilenplatzhalter 2">
            <a:extLst>
              <a:ext uri="{FF2B5EF4-FFF2-40B4-BE49-F238E27FC236}">
                <a16:creationId xmlns:a16="http://schemas.microsoft.com/office/drawing/2014/main" id="{DD2E2055-9FE9-47BB-A5A9-E8CD5F6CA67E}"/>
              </a:ext>
            </a:extLst>
          </p:cNvPr>
          <p:cNvSpPr>
            <a:spLocks noGrp="1"/>
          </p:cNvSpPr>
          <p:nvPr>
            <p:ph type="ftr" sz="quarter" idx="11"/>
          </p:nvPr>
        </p:nvSpPr>
        <p:spPr/>
        <p:txBody>
          <a:bodyPr/>
          <a:lstStyle/>
          <a:p>
            <a:r>
              <a:rPr lang="de-DE"/>
              <a:t>Wege nach dem Abitur,- Berufsberaterin Franziska Ploß - 2024 © Bundesagentur für Arbeit</a:t>
            </a:r>
          </a:p>
        </p:txBody>
      </p:sp>
    </p:spTree>
    <p:extLst>
      <p:ext uri="{BB962C8B-B14F-4D97-AF65-F5344CB8AC3E}">
        <p14:creationId xmlns:p14="http://schemas.microsoft.com/office/powerpoint/2010/main" val="361880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2" grpId="0" animBg="1"/>
      <p:bldP spid="4"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el 1"/>
          <p:cNvSpPr>
            <a:spLocks noGrp="1"/>
          </p:cNvSpPr>
          <p:nvPr>
            <p:ph type="title"/>
          </p:nvPr>
        </p:nvSpPr>
        <p:spPr bwMode="auto">
          <a:xfrm>
            <a:off x="2229850" y="217351"/>
            <a:ext cx="7754537" cy="731500"/>
          </a:xfrm>
        </p:spPr>
        <p:txBody>
          <a:bodyPr numCol="1" compatLnSpc="1">
            <a:prstTxWarp prst="textNoShape">
              <a:avLst/>
            </a:prstTxWarp>
          </a:bodyPr>
          <a:lstStyle/>
          <a:p>
            <a:pPr algn="ctr">
              <a:spcAft>
                <a:spcPct val="0"/>
              </a:spcAft>
            </a:pPr>
            <a:r>
              <a:rPr altLang="de-DE" dirty="0"/>
              <a:t>Die Entscheidungshilfe:</a:t>
            </a:r>
            <a:br>
              <a:rPr altLang="de-DE" dirty="0"/>
            </a:br>
            <a:r>
              <a:rPr altLang="de-DE" dirty="0" err="1"/>
              <a:t>CheckU</a:t>
            </a:r>
            <a:endParaRPr altLang="de-DE" dirty="0"/>
          </a:p>
        </p:txBody>
      </p:sp>
      <p:sp>
        <p:nvSpPr>
          <p:cNvPr id="21507" name="Fußzeilenplatzhalt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16">
              <a:lnSpc>
                <a:spcPct val="90000"/>
              </a:lnSpc>
              <a:spcBef>
                <a:spcPct val="50000"/>
              </a:spcBef>
              <a:defRPr sz="1999">
                <a:solidFill>
                  <a:schemeClr val="tx1"/>
                </a:solidFill>
                <a:latin typeface="Arial" panose="020B0604020202020204" pitchFamily="34" charset="0"/>
              </a:defRPr>
            </a:lvl1pPr>
            <a:lvl2pPr marL="742579" indent="-285607" defTabSz="917116">
              <a:lnSpc>
                <a:spcPct val="90000"/>
              </a:lnSpc>
              <a:spcBef>
                <a:spcPct val="50000"/>
              </a:spcBef>
              <a:defRPr sz="1999">
                <a:solidFill>
                  <a:schemeClr val="tx1"/>
                </a:solidFill>
                <a:latin typeface="Arial" panose="020B0604020202020204" pitchFamily="34" charset="0"/>
              </a:defRPr>
            </a:lvl2pPr>
            <a:lvl3pPr marL="1142429" indent="-228486" defTabSz="917116">
              <a:lnSpc>
                <a:spcPct val="90000"/>
              </a:lnSpc>
              <a:spcBef>
                <a:spcPct val="50000"/>
              </a:spcBef>
              <a:defRPr sz="1999">
                <a:solidFill>
                  <a:schemeClr val="tx1"/>
                </a:solidFill>
                <a:latin typeface="Arial" panose="020B0604020202020204" pitchFamily="34" charset="0"/>
              </a:defRPr>
            </a:lvl3pPr>
            <a:lvl4pPr marL="1599400" indent="-228486" defTabSz="917116">
              <a:lnSpc>
                <a:spcPct val="90000"/>
              </a:lnSpc>
              <a:spcBef>
                <a:spcPct val="50000"/>
              </a:spcBef>
              <a:defRPr sz="1999">
                <a:solidFill>
                  <a:schemeClr val="tx1"/>
                </a:solidFill>
                <a:latin typeface="Arial" panose="020B0604020202020204" pitchFamily="34" charset="0"/>
              </a:defRPr>
            </a:lvl4pPr>
            <a:lvl5pPr marL="2056371" indent="-228486" defTabSz="917116">
              <a:lnSpc>
                <a:spcPct val="90000"/>
              </a:lnSpc>
              <a:spcBef>
                <a:spcPct val="50000"/>
              </a:spcBef>
              <a:defRPr sz="1999">
                <a:solidFill>
                  <a:schemeClr val="tx1"/>
                </a:solidFill>
                <a:latin typeface="Arial" panose="020B0604020202020204" pitchFamily="34" charset="0"/>
              </a:defRPr>
            </a:lvl5pPr>
            <a:lvl6pPr marL="2513343" indent="-228486" defTabSz="917116" eaLnBrk="0" fontAlgn="base" hangingPunct="0">
              <a:lnSpc>
                <a:spcPct val="90000"/>
              </a:lnSpc>
              <a:spcBef>
                <a:spcPct val="50000"/>
              </a:spcBef>
              <a:spcAft>
                <a:spcPct val="0"/>
              </a:spcAft>
              <a:defRPr sz="1999">
                <a:solidFill>
                  <a:schemeClr val="tx1"/>
                </a:solidFill>
                <a:latin typeface="Arial" panose="020B0604020202020204" pitchFamily="34" charset="0"/>
              </a:defRPr>
            </a:lvl6pPr>
            <a:lvl7pPr marL="2970314" indent="-228486" defTabSz="917116" eaLnBrk="0" fontAlgn="base" hangingPunct="0">
              <a:lnSpc>
                <a:spcPct val="90000"/>
              </a:lnSpc>
              <a:spcBef>
                <a:spcPct val="50000"/>
              </a:spcBef>
              <a:spcAft>
                <a:spcPct val="0"/>
              </a:spcAft>
              <a:defRPr sz="1999">
                <a:solidFill>
                  <a:schemeClr val="tx1"/>
                </a:solidFill>
                <a:latin typeface="Arial" panose="020B0604020202020204" pitchFamily="34" charset="0"/>
              </a:defRPr>
            </a:lvl7pPr>
            <a:lvl8pPr marL="3427286" indent="-228486" defTabSz="917116" eaLnBrk="0" fontAlgn="base" hangingPunct="0">
              <a:lnSpc>
                <a:spcPct val="90000"/>
              </a:lnSpc>
              <a:spcBef>
                <a:spcPct val="50000"/>
              </a:spcBef>
              <a:spcAft>
                <a:spcPct val="0"/>
              </a:spcAft>
              <a:defRPr sz="1999">
                <a:solidFill>
                  <a:schemeClr val="tx1"/>
                </a:solidFill>
                <a:latin typeface="Arial" panose="020B0604020202020204" pitchFamily="34" charset="0"/>
              </a:defRPr>
            </a:lvl8pPr>
            <a:lvl9pPr marL="3884257" indent="-228486" defTabSz="917116" eaLnBrk="0" fontAlgn="base" hangingPunct="0">
              <a:lnSpc>
                <a:spcPct val="90000"/>
              </a:lnSpc>
              <a:spcBef>
                <a:spcPct val="50000"/>
              </a:spcBef>
              <a:spcAft>
                <a:spcPct val="0"/>
              </a:spcAft>
              <a:defRPr sz="1999">
                <a:solidFill>
                  <a:schemeClr val="tx1"/>
                </a:solidFill>
                <a:latin typeface="Arial" panose="020B0604020202020204" pitchFamily="34" charset="0"/>
              </a:defRPr>
            </a:lvl9pPr>
          </a:lstStyle>
          <a:p>
            <a:pPr>
              <a:defRPr/>
            </a:pPr>
            <a:r>
              <a:rPr lang="de-DE" sz="999"/>
              <a:t>Wege nach dem Abitur,- Berufsberaterin Franziska Ploß - 2024 © Bundesagentur für Arbeit</a:t>
            </a:r>
            <a:endParaRPr lang="de-DE" sz="999" dirty="0"/>
          </a:p>
        </p:txBody>
      </p:sp>
      <p:sp>
        <p:nvSpPr>
          <p:cNvPr id="6" name="0"/>
          <p:cNvSpPr/>
          <p:nvPr/>
        </p:nvSpPr>
        <p:spPr>
          <a:xfrm>
            <a:off x="2252065" y="1331300"/>
            <a:ext cx="7733909" cy="4211283"/>
          </a:xfrm>
          <a:prstGeom prst="rect">
            <a:avLst/>
          </a:prstGeom>
          <a:noFill/>
          <a:ln w="20955" cap="flat" cmpd="sng" algn="ctr">
            <a:noFill/>
            <a:prstDash val="solid"/>
          </a:ln>
          <a:effectLst/>
          <a:extLst>
            <a:ext uri="{91240B29-F687-4F45-9708-019B960494DF}">
              <a14:hiddenLine xmlns:a14="http://schemas.microsoft.com/office/drawing/2010/main" w="20955" cap="flat" cmpd="sng" algn="ctr">
                <a:solidFill>
                  <a:schemeClr val="tx1"/>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a:lstStyle/>
          <a:p>
            <a:pPr>
              <a:spcAft>
                <a:spcPts val="700"/>
              </a:spcAft>
              <a:buClr>
                <a:srgbClr val="FF0000"/>
              </a:buClr>
              <a:buSzPct val="80000"/>
              <a:defRPr/>
            </a:pPr>
            <a:endParaRPr lang="de-DE" sz="1399" dirty="0">
              <a:solidFill>
                <a:srgbClr val="0000FF"/>
              </a:solidFill>
            </a:endParaRPr>
          </a:p>
        </p:txBody>
      </p:sp>
      <p:pic>
        <p:nvPicPr>
          <p:cNvPr id="3" name="Grafik 2">
            <a:extLst>
              <a:ext uri="{FF2B5EF4-FFF2-40B4-BE49-F238E27FC236}">
                <a16:creationId xmlns:a16="http://schemas.microsoft.com/office/drawing/2014/main" id="{D1D5372C-5E0C-429C-B513-C741214B009F}"/>
              </a:ext>
            </a:extLst>
          </p:cNvPr>
          <p:cNvPicPr>
            <a:picLocks noChangeAspect="1"/>
          </p:cNvPicPr>
          <p:nvPr/>
        </p:nvPicPr>
        <p:blipFill>
          <a:blip r:embed="rId3"/>
          <a:stretch>
            <a:fillRect/>
          </a:stretch>
        </p:blipFill>
        <p:spPr>
          <a:xfrm>
            <a:off x="0" y="1121336"/>
            <a:ext cx="12239625" cy="4631210"/>
          </a:xfrm>
          <a:prstGeom prst="rect">
            <a:avLst/>
          </a:prstGeom>
        </p:spPr>
      </p:pic>
      <p:sp>
        <p:nvSpPr>
          <p:cNvPr id="4" name="Textfeld 3">
            <a:extLst>
              <a:ext uri="{FF2B5EF4-FFF2-40B4-BE49-F238E27FC236}">
                <a16:creationId xmlns:a16="http://schemas.microsoft.com/office/drawing/2014/main" id="{922A141B-B807-4CF4-917D-7C1E75236EDD}"/>
              </a:ext>
            </a:extLst>
          </p:cNvPr>
          <p:cNvSpPr txBox="1"/>
          <p:nvPr/>
        </p:nvSpPr>
        <p:spPr>
          <a:xfrm>
            <a:off x="6562501" y="2740404"/>
            <a:ext cx="5675539" cy="1393074"/>
          </a:xfrm>
          <a:prstGeom prst="rect">
            <a:avLst/>
          </a:prstGeom>
          <a:noFill/>
        </p:spPr>
        <p:txBody>
          <a:bodyPr wrap="square" rtlCol="0">
            <a:spAutoFit/>
          </a:bodyPr>
          <a:lstStyle/>
          <a:p>
            <a:r>
              <a:rPr lang="de-DE" b="1" dirty="0">
                <a:solidFill>
                  <a:schemeClr val="bg1"/>
                </a:solidFill>
              </a:rPr>
              <a:t>4 Tests: Fähigkeiten, soziale Kompetenzen, berufliche Vorlieben und Interessen.</a:t>
            </a:r>
          </a:p>
          <a:p>
            <a:pPr algn="l"/>
            <a:endParaRPr lang="de-DE" sz="2000" dirty="0"/>
          </a:p>
        </p:txBody>
      </p:sp>
      <p:sp>
        <p:nvSpPr>
          <p:cNvPr id="5" name="Textfeld 4">
            <a:extLst>
              <a:ext uri="{FF2B5EF4-FFF2-40B4-BE49-F238E27FC236}">
                <a16:creationId xmlns:a16="http://schemas.microsoft.com/office/drawing/2014/main" id="{846882DC-5626-4DE0-9EB9-E05BC134692D}"/>
              </a:ext>
            </a:extLst>
          </p:cNvPr>
          <p:cNvSpPr txBox="1"/>
          <p:nvPr/>
        </p:nvSpPr>
        <p:spPr>
          <a:xfrm>
            <a:off x="6560917" y="4133478"/>
            <a:ext cx="5282739" cy="1392689"/>
          </a:xfrm>
          <a:prstGeom prst="rect">
            <a:avLst/>
          </a:prstGeom>
          <a:noFill/>
        </p:spPr>
        <p:txBody>
          <a:bodyPr wrap="square" rtlCol="0">
            <a:spAutoFit/>
          </a:bodyPr>
          <a:lstStyle/>
          <a:p>
            <a:r>
              <a:rPr lang="de-DE" sz="2150" b="1" dirty="0">
                <a:solidFill>
                  <a:schemeClr val="bg1"/>
                </a:solidFill>
              </a:rPr>
              <a:t>Es geht zum Beispiel darum, wie und wo Sie arbeiten möchten. Oder wie gut Sie z.B.: Textinhalte verstehen.</a:t>
            </a:r>
          </a:p>
          <a:p>
            <a:pPr algn="l"/>
            <a:endParaRPr lang="de-DE" sz="2000" dirty="0"/>
          </a:p>
        </p:txBody>
      </p:sp>
    </p:spTree>
    <p:custDataLst>
      <p:tags r:id="rId1"/>
    </p:custDataLst>
    <p:extLst>
      <p:ext uri="{BB962C8B-B14F-4D97-AF65-F5344CB8AC3E}">
        <p14:creationId xmlns:p14="http://schemas.microsoft.com/office/powerpoint/2010/main" val="406658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971EB87-1E65-4BAA-91BB-CDE30FF66649}"/>
              </a:ext>
            </a:extLst>
          </p:cNvPr>
          <p:cNvPicPr>
            <a:picLocks noChangeAspect="1"/>
          </p:cNvPicPr>
          <p:nvPr/>
        </p:nvPicPr>
        <p:blipFill>
          <a:blip r:embed="rId3"/>
          <a:stretch>
            <a:fillRect/>
          </a:stretch>
        </p:blipFill>
        <p:spPr>
          <a:xfrm>
            <a:off x="0" y="-308184"/>
            <a:ext cx="12342495" cy="7501356"/>
          </a:xfrm>
          <a:prstGeom prst="rect">
            <a:avLst/>
          </a:prstGeom>
        </p:spPr>
      </p:pic>
      <p:sp>
        <p:nvSpPr>
          <p:cNvPr id="3" name="Rechteck 2"/>
          <p:cNvSpPr/>
          <p:nvPr/>
        </p:nvSpPr>
        <p:spPr>
          <a:xfrm>
            <a:off x="250093" y="228934"/>
            <a:ext cx="6757638" cy="7582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FF0000"/>
                </a:solidFill>
                <a:latin typeface="Calibri" panose="020F0502020204030204" pitchFamily="34" charset="0"/>
                <a:cs typeface="Calibri" panose="020F0502020204030204" pitchFamily="34" charset="0"/>
              </a:rPr>
              <a:t>Zu viele Möglichkeiten…?!?</a:t>
            </a:r>
          </a:p>
        </p:txBody>
      </p:sp>
    </p:spTree>
    <p:extLst>
      <p:ext uri="{BB962C8B-B14F-4D97-AF65-F5344CB8AC3E}">
        <p14:creationId xmlns:p14="http://schemas.microsoft.com/office/powerpoint/2010/main" val="271165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0" nodeType="with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feld 2"/>
          <p:cNvSpPr txBox="1"/>
          <p:nvPr/>
        </p:nvSpPr>
        <p:spPr>
          <a:xfrm>
            <a:off x="148856" y="425302"/>
            <a:ext cx="5603358" cy="707886"/>
          </a:xfrm>
          <a:prstGeom prst="rect">
            <a:avLst/>
          </a:prstGeom>
          <a:noFill/>
        </p:spPr>
        <p:txBody>
          <a:bodyPr wrap="square" rtlCol="0">
            <a:spAutoFit/>
          </a:bodyPr>
          <a:lstStyle/>
          <a:p>
            <a:pPr algn="l"/>
            <a:r>
              <a:rPr lang="de-DE" sz="4000" b="1" dirty="0">
                <a:latin typeface="Calibri" panose="020F0502020204030204" pitchFamily="34" charset="0"/>
                <a:cs typeface="Calibri" panose="020F0502020204030204" pitchFamily="34" charset="0"/>
              </a:rPr>
              <a:t>Tief durchatmen…</a:t>
            </a:r>
          </a:p>
        </p:txBody>
      </p:sp>
      <p:sp>
        <p:nvSpPr>
          <p:cNvPr id="4" name="Textfeld 3"/>
          <p:cNvSpPr txBox="1"/>
          <p:nvPr/>
        </p:nvSpPr>
        <p:spPr>
          <a:xfrm>
            <a:off x="4146698" y="5808922"/>
            <a:ext cx="7761767" cy="707886"/>
          </a:xfrm>
          <a:prstGeom prst="rect">
            <a:avLst/>
          </a:prstGeom>
          <a:noFill/>
        </p:spPr>
        <p:txBody>
          <a:bodyPr wrap="square" rtlCol="0">
            <a:spAutoFit/>
          </a:bodyPr>
          <a:lstStyle/>
          <a:p>
            <a:pPr algn="l"/>
            <a:r>
              <a:rPr lang="de-DE" sz="4000" b="1" dirty="0">
                <a:latin typeface="Calibri" panose="020F0502020204030204" pitchFamily="34" charset="0"/>
                <a:cs typeface="Calibri" panose="020F0502020204030204" pitchFamily="34" charset="0"/>
              </a:rPr>
              <a:t>…und ab zur Berufsberatung!</a:t>
            </a:r>
          </a:p>
        </p:txBody>
      </p:sp>
    </p:spTree>
    <p:extLst>
      <p:ext uri="{BB962C8B-B14F-4D97-AF65-F5344CB8AC3E}">
        <p14:creationId xmlns:p14="http://schemas.microsoft.com/office/powerpoint/2010/main" val="3564561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ür, Offen, Türöffnung, Eingang, Tür Öffnen, Offene Tür"/>
          <p:cNvPicPr>
            <a:picLocks noChangeAspect="1" noChangeArrowheads="1"/>
          </p:cNvPicPr>
          <p:nvPr/>
        </p:nvPicPr>
        <p:blipFill rotWithShape="1">
          <a:blip r:embed="rId3">
            <a:extLst>
              <a:ext uri="{28A0092B-C50C-407E-A947-70E740481C1C}">
                <a14:useLocalDpi xmlns:a14="http://schemas.microsoft.com/office/drawing/2010/main" val="0"/>
              </a:ext>
            </a:extLst>
          </a:blip>
          <a:srcRect l="21170" t="1090" r="24419" b="-1090"/>
          <a:stretch/>
        </p:blipFill>
        <p:spPr bwMode="auto">
          <a:xfrm>
            <a:off x="414670" y="1364303"/>
            <a:ext cx="4975368" cy="4876801"/>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590400" y="231654"/>
            <a:ext cx="11217600" cy="860624"/>
          </a:xfrm>
        </p:spPr>
        <p:txBody>
          <a:bodyPr/>
          <a:lstStyle/>
          <a:p>
            <a:r>
              <a:rPr lang="de-DE" sz="3600" dirty="0">
                <a:latin typeface="Calibri" panose="020F0502020204030204" pitchFamily="34" charset="0"/>
                <a:cs typeface="Calibri" panose="020F0502020204030204" pitchFamily="34" charset="0"/>
              </a:rPr>
              <a:t>Vervollständigen Sie folgenden Satz:</a:t>
            </a:r>
          </a:p>
        </p:txBody>
      </p:sp>
      <p:sp>
        <p:nvSpPr>
          <p:cNvPr id="4" name="Textfeld 3"/>
          <p:cNvSpPr txBox="1"/>
          <p:nvPr/>
        </p:nvSpPr>
        <p:spPr>
          <a:xfrm>
            <a:off x="5610558" y="1364303"/>
            <a:ext cx="5369442" cy="1754326"/>
          </a:xfrm>
          <a:prstGeom prst="rect">
            <a:avLst/>
          </a:prstGeom>
          <a:noFill/>
        </p:spPr>
        <p:txBody>
          <a:bodyPr wrap="square" rtlCol="0">
            <a:spAutoFit/>
          </a:bodyPr>
          <a:lstStyle/>
          <a:p>
            <a:pPr algn="l"/>
            <a:r>
              <a:rPr lang="de-DE" sz="3600" dirty="0">
                <a:latin typeface="Calibri" panose="020F0502020204030204" pitchFamily="34" charset="0"/>
                <a:cs typeface="Calibri" panose="020F0502020204030204" pitchFamily="34" charset="0"/>
              </a:rPr>
              <a:t>Wenn ich an die Zeit nach der Schule denke, dann weiß ich…</a:t>
            </a:r>
          </a:p>
        </p:txBody>
      </p:sp>
      <p:sp>
        <p:nvSpPr>
          <p:cNvPr id="5" name="Rechteck 4">
            <a:extLst>
              <a:ext uri="{FF2B5EF4-FFF2-40B4-BE49-F238E27FC236}">
                <a16:creationId xmlns:a16="http://schemas.microsoft.com/office/drawing/2014/main" id="{155D4EE5-B01B-4936-B974-D9B19F0C3AB1}"/>
              </a:ext>
            </a:extLst>
          </p:cNvPr>
          <p:cNvSpPr/>
          <p:nvPr/>
        </p:nvSpPr>
        <p:spPr>
          <a:xfrm>
            <a:off x="5382222" y="3477742"/>
            <a:ext cx="6994835" cy="2246769"/>
          </a:xfrm>
          <a:prstGeom prst="rect">
            <a:avLst/>
          </a:prstGeom>
        </p:spPr>
        <p:txBody>
          <a:bodyPr wrap="square">
            <a:spAutoFit/>
          </a:bodyPr>
          <a:lstStyle/>
          <a:p>
            <a:r>
              <a:rPr lang="de-DE" sz="2800" dirty="0">
                <a:latin typeface="Calibri" panose="020F0502020204030204" pitchFamily="34" charset="0"/>
                <a:cs typeface="Calibri" panose="020F0502020204030204" pitchFamily="34" charset="0"/>
              </a:rPr>
              <a:t>…schon ganz genau was ich machen möchte</a:t>
            </a:r>
          </a:p>
          <a:p>
            <a:endParaRPr lang="de-DE" sz="2800" dirty="0">
              <a:latin typeface="Calibri" panose="020F0502020204030204" pitchFamily="34" charset="0"/>
              <a:cs typeface="Calibri" panose="020F0502020204030204" pitchFamily="34" charset="0"/>
            </a:endParaRPr>
          </a:p>
          <a:p>
            <a:r>
              <a:rPr lang="de-DE" sz="2800" dirty="0">
                <a:latin typeface="Calibri" panose="020F0502020204030204" pitchFamily="34" charset="0"/>
                <a:cs typeface="Calibri" panose="020F0502020204030204" pitchFamily="34" charset="0"/>
              </a:rPr>
              <a:t>…nur ungefähr in welche Richtung es geht</a:t>
            </a:r>
          </a:p>
          <a:p>
            <a:endParaRPr lang="de-DE" sz="2800" dirty="0">
              <a:latin typeface="Calibri" panose="020F0502020204030204" pitchFamily="34" charset="0"/>
              <a:cs typeface="Calibri" panose="020F0502020204030204" pitchFamily="34" charset="0"/>
            </a:endParaRPr>
          </a:p>
          <a:p>
            <a:r>
              <a:rPr lang="de-DE" sz="2800" dirty="0">
                <a:latin typeface="Calibri" panose="020F0502020204030204" pitchFamily="34" charset="0"/>
                <a:cs typeface="Calibri" panose="020F0502020204030204" pitchFamily="34" charset="0"/>
              </a:rPr>
              <a:t>…noch gar nicht was ich machen möchte</a:t>
            </a:r>
          </a:p>
        </p:txBody>
      </p:sp>
      <p:sp>
        <p:nvSpPr>
          <p:cNvPr id="6" name="Fußzeilenplatzhalter 2">
            <a:extLst>
              <a:ext uri="{FF2B5EF4-FFF2-40B4-BE49-F238E27FC236}">
                <a16:creationId xmlns:a16="http://schemas.microsoft.com/office/drawing/2014/main" id="{EEAF46AA-4020-32DE-B222-89C7D268448A}"/>
              </a:ext>
            </a:extLst>
          </p:cNvPr>
          <p:cNvSpPr>
            <a:spLocks noGrp="1"/>
          </p:cNvSpPr>
          <p:nvPr>
            <p:ph type="ftr" sz="quarter" idx="10"/>
          </p:nvPr>
        </p:nvSpPr>
        <p:spPr>
          <a:xfrm>
            <a:off x="2700000" y="6600218"/>
            <a:ext cx="8280000" cy="274677"/>
          </a:xfrm>
        </p:spPr>
        <p:txBody>
          <a:bodyPr/>
          <a:lstStyle/>
          <a:p>
            <a:r>
              <a:rPr lang="de-DE" dirty="0">
                <a:solidFill>
                  <a:srgbClr val="000000"/>
                </a:solidFill>
              </a:rPr>
              <a:t>Wege nach dem Abitur,- Berufsberaterin Franziska Ploß - 2025 © Bundesagentur für Arbeit</a:t>
            </a:r>
          </a:p>
        </p:txBody>
      </p:sp>
    </p:spTree>
    <p:extLst>
      <p:ext uri="{BB962C8B-B14F-4D97-AF65-F5344CB8AC3E}">
        <p14:creationId xmlns:p14="http://schemas.microsoft.com/office/powerpoint/2010/main" val="71916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022350" y="144463"/>
            <a:ext cx="11217275" cy="860425"/>
          </a:xfrm>
        </p:spPr>
        <p:txBody>
          <a:bodyPr/>
          <a:lstStyle/>
          <a:p>
            <a:r>
              <a:rPr lang="de-DE" sz="4000" dirty="0">
                <a:latin typeface="Calibri" panose="020F0502020204030204" pitchFamily="34" charset="0"/>
                <a:cs typeface="Calibri" panose="020F0502020204030204" pitchFamily="34" charset="0"/>
              </a:rPr>
              <a:t>Angebote der Berufsberatung</a:t>
            </a:r>
          </a:p>
        </p:txBody>
      </p:sp>
      <p:sp>
        <p:nvSpPr>
          <p:cNvPr id="3" name="Fußzeilenplatzhalter 2"/>
          <p:cNvSpPr>
            <a:spLocks noGrp="1"/>
          </p:cNvSpPr>
          <p:nvPr>
            <p:ph type="ftr" sz="quarter" idx="4294967295"/>
          </p:nvPr>
        </p:nvSpPr>
        <p:spPr>
          <a:xfrm>
            <a:off x="3959225" y="6600825"/>
            <a:ext cx="8280400" cy="274638"/>
          </a:xfrm>
        </p:spPr>
        <p:txBody>
          <a:bodyPr/>
          <a:lstStyle/>
          <a:p>
            <a:r>
              <a:rPr lang="de-DE">
                <a:solidFill>
                  <a:srgbClr val="000000"/>
                </a:solidFill>
              </a:rPr>
              <a:t>Wege nach dem Abitur,- Berufsberaterin Franziska Ploß - 2024 © Bundesagentur für Arbeit</a:t>
            </a:r>
            <a:endParaRPr lang="de-DE" dirty="0">
              <a:solidFill>
                <a:srgbClr val="000000"/>
              </a:solidFill>
            </a:endParaRPr>
          </a:p>
        </p:txBody>
      </p:sp>
      <p:pic>
        <p:nvPicPr>
          <p:cNvPr id="5" name="Picture 3" descr="\\n2030115\Benutzer\heiselerk\Eigene Dateien\duales Studium\Berufsberat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5" y="1238636"/>
            <a:ext cx="4429053" cy="294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5649684" y="1065960"/>
            <a:ext cx="6257700" cy="5725350"/>
          </a:xfrm>
          <a:prstGeom prst="rect">
            <a:avLst/>
          </a:prstGeom>
        </p:spPr>
        <p:txBody>
          <a:bodyPr wrap="square">
            <a:spAutoFit/>
          </a:bodyPr>
          <a:lstStyle/>
          <a:p>
            <a:pPr marL="342900" lvl="0" indent="-342900">
              <a:lnSpc>
                <a:spcPct val="107000"/>
              </a:lnSpc>
              <a:spcAft>
                <a:spcPts val="0"/>
              </a:spcAft>
              <a:buClr>
                <a:srgbClr val="FF0000"/>
              </a:buClr>
              <a:buFont typeface="Wingdings" panose="05000000000000000000" pitchFamily="2" charset="2"/>
              <a:buChar char=""/>
            </a:pPr>
            <a:r>
              <a:rPr lang="de-DE" sz="1900" b="1" dirty="0">
                <a:latin typeface="Calibri" panose="020F0502020204030204" pitchFamily="34" charset="0"/>
                <a:ea typeface="Calibri" panose="020F0502020204030204" pitchFamily="34" charset="0"/>
                <a:cs typeface="Calibri" panose="020F0502020204030204" pitchFamily="34" charset="0"/>
              </a:rPr>
              <a:t>Beratung zu/r</a:t>
            </a:r>
            <a:r>
              <a:rPr lang="de-DE" sz="1900" dirty="0">
                <a:latin typeface="Calibri" panose="020F0502020204030204" pitchFamily="34" charset="0"/>
                <a:ea typeface="Calibri" panose="020F0502020204030204" pitchFamily="34" charset="0"/>
                <a:cs typeface="Calibri" panose="020F0502020204030204" pitchFamily="34" charset="0"/>
              </a:rPr>
              <a:t> </a:t>
            </a:r>
          </a:p>
          <a:p>
            <a:pPr marL="889300" lvl="1" indent="-342900">
              <a:lnSpc>
                <a:spcPct val="107000"/>
              </a:lnSpc>
              <a:buClr>
                <a:srgbClr val="FF0000"/>
              </a:buClr>
              <a:buFont typeface="Wingdings" panose="05000000000000000000" pitchFamily="2" charset="2"/>
              <a:buChar char=""/>
            </a:pPr>
            <a:r>
              <a:rPr lang="de-DE" sz="1900" dirty="0">
                <a:latin typeface="Calibri" panose="020F0502020204030204" pitchFamily="34" charset="0"/>
                <a:ea typeface="Calibri" panose="020F0502020204030204" pitchFamily="34" charset="0"/>
                <a:cs typeface="Calibri" panose="020F0502020204030204" pitchFamily="34" charset="0"/>
              </a:rPr>
              <a:t>Studien- und Berufswahl</a:t>
            </a:r>
          </a:p>
          <a:p>
            <a:pPr marL="889300" lvl="1" indent="-342900">
              <a:lnSpc>
                <a:spcPct val="107000"/>
              </a:lnSpc>
              <a:buClr>
                <a:srgbClr val="FF0000"/>
              </a:buClr>
              <a:buFont typeface="Wingdings" panose="05000000000000000000" pitchFamily="2" charset="2"/>
              <a:buChar char=""/>
            </a:pPr>
            <a:r>
              <a:rPr lang="de-DE" sz="1900" dirty="0">
                <a:latin typeface="Calibri" panose="020F0502020204030204" pitchFamily="34" charset="0"/>
                <a:ea typeface="Calibri" panose="020F0502020204030204" pitchFamily="34" charset="0"/>
                <a:cs typeface="Calibri" panose="020F0502020204030204" pitchFamily="34" charset="0"/>
              </a:rPr>
              <a:t>Ausbildungsmöglichkeiten für Abiturienten</a:t>
            </a:r>
          </a:p>
          <a:p>
            <a:pPr marL="889300" lvl="1" indent="-342900">
              <a:lnSpc>
                <a:spcPct val="107000"/>
              </a:lnSpc>
              <a:buClr>
                <a:srgbClr val="FF0000"/>
              </a:buClr>
              <a:buFont typeface="Wingdings" panose="05000000000000000000" pitchFamily="2" charset="2"/>
              <a:buChar char=""/>
            </a:pPr>
            <a:r>
              <a:rPr lang="de-DE" sz="1900" dirty="0">
                <a:latin typeface="Calibri" panose="020F0502020204030204" pitchFamily="34" charset="0"/>
                <a:ea typeface="Calibri" panose="020F0502020204030204" pitchFamily="34" charset="0"/>
                <a:cs typeface="Calibri" panose="020F0502020204030204" pitchFamily="34" charset="0"/>
              </a:rPr>
              <a:t>Bewerbungs- und Zulassungsverfahren</a:t>
            </a:r>
          </a:p>
          <a:p>
            <a:pPr marL="889300" lvl="1" indent="-342900">
              <a:lnSpc>
                <a:spcPct val="107000"/>
              </a:lnSpc>
              <a:buClr>
                <a:srgbClr val="FF0000"/>
              </a:buClr>
              <a:buFont typeface="Wingdings" panose="05000000000000000000" pitchFamily="2" charset="2"/>
              <a:buChar char=""/>
            </a:pPr>
            <a:r>
              <a:rPr lang="de-DE" sz="1900" dirty="0">
                <a:latin typeface="Calibri" panose="020F0502020204030204" pitchFamily="34" charset="0"/>
                <a:ea typeface="Calibri" panose="020F0502020204030204" pitchFamily="34" charset="0"/>
                <a:cs typeface="Calibri" panose="020F0502020204030204" pitchFamily="34" charset="0"/>
              </a:rPr>
              <a:t>Gap Year im In- und Ausland</a:t>
            </a:r>
          </a:p>
          <a:p>
            <a:pPr marL="889300" lvl="1" indent="-342900">
              <a:lnSpc>
                <a:spcPct val="107000"/>
              </a:lnSpc>
              <a:buClr>
                <a:srgbClr val="FF0000"/>
              </a:buClr>
              <a:buFont typeface="Wingdings" panose="05000000000000000000" pitchFamily="2" charset="2"/>
              <a:buChar char=""/>
            </a:pPr>
            <a:r>
              <a:rPr lang="de-DE" sz="1900" dirty="0">
                <a:latin typeface="Calibri" panose="020F0502020204030204" pitchFamily="34" charset="0"/>
                <a:ea typeface="Calibri" panose="020F0502020204030204" pitchFamily="34" charset="0"/>
                <a:cs typeface="Calibri" panose="020F0502020204030204" pitchFamily="34" charset="0"/>
              </a:rPr>
              <a:t>Finanzierungsmöglichkeiten</a:t>
            </a:r>
          </a:p>
          <a:p>
            <a:pPr lvl="1">
              <a:lnSpc>
                <a:spcPct val="107000"/>
              </a:lnSpc>
              <a:buClr>
                <a:srgbClr val="FF0000"/>
              </a:buClr>
            </a:pPr>
            <a:endParaRPr lang="de-DE" sz="19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Clr>
                <a:srgbClr val="FF0000"/>
              </a:buClr>
              <a:buFont typeface="Wingdings" panose="05000000000000000000" pitchFamily="2" charset="2"/>
              <a:buChar char=""/>
            </a:pPr>
            <a:r>
              <a:rPr lang="de-DE" sz="1900" b="1" dirty="0">
                <a:latin typeface="Calibri" panose="020F0502020204030204" pitchFamily="34" charset="0"/>
                <a:ea typeface="Calibri" panose="020F0502020204030204" pitchFamily="34" charset="0"/>
                <a:cs typeface="Calibri" panose="020F0502020204030204" pitchFamily="34" charset="0"/>
              </a:rPr>
              <a:t>Tipps zur</a:t>
            </a:r>
            <a:r>
              <a:rPr lang="de-DE" sz="1900" dirty="0">
                <a:latin typeface="Calibri" panose="020F0502020204030204" pitchFamily="34" charset="0"/>
                <a:ea typeface="Calibri" panose="020F0502020204030204" pitchFamily="34" charset="0"/>
                <a:cs typeface="Calibri" panose="020F0502020204030204" pitchFamily="34" charset="0"/>
              </a:rPr>
              <a:t> </a:t>
            </a:r>
          </a:p>
          <a:p>
            <a:pPr marL="889300" lvl="1" indent="-342900">
              <a:lnSpc>
                <a:spcPct val="107000"/>
              </a:lnSpc>
              <a:buClr>
                <a:srgbClr val="FF0000"/>
              </a:buClr>
              <a:buFont typeface="Wingdings" panose="05000000000000000000" pitchFamily="2" charset="2"/>
              <a:buChar char=""/>
            </a:pPr>
            <a:r>
              <a:rPr lang="de-DE" sz="1900" dirty="0">
                <a:latin typeface="Calibri" panose="020F0502020204030204" pitchFamily="34" charset="0"/>
                <a:ea typeface="Calibri" panose="020F0502020204030204" pitchFamily="34" charset="0"/>
                <a:cs typeface="Calibri" panose="020F0502020204030204" pitchFamily="34" charset="0"/>
              </a:rPr>
              <a:t>Erstellung von Bewerbungsunterlagen</a:t>
            </a:r>
          </a:p>
          <a:p>
            <a:pPr marL="889300" lvl="1" indent="-342900">
              <a:lnSpc>
                <a:spcPct val="107000"/>
              </a:lnSpc>
              <a:buClr>
                <a:srgbClr val="FF0000"/>
              </a:buClr>
              <a:buFont typeface="Wingdings" panose="05000000000000000000" pitchFamily="2" charset="2"/>
              <a:buChar char=""/>
            </a:pPr>
            <a:r>
              <a:rPr lang="de-DE" sz="1900" dirty="0">
                <a:latin typeface="Calibri" panose="020F0502020204030204" pitchFamily="34" charset="0"/>
                <a:ea typeface="Calibri" panose="020F0502020204030204" pitchFamily="34" charset="0"/>
                <a:cs typeface="Calibri" panose="020F0502020204030204" pitchFamily="34" charset="0"/>
              </a:rPr>
              <a:t>zielorientierten Studienrecherche</a:t>
            </a:r>
          </a:p>
          <a:p>
            <a:pPr marL="228600">
              <a:lnSpc>
                <a:spcPct val="107000"/>
              </a:lnSpc>
              <a:spcAft>
                <a:spcPts val="0"/>
              </a:spcAft>
            </a:pPr>
            <a:r>
              <a:rPr lang="de-DE" sz="1900" dirty="0">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7000"/>
              </a:lnSpc>
              <a:spcAft>
                <a:spcPts val="0"/>
              </a:spcAft>
              <a:buClr>
                <a:srgbClr val="FF0000"/>
              </a:buClr>
              <a:buFont typeface="Wingdings" panose="05000000000000000000" pitchFamily="2" charset="2"/>
              <a:buChar char=""/>
            </a:pPr>
            <a:r>
              <a:rPr lang="de-DE" sz="1900" b="1" dirty="0">
                <a:latin typeface="Calibri" panose="020F0502020204030204" pitchFamily="34" charset="0"/>
                <a:ea typeface="Calibri" panose="020F0502020204030204" pitchFamily="34" charset="0"/>
                <a:cs typeface="Calibri" panose="020F0502020204030204" pitchFamily="34" charset="0"/>
              </a:rPr>
              <a:t>Kontakte zu Unternehmen für einen</a:t>
            </a:r>
            <a:r>
              <a:rPr lang="de-DE" sz="1900" dirty="0">
                <a:latin typeface="Calibri" panose="020F0502020204030204" pitchFamily="34" charset="0"/>
                <a:ea typeface="Calibri" panose="020F0502020204030204" pitchFamily="34" charset="0"/>
                <a:cs typeface="Calibri" panose="020F0502020204030204" pitchFamily="34" charset="0"/>
              </a:rPr>
              <a:t> </a:t>
            </a:r>
          </a:p>
          <a:p>
            <a:pPr marL="889300" lvl="1" indent="-342900">
              <a:lnSpc>
                <a:spcPct val="107000"/>
              </a:lnSpc>
              <a:buClr>
                <a:srgbClr val="FF0000"/>
              </a:buClr>
              <a:buFont typeface="Wingdings" panose="05000000000000000000" pitchFamily="2" charset="2"/>
              <a:buChar char=""/>
            </a:pPr>
            <a:r>
              <a:rPr lang="de-DE" sz="1900" dirty="0">
                <a:latin typeface="Calibri" panose="020F0502020204030204" pitchFamily="34" charset="0"/>
                <a:ea typeface="Calibri" panose="020F0502020204030204" pitchFamily="34" charset="0"/>
                <a:cs typeface="Calibri" panose="020F0502020204030204" pitchFamily="34" charset="0"/>
              </a:rPr>
              <a:t>dualen Studienplatz</a:t>
            </a:r>
          </a:p>
          <a:p>
            <a:pPr marL="889300" lvl="1" indent="-342900">
              <a:lnSpc>
                <a:spcPct val="107000"/>
              </a:lnSpc>
              <a:buClr>
                <a:srgbClr val="FF0000"/>
              </a:buClr>
              <a:buFont typeface="Wingdings" panose="05000000000000000000" pitchFamily="2" charset="2"/>
              <a:buChar char=""/>
            </a:pPr>
            <a:r>
              <a:rPr lang="de-DE" sz="1900" dirty="0">
                <a:latin typeface="Calibri" panose="020F0502020204030204" pitchFamily="34" charset="0"/>
                <a:ea typeface="Calibri" panose="020F0502020204030204" pitchFamily="34" charset="0"/>
                <a:cs typeface="Calibri" panose="020F0502020204030204" pitchFamily="34" charset="0"/>
              </a:rPr>
              <a:t>betrieblichen Ausbildungsplatz</a:t>
            </a:r>
          </a:p>
          <a:p>
            <a:pPr marL="889300" lvl="1" indent="-342900">
              <a:lnSpc>
                <a:spcPct val="107000"/>
              </a:lnSpc>
              <a:buClr>
                <a:srgbClr val="FF0000"/>
              </a:buClr>
              <a:buFont typeface="Wingdings" panose="05000000000000000000" pitchFamily="2" charset="2"/>
              <a:buChar char=""/>
            </a:pPr>
            <a:endParaRPr lang="de-DE" sz="19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Clr>
                <a:srgbClr val="FF0000"/>
              </a:buClr>
              <a:buFont typeface="Wingdings" panose="05000000000000000000" pitchFamily="2" charset="2"/>
              <a:buChar char=""/>
            </a:pPr>
            <a:r>
              <a:rPr lang="de-DE" sz="1900" b="1" dirty="0">
                <a:latin typeface="Calibri" panose="020F0502020204030204" pitchFamily="34" charset="0"/>
                <a:ea typeface="Calibri" panose="020F0502020204030204" pitchFamily="34" charset="0"/>
                <a:cs typeface="Calibri" panose="020F0502020204030204" pitchFamily="34" charset="0"/>
              </a:rPr>
              <a:t>Angebote zu Testverfahren</a:t>
            </a:r>
            <a:r>
              <a:rPr lang="de-DE" sz="1900" dirty="0">
                <a:latin typeface="Calibri" panose="020F0502020204030204" pitchFamily="34" charset="0"/>
                <a:ea typeface="Calibri" panose="020F0502020204030204" pitchFamily="34" charset="0"/>
                <a:cs typeface="Calibri" panose="020F0502020204030204" pitchFamily="34" charset="0"/>
              </a:rPr>
              <a:t> </a:t>
            </a:r>
          </a:p>
          <a:p>
            <a:pPr marL="889300" lvl="1" indent="-342900">
              <a:lnSpc>
                <a:spcPct val="107000"/>
              </a:lnSpc>
              <a:buClr>
                <a:srgbClr val="FF0000"/>
              </a:buClr>
              <a:buFont typeface="Wingdings" panose="05000000000000000000" pitchFamily="2" charset="2"/>
              <a:buChar char=""/>
            </a:pPr>
            <a:r>
              <a:rPr lang="de-DE" sz="1900" dirty="0">
                <a:latin typeface="Calibri" panose="020F0502020204030204" pitchFamily="34" charset="0"/>
                <a:ea typeface="Calibri" panose="020F0502020204030204" pitchFamily="34" charset="0"/>
                <a:cs typeface="Calibri" panose="020F0502020204030204" pitchFamily="34" charset="0"/>
              </a:rPr>
              <a:t>Studienfeldbezogen</a:t>
            </a:r>
          </a:p>
          <a:p>
            <a:pPr lvl="1">
              <a:lnSpc>
                <a:spcPct val="107000"/>
              </a:lnSpc>
              <a:buClr>
                <a:srgbClr val="FF0000"/>
              </a:buClr>
            </a:pPr>
            <a:r>
              <a:rPr lang="de-DE" sz="2000" dirty="0">
                <a:latin typeface="Calibri" panose="020F0502020204030204" pitchFamily="34" charset="0"/>
                <a:ea typeface="Calibri" panose="020F0502020204030204" pitchFamily="34" charset="0"/>
                <a:cs typeface="Calibri" panose="020F0502020204030204" pitchFamily="34" charset="0"/>
              </a:rPr>
              <a:t>   </a:t>
            </a:r>
            <a:endParaRPr lang="de-DE"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hteck 3">
            <a:extLst>
              <a:ext uri="{FF2B5EF4-FFF2-40B4-BE49-F238E27FC236}">
                <a16:creationId xmlns:a16="http://schemas.microsoft.com/office/drawing/2014/main" id="{C390B9B1-6A9F-419B-BF3D-FFB06EE4A538}"/>
              </a:ext>
            </a:extLst>
          </p:cNvPr>
          <p:cNvSpPr/>
          <p:nvPr/>
        </p:nvSpPr>
        <p:spPr>
          <a:xfrm>
            <a:off x="332241" y="4414025"/>
            <a:ext cx="6118225" cy="2062103"/>
          </a:xfrm>
          <a:prstGeom prst="rect">
            <a:avLst/>
          </a:prstGeom>
        </p:spPr>
        <p:txBody>
          <a:bodyPr>
            <a:spAutoFit/>
          </a:bodyPr>
          <a:lstStyle/>
          <a:p>
            <a:pPr lvl="1"/>
            <a:r>
              <a:rPr lang="de-DE" sz="1600" dirty="0">
                <a:hlinkClick r:id="rId3">
                  <a:extLst>
                    <a:ext uri="{A12FA001-AC4F-418D-AE19-62706E023703}">
                      <ahyp:hlinkClr xmlns:ahyp="http://schemas.microsoft.com/office/drawing/2018/hyperlinkcolor" val="tx"/>
                    </a:ext>
                  </a:extLst>
                </a:hlinkClick>
              </a:rPr>
              <a:t>Hilfreiche Links:</a:t>
            </a:r>
          </a:p>
          <a:p>
            <a:pPr lvl="1"/>
            <a:endParaRPr lang="de-DE" sz="1600" dirty="0">
              <a:hlinkClick r:id="rId3">
                <a:extLst>
                  <a:ext uri="{A12FA001-AC4F-418D-AE19-62706E023703}">
                    <ahyp:hlinkClr xmlns:ahyp="http://schemas.microsoft.com/office/drawing/2018/hyperlinkcolor" val="tx"/>
                  </a:ext>
                </a:extLst>
              </a:hlinkClick>
            </a:endParaRPr>
          </a:p>
          <a:p>
            <a:pPr lvl="1"/>
            <a:r>
              <a:rPr lang="de-DE" sz="1600" dirty="0">
                <a:solidFill>
                  <a:srgbClr val="0070C0"/>
                </a:solidFill>
                <a:hlinkClick r:id="rId3">
                  <a:extLst>
                    <a:ext uri="{A12FA001-AC4F-418D-AE19-62706E023703}">
                      <ahyp:hlinkClr xmlns:ahyp="http://schemas.microsoft.com/office/drawing/2018/hyperlinkcolor" val="tx"/>
                    </a:ext>
                  </a:extLst>
                </a:hlinkClick>
              </a:rPr>
              <a:t>www.studienwahl.de</a:t>
            </a:r>
            <a:endParaRPr lang="de-DE" sz="1600" dirty="0">
              <a:solidFill>
                <a:srgbClr val="0070C0"/>
              </a:solidFill>
            </a:endParaRPr>
          </a:p>
          <a:p>
            <a:pPr lvl="1"/>
            <a:r>
              <a:rPr lang="de-DE" sz="1600" dirty="0">
                <a:solidFill>
                  <a:srgbClr val="0070C0"/>
                </a:solidFill>
                <a:hlinkClick r:id="rId4">
                  <a:extLst>
                    <a:ext uri="{A12FA001-AC4F-418D-AE19-62706E023703}">
                      <ahyp:hlinkClr xmlns:ahyp="http://schemas.microsoft.com/office/drawing/2018/hyperlinkcolor" val="tx"/>
                    </a:ext>
                  </a:extLst>
                </a:hlinkClick>
              </a:rPr>
              <a:t>www.hochschulkompass.de</a:t>
            </a:r>
            <a:endParaRPr lang="de-DE" sz="1600" dirty="0">
              <a:solidFill>
                <a:srgbClr val="0070C0"/>
              </a:solidFill>
            </a:endParaRPr>
          </a:p>
          <a:p>
            <a:pPr lvl="1"/>
            <a:r>
              <a:rPr lang="de-DE" sz="1600" dirty="0">
                <a:solidFill>
                  <a:srgbClr val="0070C0"/>
                </a:solidFill>
                <a:hlinkClick r:id="rId5">
                  <a:extLst>
                    <a:ext uri="{A12FA001-AC4F-418D-AE19-62706E023703}">
                      <ahyp:hlinkClr xmlns:ahyp="http://schemas.microsoft.com/office/drawing/2018/hyperlinkcolor" val="tx"/>
                    </a:ext>
                  </a:extLst>
                </a:hlinkClick>
              </a:rPr>
              <a:t>www.berufenet.arbeitsagentur.de</a:t>
            </a:r>
            <a:endParaRPr lang="de-DE" sz="1600" dirty="0">
              <a:solidFill>
                <a:srgbClr val="0070C0"/>
              </a:solidFill>
            </a:endParaRPr>
          </a:p>
          <a:p>
            <a:pPr lvl="1"/>
            <a:r>
              <a:rPr lang="de-DE" sz="1600" dirty="0">
                <a:solidFill>
                  <a:srgbClr val="0070C0"/>
                </a:solidFill>
                <a:hlinkClick r:id="rId6">
                  <a:extLst>
                    <a:ext uri="{A12FA001-AC4F-418D-AE19-62706E023703}">
                      <ahyp:hlinkClr xmlns:ahyp="http://schemas.microsoft.com/office/drawing/2018/hyperlinkcolor" val="tx"/>
                    </a:ext>
                  </a:extLst>
                </a:hlinkClick>
              </a:rPr>
              <a:t>www.auswahlgrenzen.de</a:t>
            </a:r>
            <a:endParaRPr lang="de-DE" sz="1600" dirty="0">
              <a:solidFill>
                <a:srgbClr val="0070C0"/>
              </a:solidFill>
            </a:endParaRPr>
          </a:p>
          <a:p>
            <a:pPr lvl="1"/>
            <a:r>
              <a:rPr lang="de-DE" sz="1600" dirty="0">
                <a:solidFill>
                  <a:srgbClr val="0070C0"/>
                </a:solidFill>
                <a:hlinkClick r:id="rId7">
                  <a:extLst>
                    <a:ext uri="{A12FA001-AC4F-418D-AE19-62706E023703}">
                      <ahyp:hlinkClr xmlns:ahyp="http://schemas.microsoft.com/office/drawing/2018/hyperlinkcolor" val="tx"/>
                    </a:ext>
                  </a:extLst>
                </a:hlinkClick>
              </a:rPr>
              <a:t>www.rausvonzuhaus.de</a:t>
            </a:r>
            <a:endParaRPr lang="de-DE" sz="1600" dirty="0">
              <a:solidFill>
                <a:srgbClr val="0070C0"/>
              </a:solidFill>
            </a:endParaRPr>
          </a:p>
          <a:p>
            <a:pPr lvl="1"/>
            <a:r>
              <a:rPr lang="de-DE" sz="1600" dirty="0">
                <a:solidFill>
                  <a:srgbClr val="0070C0"/>
                </a:solidFill>
                <a:hlinkClick r:id="rId8">
                  <a:extLst>
                    <a:ext uri="{A12FA001-AC4F-418D-AE19-62706E023703}">
                      <ahyp:hlinkClr xmlns:ahyp="http://schemas.microsoft.com/office/drawing/2018/hyperlinkcolor" val="tx"/>
                    </a:ext>
                  </a:extLst>
                </a:hlinkClick>
              </a:rPr>
              <a:t>www.check-u.de</a:t>
            </a:r>
            <a:endParaRPr lang="de-DE" dirty="0"/>
          </a:p>
        </p:txBody>
      </p:sp>
    </p:spTree>
    <p:extLst>
      <p:ext uri="{BB962C8B-B14F-4D97-AF65-F5344CB8AC3E}">
        <p14:creationId xmlns:p14="http://schemas.microsoft.com/office/powerpoint/2010/main" val="1008952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400" dirty="0">
                <a:latin typeface="Calibri" panose="020F0502020204030204" pitchFamily="34" charset="0"/>
                <a:cs typeface="Calibri" panose="020F0502020204030204" pitchFamily="34" charset="0"/>
              </a:rPr>
              <a:t>So erreichen Sie mich – Frau Ploß</a:t>
            </a:r>
          </a:p>
        </p:txBody>
      </p:sp>
      <p:sp>
        <p:nvSpPr>
          <p:cNvPr id="3" name="Fußzeilenplatzhalter 2"/>
          <p:cNvSpPr>
            <a:spLocks noGrp="1"/>
          </p:cNvSpPr>
          <p:nvPr>
            <p:ph type="ftr" sz="quarter" idx="10"/>
          </p:nvPr>
        </p:nvSpPr>
        <p:spPr/>
        <p:txBody>
          <a:bodyPr/>
          <a:lstStyle/>
          <a:p>
            <a:r>
              <a:rPr lang="de-DE" dirty="0">
                <a:solidFill>
                  <a:srgbClr val="000000"/>
                </a:solidFill>
              </a:rPr>
              <a:t>Wege nach dem Abitur,- Berufsberaterin Franziska Ploß - 2025 © Bundesagentur für Arbeit</a:t>
            </a:r>
          </a:p>
        </p:txBody>
      </p:sp>
      <p:sp>
        <p:nvSpPr>
          <p:cNvPr id="5" name="Rechteck 4"/>
          <p:cNvSpPr/>
          <p:nvPr/>
        </p:nvSpPr>
        <p:spPr>
          <a:xfrm>
            <a:off x="5282306" y="606777"/>
            <a:ext cx="6770244" cy="5351017"/>
          </a:xfrm>
          <a:prstGeom prst="rect">
            <a:avLst/>
          </a:prstGeom>
        </p:spPr>
        <p:txBody>
          <a:bodyPr wrap="square">
            <a:spAutoFit/>
          </a:bodyPr>
          <a:lstStyle/>
          <a:p>
            <a:pPr>
              <a:lnSpc>
                <a:spcPct val="107000"/>
              </a:lnSpc>
              <a:spcAft>
                <a:spcPts val="0"/>
              </a:spcAft>
            </a:pPr>
            <a:r>
              <a:rPr lang="de-DE" sz="2800" dirty="0">
                <a:latin typeface="Arial" panose="020B0604020202020204" pitchFamily="34" charset="0"/>
                <a:ea typeface="CIDFont+F3"/>
                <a:cs typeface="Times New Roman" panose="02020603050405020304" pitchFamily="18" charset="0"/>
              </a:rPr>
              <a:t> </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2800" dirty="0">
                <a:latin typeface="Arial" panose="020B0604020202020204" pitchFamily="34" charset="0"/>
                <a:ea typeface="CIDFont+F3"/>
                <a:cs typeface="Times New Roman" panose="02020603050405020304" pitchFamily="18" charset="0"/>
              </a:rPr>
              <a:t>  </a:t>
            </a:r>
            <a:r>
              <a:rPr lang="de-DE" sz="2800" dirty="0">
                <a:latin typeface="Arial" panose="020B0604020202020204" pitchFamily="34" charset="0"/>
                <a:ea typeface="CIDFont+F3"/>
                <a:cs typeface="Arial" panose="020B0604020202020204" pitchFamily="34" charset="0"/>
                <a:sym typeface="Wingdings" panose="05000000000000000000" pitchFamily="2" charset="2"/>
              </a:rPr>
              <a:t></a:t>
            </a:r>
            <a:r>
              <a:rPr lang="de-DE" sz="2800" dirty="0">
                <a:latin typeface="Arial" panose="020B0604020202020204" pitchFamily="34" charset="0"/>
                <a:ea typeface="CIDFont+F3"/>
                <a:cs typeface="Times New Roman" panose="02020603050405020304" pitchFamily="18" charset="0"/>
              </a:rPr>
              <a:t> </a:t>
            </a:r>
            <a:r>
              <a:rPr lang="de-DE" sz="2400" b="1" dirty="0">
                <a:latin typeface="Calibri" panose="020F0502020204030204" pitchFamily="34" charset="0"/>
                <a:ea typeface="Calibri" panose="020F0502020204030204" pitchFamily="34" charset="0"/>
                <a:cs typeface="Calibri" panose="020F0502020204030204" pitchFamily="34" charset="0"/>
              </a:rPr>
              <a:t>0800 4 5555 00</a:t>
            </a:r>
            <a:r>
              <a:rPr lang="de-DE" sz="2800" b="1" dirty="0">
                <a:latin typeface="Calibri" panose="020F0502020204030204" pitchFamily="34" charset="0"/>
                <a:ea typeface="Calibri" panose="020F0502020204030204" pitchFamily="34" charset="0"/>
                <a:cs typeface="Calibri" panose="020F0502020204030204" pitchFamily="34" charset="0"/>
              </a:rPr>
              <a:t> </a:t>
            </a:r>
            <a:endParaRPr lang="de-DE" sz="24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endParaRPr lang="de-DE" sz="2800" dirty="0">
              <a:latin typeface="Calibri" panose="020F0502020204030204" pitchFamily="34" charset="0"/>
              <a:ea typeface="CIDFont+F3"/>
              <a:cs typeface="Calibri" panose="020F0502020204030204" pitchFamily="34" charset="0"/>
              <a:sym typeface="Wingdings" panose="05000000000000000000" pitchFamily="2" charset="2"/>
            </a:endParaRPr>
          </a:p>
          <a:p>
            <a:pPr>
              <a:lnSpc>
                <a:spcPct val="107000"/>
              </a:lnSpc>
              <a:spcAft>
                <a:spcPts val="0"/>
              </a:spcAft>
            </a:pPr>
            <a:r>
              <a:rPr lang="de-DE" sz="2800" dirty="0">
                <a:latin typeface="Calibri" panose="020F0502020204030204" pitchFamily="34" charset="0"/>
                <a:ea typeface="CIDFont+F3"/>
                <a:cs typeface="Calibri" panose="020F0502020204030204" pitchFamily="34" charset="0"/>
                <a:sym typeface="Wingdings" panose="05000000000000000000" pitchFamily="2" charset="2"/>
              </a:rPr>
              <a:t>  </a:t>
            </a:r>
            <a:r>
              <a:rPr lang="de-DE" sz="2800" dirty="0">
                <a:latin typeface="Calibri" panose="020F0502020204030204" pitchFamily="34" charset="0"/>
                <a:ea typeface="CIDFont+F3"/>
                <a:cs typeface="Calibri" panose="020F0502020204030204" pitchFamily="34" charset="0"/>
              </a:rPr>
              <a:t> </a:t>
            </a:r>
            <a:r>
              <a:rPr lang="de-DE" sz="2400" b="1" dirty="0">
                <a:latin typeface="Calibri" panose="020F0502020204030204" pitchFamily="34" charset="0"/>
                <a:ea typeface="CIDFont+F3"/>
                <a:cs typeface="Calibri" panose="020F0502020204030204" pitchFamily="34" charset="0"/>
                <a:hlinkClick r:id="rId2"/>
              </a:rPr>
              <a:t>Pinneberg.Berufsberatung@arbeitsagentur.de</a:t>
            </a:r>
            <a:r>
              <a:rPr lang="de-DE" sz="2400" b="1" dirty="0">
                <a:latin typeface="Calibri" panose="020F0502020204030204" pitchFamily="34" charset="0"/>
                <a:ea typeface="CIDFont+F3"/>
                <a:cs typeface="Calibri" panose="020F0502020204030204" pitchFamily="34" charset="0"/>
              </a:rPr>
              <a:t> </a:t>
            </a:r>
          </a:p>
          <a:p>
            <a:pPr>
              <a:lnSpc>
                <a:spcPct val="107000"/>
              </a:lnSpc>
              <a:spcAft>
                <a:spcPts val="0"/>
              </a:spcAft>
            </a:pPr>
            <a:r>
              <a:rPr lang="de-DE" sz="2800" dirty="0">
                <a:latin typeface="Calibri" panose="020F0502020204030204" pitchFamily="34" charset="0"/>
                <a:ea typeface="Calibri" panose="020F0502020204030204" pitchFamily="34" charset="0"/>
                <a:cs typeface="Calibri" panose="020F0502020204030204" pitchFamily="34" charset="0"/>
              </a:rPr>
              <a:t> </a:t>
            </a:r>
            <a:endParaRPr lang="de-DE"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de-DE" sz="2800" dirty="0">
                <a:latin typeface="Calibri" panose="020F0502020204030204" pitchFamily="34" charset="0"/>
                <a:ea typeface="CIDFont+F3"/>
                <a:cs typeface="Calibri" panose="020F0502020204030204" pitchFamily="34" charset="0"/>
              </a:rPr>
              <a:t>  </a:t>
            </a:r>
            <a:r>
              <a:rPr lang="de-DE" sz="2800" dirty="0">
                <a:latin typeface="Calibri" panose="020F0502020204030204" pitchFamily="34" charset="0"/>
                <a:ea typeface="CIDFont+F3"/>
                <a:cs typeface="Calibri" panose="020F0502020204030204" pitchFamily="34" charset="0"/>
                <a:sym typeface="Wingdings" panose="05000000000000000000" pitchFamily="2" charset="2"/>
              </a:rPr>
              <a:t> </a:t>
            </a:r>
            <a:r>
              <a:rPr lang="de-DE" sz="2400" b="1" dirty="0">
                <a:latin typeface="Calibri" panose="020F0502020204030204" pitchFamily="34" charset="0"/>
                <a:ea typeface="Calibri" panose="020F0502020204030204" pitchFamily="34" charset="0"/>
                <a:cs typeface="Calibri" panose="020F0502020204030204" pitchFamily="34" charset="0"/>
              </a:rPr>
              <a:t>Agentur für Arbeit Pinneberg</a:t>
            </a:r>
            <a:endParaRPr lang="de-DE"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de-DE" sz="2400" dirty="0">
                <a:latin typeface="Calibri" panose="020F0502020204030204" pitchFamily="34" charset="0"/>
                <a:ea typeface="Calibri" panose="020F0502020204030204" pitchFamily="34" charset="0"/>
                <a:cs typeface="Calibri" panose="020F0502020204030204" pitchFamily="34" charset="0"/>
              </a:rPr>
              <a:t>         Damm 25</a:t>
            </a:r>
          </a:p>
          <a:p>
            <a:pPr>
              <a:lnSpc>
                <a:spcPct val="107000"/>
              </a:lnSpc>
              <a:spcAft>
                <a:spcPts val="0"/>
              </a:spcAft>
            </a:pPr>
            <a:r>
              <a:rPr lang="de-DE" sz="2400" dirty="0">
                <a:latin typeface="Calibri" panose="020F0502020204030204" pitchFamily="34" charset="0"/>
                <a:ea typeface="Calibri" panose="020F0502020204030204" pitchFamily="34" charset="0"/>
                <a:cs typeface="Calibri" panose="020F0502020204030204" pitchFamily="34" charset="0"/>
              </a:rPr>
              <a:t>         25421 Pinneberg</a:t>
            </a:r>
          </a:p>
          <a:p>
            <a:pPr>
              <a:lnSpc>
                <a:spcPct val="107000"/>
              </a:lnSpc>
              <a:spcAft>
                <a:spcPts val="0"/>
              </a:spcAft>
            </a:pPr>
            <a:r>
              <a:rPr lang="de-DE" sz="2800" dirty="0">
                <a:latin typeface="Calibri" panose="020F0502020204030204" pitchFamily="34" charset="0"/>
                <a:ea typeface="Calibri" panose="020F0502020204030204" pitchFamily="34" charset="0"/>
                <a:cs typeface="Calibri" panose="020F0502020204030204" pitchFamily="34" charset="0"/>
              </a:rPr>
              <a:t> </a:t>
            </a:r>
            <a:endParaRPr lang="de-DE"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de-DE" sz="1400" b="1" dirty="0">
                <a:latin typeface="Calibri" panose="020F0502020204030204" pitchFamily="34" charset="0"/>
                <a:ea typeface="Calibri" panose="020F0502020204030204" pitchFamily="34" charset="0"/>
                <a:cs typeface="Calibri" panose="020F0502020204030204" pitchFamily="34" charset="0"/>
              </a:rPr>
              <a:t>              </a:t>
            </a:r>
            <a:r>
              <a:rPr lang="de-DE" sz="2400" b="1" dirty="0">
                <a:latin typeface="Calibri" panose="020F0502020204030204" pitchFamily="34" charset="0"/>
                <a:ea typeface="Calibri" panose="020F0502020204030204" pitchFamily="34" charset="0"/>
                <a:cs typeface="Calibri" panose="020F0502020204030204" pitchFamily="34" charset="0"/>
              </a:rPr>
              <a:t>Kontakt online über:</a:t>
            </a:r>
            <a:endParaRPr lang="de-DE"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de-DE"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sz="2400" u="sng"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3"/>
              </a:rPr>
              <a:t>www.arbeitsagentur.de</a:t>
            </a:r>
            <a:endParaRPr lang="de-DE"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de-DE" sz="1400" dirty="0">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0"/>
              </a:spcAft>
            </a:pPr>
            <a:r>
              <a:rPr lang="de-DE" sz="1400" dirty="0">
                <a:latin typeface="Calibri" panose="020F0502020204030204" pitchFamily="34" charset="0"/>
                <a:ea typeface="Calibri" panose="020F0502020204030204" pitchFamily="34" charset="0"/>
                <a:cs typeface="Calibri" panose="020F0502020204030204" pitchFamily="34" charset="0"/>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p:cNvPicPr/>
          <p:nvPr/>
        </p:nvPicPr>
        <p:blipFill>
          <a:blip r:embed="rId4"/>
          <a:stretch>
            <a:fillRect/>
          </a:stretch>
        </p:blipFill>
        <p:spPr>
          <a:xfrm>
            <a:off x="9036491" y="4207041"/>
            <a:ext cx="1458278" cy="1326866"/>
          </a:xfrm>
          <a:prstGeom prst="rect">
            <a:avLst/>
          </a:prstGeom>
        </p:spPr>
      </p:pic>
      <p:sp>
        <p:nvSpPr>
          <p:cNvPr id="8" name="Chevron 7"/>
          <p:cNvSpPr/>
          <p:nvPr/>
        </p:nvSpPr>
        <p:spPr>
          <a:xfrm>
            <a:off x="674190" y="4041014"/>
            <a:ext cx="357041" cy="332053"/>
          </a:xfrm>
          <a:prstGeom prst="chevron">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ln>
                <a:solidFill>
                  <a:schemeClr val="tx1"/>
                </a:solidFill>
              </a:ln>
              <a:solidFill>
                <a:schemeClr val="tx1"/>
              </a:solidFill>
            </a:endParaRPr>
          </a:p>
        </p:txBody>
      </p:sp>
      <p:sp>
        <p:nvSpPr>
          <p:cNvPr id="4" name="Textfeld 3">
            <a:extLst>
              <a:ext uri="{FF2B5EF4-FFF2-40B4-BE49-F238E27FC236}">
                <a16:creationId xmlns:a16="http://schemas.microsoft.com/office/drawing/2014/main" id="{5ECF0F2F-10D3-49EA-8D51-BBDF40324A6C}"/>
              </a:ext>
            </a:extLst>
          </p:cNvPr>
          <p:cNvSpPr txBox="1"/>
          <p:nvPr/>
        </p:nvSpPr>
        <p:spPr>
          <a:xfrm>
            <a:off x="5819389" y="1095092"/>
            <a:ext cx="2177142" cy="707572"/>
          </a:xfrm>
          <a:prstGeom prst="rect">
            <a:avLst/>
          </a:prstGeom>
          <a:noFill/>
        </p:spPr>
        <p:txBody>
          <a:bodyPr wrap="square" rtlCol="0">
            <a:spAutoFit/>
          </a:bodyPr>
          <a:lstStyle/>
          <a:p>
            <a:r>
              <a:rPr lang="de-DE" sz="3600" b="1" dirty="0">
                <a:latin typeface="Calibri" panose="020F0502020204030204" pitchFamily="34" charset="0"/>
                <a:ea typeface="Calibri" panose="020F0502020204030204" pitchFamily="34" charset="0"/>
                <a:cs typeface="Calibri" panose="020F0502020204030204" pitchFamily="34" charset="0"/>
              </a:rPr>
              <a:t> </a:t>
            </a:r>
            <a:r>
              <a:rPr lang="de-DE" sz="1100" dirty="0">
                <a:latin typeface="Calibri" panose="020F0502020204030204" pitchFamily="34" charset="0"/>
                <a:ea typeface="Calibri" panose="020F0502020204030204" pitchFamily="34" charset="0"/>
                <a:cs typeface="Calibri" panose="020F0502020204030204" pitchFamily="34" charset="0"/>
              </a:rPr>
              <a:t>Dieser Anruf ist kostenfrei!</a:t>
            </a:r>
            <a:r>
              <a:rPr lang="de-DE" sz="4000" dirty="0">
                <a:latin typeface="Calibri" panose="020F0502020204030204" pitchFamily="34" charset="0"/>
                <a:ea typeface="Calibri" panose="020F0502020204030204" pitchFamily="34" charset="0"/>
                <a:cs typeface="Calibri" panose="020F0502020204030204" pitchFamily="34" charset="0"/>
              </a:rPr>
              <a:t> </a:t>
            </a:r>
            <a:endParaRPr lang="de-DE" sz="2000" dirty="0"/>
          </a:p>
        </p:txBody>
      </p:sp>
      <p:pic>
        <p:nvPicPr>
          <p:cNvPr id="6" name="Grafik 5">
            <a:extLst>
              <a:ext uri="{FF2B5EF4-FFF2-40B4-BE49-F238E27FC236}">
                <a16:creationId xmlns:a16="http://schemas.microsoft.com/office/drawing/2014/main" id="{C676006A-BE18-4023-A34F-D47CDA2335E5}"/>
              </a:ext>
            </a:extLst>
          </p:cNvPr>
          <p:cNvPicPr>
            <a:picLocks noChangeAspect="1"/>
          </p:cNvPicPr>
          <p:nvPr/>
        </p:nvPicPr>
        <p:blipFill>
          <a:blip r:embed="rId5"/>
          <a:stretch>
            <a:fillRect/>
          </a:stretch>
        </p:blipFill>
        <p:spPr>
          <a:xfrm>
            <a:off x="590400" y="1189467"/>
            <a:ext cx="4447585" cy="2253027"/>
          </a:xfrm>
          <a:prstGeom prst="rect">
            <a:avLst/>
          </a:prstGeom>
        </p:spPr>
      </p:pic>
      <p:sp>
        <p:nvSpPr>
          <p:cNvPr id="9" name="Textfeld 8">
            <a:extLst>
              <a:ext uri="{FF2B5EF4-FFF2-40B4-BE49-F238E27FC236}">
                <a16:creationId xmlns:a16="http://schemas.microsoft.com/office/drawing/2014/main" id="{0C531E14-187D-419D-BAAC-87168B801FB7}"/>
              </a:ext>
            </a:extLst>
          </p:cNvPr>
          <p:cNvSpPr txBox="1"/>
          <p:nvPr/>
        </p:nvSpPr>
        <p:spPr>
          <a:xfrm>
            <a:off x="1446245" y="4041014"/>
            <a:ext cx="4553339" cy="2044342"/>
          </a:xfrm>
          <a:prstGeom prst="rect">
            <a:avLst/>
          </a:prstGeom>
          <a:noFill/>
        </p:spPr>
        <p:txBody>
          <a:bodyPr wrap="square" rtlCol="0">
            <a:spAutoFit/>
          </a:bodyPr>
          <a:lstStyle/>
          <a:p>
            <a:pPr>
              <a:lnSpc>
                <a:spcPct val="107000"/>
              </a:lnSpc>
              <a:spcAft>
                <a:spcPts val="0"/>
              </a:spcAft>
            </a:pPr>
            <a:r>
              <a:rPr lang="de-DE" sz="1200" dirty="0">
                <a:latin typeface="Calibri" panose="020F0502020204030204" pitchFamily="34" charset="0"/>
                <a:ea typeface="Calibri" panose="020F0502020204030204" pitchFamily="34" charset="0"/>
                <a:cs typeface="Calibri" panose="020F0502020204030204" pitchFamily="34" charset="0"/>
              </a:rPr>
              <a:t> </a:t>
            </a:r>
            <a:r>
              <a:rPr lang="de-DE" sz="2000" b="1" dirty="0">
                <a:latin typeface="Calibri" panose="020F0502020204030204" pitchFamily="34" charset="0"/>
                <a:ea typeface="Calibri" panose="020F0502020204030204" pitchFamily="34" charset="0"/>
                <a:cs typeface="Calibri" panose="020F0502020204030204" pitchFamily="34" charset="0"/>
              </a:rPr>
              <a:t>regelmäßige Sprechtage am </a:t>
            </a:r>
            <a:r>
              <a:rPr lang="de-DE" sz="2000" b="1" dirty="0" err="1">
                <a:latin typeface="Calibri" panose="020F0502020204030204" pitchFamily="34" charset="0"/>
                <a:ea typeface="Calibri" panose="020F0502020204030204" pitchFamily="34" charset="0"/>
                <a:cs typeface="Calibri" panose="020F0502020204030204" pitchFamily="34" charset="0"/>
              </a:rPr>
              <a:t>GymSche</a:t>
            </a:r>
            <a:endParaRPr lang="de-DE" sz="20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de-DE" sz="2000" dirty="0">
                <a:latin typeface="Calibri" panose="020F0502020204030204" pitchFamily="34" charset="0"/>
                <a:ea typeface="Calibri" panose="020F0502020204030204" pitchFamily="34" charset="0"/>
                <a:cs typeface="Calibri" panose="020F0502020204030204" pitchFamily="34" charset="0"/>
              </a:rPr>
              <a:t>Einfach Termin online buchen</a:t>
            </a:r>
          </a:p>
          <a:p>
            <a:pPr>
              <a:lnSpc>
                <a:spcPct val="107000"/>
              </a:lnSpc>
              <a:spcAft>
                <a:spcPts val="0"/>
              </a:spcAft>
            </a:pPr>
            <a:endParaRPr lang="de-DE" sz="20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endParaRPr lang="de-DE" sz="20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endParaRPr lang="de-DE" sz="2000" dirty="0">
              <a:latin typeface="Calibri" panose="020F0502020204030204" pitchFamily="34" charset="0"/>
              <a:cs typeface="Calibri" panose="020F0502020204030204" pitchFamily="34" charset="0"/>
            </a:endParaRPr>
          </a:p>
          <a:p>
            <a:pPr>
              <a:lnSpc>
                <a:spcPct val="107000"/>
              </a:lnSpc>
              <a:spcAft>
                <a:spcPts val="0"/>
              </a:spcAft>
            </a:pPr>
            <a:endParaRPr lang="de-DE" sz="2000" dirty="0"/>
          </a:p>
        </p:txBody>
      </p:sp>
      <p:pic>
        <p:nvPicPr>
          <p:cNvPr id="10" name="Grafik 9">
            <a:extLst>
              <a:ext uri="{FF2B5EF4-FFF2-40B4-BE49-F238E27FC236}">
                <a16:creationId xmlns:a16="http://schemas.microsoft.com/office/drawing/2014/main" id="{F4ECC4B5-9B28-4EF5-AC6F-7B5D01F06384}"/>
              </a:ext>
            </a:extLst>
          </p:cNvPr>
          <p:cNvPicPr>
            <a:picLocks noChangeAspect="1"/>
          </p:cNvPicPr>
          <p:nvPr/>
        </p:nvPicPr>
        <p:blipFill>
          <a:blip r:embed="rId6"/>
          <a:stretch>
            <a:fillRect/>
          </a:stretch>
        </p:blipFill>
        <p:spPr>
          <a:xfrm>
            <a:off x="2276770" y="4678352"/>
            <a:ext cx="1759998" cy="1711109"/>
          </a:xfrm>
          <a:prstGeom prst="rect">
            <a:avLst/>
          </a:prstGeom>
        </p:spPr>
      </p:pic>
    </p:spTree>
    <p:extLst>
      <p:ext uri="{BB962C8B-B14F-4D97-AF65-F5344CB8AC3E}">
        <p14:creationId xmlns:p14="http://schemas.microsoft.com/office/powerpoint/2010/main" val="990549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D91A1-669B-4924-81BD-B1FC1FE0326D}"/>
              </a:ext>
            </a:extLst>
          </p:cNvPr>
          <p:cNvSpPr>
            <a:spLocks noGrp="1"/>
          </p:cNvSpPr>
          <p:nvPr>
            <p:ph type="title"/>
          </p:nvPr>
        </p:nvSpPr>
        <p:spPr>
          <a:xfrm>
            <a:off x="511012" y="270440"/>
            <a:ext cx="11728613" cy="860624"/>
          </a:xfrm>
        </p:spPr>
        <p:txBody>
          <a:bodyPr/>
          <a:lstStyle/>
          <a:p>
            <a:r>
              <a:rPr lang="de-DE" sz="3200" dirty="0">
                <a:latin typeface="Calibri" panose="020F0502020204030204" pitchFamily="34" charset="0"/>
                <a:cs typeface="Calibri" panose="020F0502020204030204" pitchFamily="34" charset="0"/>
              </a:rPr>
              <a:t>Sprechtage 26. + 28 April + 5.Mai: Terminbuchung über </a:t>
            </a:r>
            <a:r>
              <a:rPr lang="de-DE" sz="3200" dirty="0" err="1">
                <a:latin typeface="Calibri" panose="020F0502020204030204" pitchFamily="34" charset="0"/>
                <a:cs typeface="Calibri" panose="020F0502020204030204" pitchFamily="34" charset="0"/>
              </a:rPr>
              <a:t>moodle</a:t>
            </a:r>
            <a:endParaRPr lang="de-DE" sz="3200" dirty="0">
              <a:latin typeface="Calibri" panose="020F0502020204030204" pitchFamily="34" charset="0"/>
              <a:cs typeface="Calibri" panose="020F0502020204030204" pitchFamily="34" charset="0"/>
            </a:endParaRPr>
          </a:p>
        </p:txBody>
      </p:sp>
      <p:sp>
        <p:nvSpPr>
          <p:cNvPr id="3" name="Fußzeilenplatzhalter 2">
            <a:extLst>
              <a:ext uri="{FF2B5EF4-FFF2-40B4-BE49-F238E27FC236}">
                <a16:creationId xmlns:a16="http://schemas.microsoft.com/office/drawing/2014/main" id="{8C10E455-0037-4EA5-949C-DEBB8DCBF2F7}"/>
              </a:ext>
            </a:extLst>
          </p:cNvPr>
          <p:cNvSpPr>
            <a:spLocks noGrp="1"/>
          </p:cNvSpPr>
          <p:nvPr>
            <p:ph type="ftr" sz="quarter" idx="10"/>
          </p:nvPr>
        </p:nvSpPr>
        <p:spPr/>
        <p:txBody>
          <a:bodyPr/>
          <a:lstStyle/>
          <a:p>
            <a:r>
              <a:rPr lang="de-DE">
                <a:solidFill>
                  <a:srgbClr val="000000"/>
                </a:solidFill>
              </a:rPr>
              <a:t>Wege nach dem Abitur,- Berufsberaterin Franziska Ploß - 2024 © Bundesagentur für Arbeit</a:t>
            </a:r>
            <a:endParaRPr lang="de-DE" dirty="0">
              <a:solidFill>
                <a:srgbClr val="000000"/>
              </a:solidFill>
            </a:endParaRPr>
          </a:p>
        </p:txBody>
      </p:sp>
      <p:pic>
        <p:nvPicPr>
          <p:cNvPr id="4" name="Grafik 3">
            <a:extLst>
              <a:ext uri="{FF2B5EF4-FFF2-40B4-BE49-F238E27FC236}">
                <a16:creationId xmlns:a16="http://schemas.microsoft.com/office/drawing/2014/main" id="{D224FC1B-3BFB-4DBD-9020-4328C5952902}"/>
              </a:ext>
            </a:extLst>
          </p:cNvPr>
          <p:cNvPicPr>
            <a:picLocks noChangeAspect="1"/>
          </p:cNvPicPr>
          <p:nvPr/>
        </p:nvPicPr>
        <p:blipFill>
          <a:blip r:embed="rId2"/>
          <a:stretch>
            <a:fillRect/>
          </a:stretch>
        </p:blipFill>
        <p:spPr>
          <a:xfrm>
            <a:off x="674297" y="1769324"/>
            <a:ext cx="3865045" cy="3346340"/>
          </a:xfrm>
          <a:prstGeom prst="rect">
            <a:avLst/>
          </a:prstGeom>
        </p:spPr>
      </p:pic>
      <p:pic>
        <p:nvPicPr>
          <p:cNvPr id="5" name="Grafik 4">
            <a:extLst>
              <a:ext uri="{FF2B5EF4-FFF2-40B4-BE49-F238E27FC236}">
                <a16:creationId xmlns:a16="http://schemas.microsoft.com/office/drawing/2014/main" id="{449AF000-DDEF-4668-964F-B3948A178917}"/>
              </a:ext>
            </a:extLst>
          </p:cNvPr>
          <p:cNvPicPr>
            <a:picLocks noChangeAspect="1"/>
          </p:cNvPicPr>
          <p:nvPr/>
        </p:nvPicPr>
        <p:blipFill>
          <a:blip r:embed="rId3"/>
          <a:stretch>
            <a:fillRect/>
          </a:stretch>
        </p:blipFill>
        <p:spPr>
          <a:xfrm>
            <a:off x="5063031" y="2913529"/>
            <a:ext cx="6894182" cy="3686689"/>
          </a:xfrm>
          <a:prstGeom prst="rect">
            <a:avLst/>
          </a:prstGeom>
        </p:spPr>
      </p:pic>
      <p:sp>
        <p:nvSpPr>
          <p:cNvPr id="6" name="Textfeld 5">
            <a:extLst>
              <a:ext uri="{FF2B5EF4-FFF2-40B4-BE49-F238E27FC236}">
                <a16:creationId xmlns:a16="http://schemas.microsoft.com/office/drawing/2014/main" id="{9855151F-B8FC-4EFD-9189-D9EF8A206A71}"/>
              </a:ext>
            </a:extLst>
          </p:cNvPr>
          <p:cNvSpPr txBox="1"/>
          <p:nvPr/>
        </p:nvSpPr>
        <p:spPr>
          <a:xfrm>
            <a:off x="404812" y="1192907"/>
            <a:ext cx="7128102" cy="523220"/>
          </a:xfrm>
          <a:prstGeom prst="rect">
            <a:avLst/>
          </a:prstGeom>
          <a:noFill/>
        </p:spPr>
        <p:txBody>
          <a:bodyPr wrap="square" rtlCol="0">
            <a:spAutoFit/>
          </a:bodyPr>
          <a:lstStyle/>
          <a:p>
            <a:pPr algn="l"/>
            <a:r>
              <a:rPr lang="de-DE" sz="2800" dirty="0">
                <a:latin typeface="Calibri" panose="020F0502020204030204" pitchFamily="34" charset="0"/>
                <a:cs typeface="Calibri" panose="020F0502020204030204" pitchFamily="34" charset="0"/>
              </a:rPr>
              <a:t>Kurs: Berufs- und Studienorientierung öffnen:</a:t>
            </a:r>
          </a:p>
        </p:txBody>
      </p:sp>
      <p:sp>
        <p:nvSpPr>
          <p:cNvPr id="7" name="Textfeld 6">
            <a:extLst>
              <a:ext uri="{FF2B5EF4-FFF2-40B4-BE49-F238E27FC236}">
                <a16:creationId xmlns:a16="http://schemas.microsoft.com/office/drawing/2014/main" id="{037A4131-2CB8-44F4-AC73-6FC6B3319BFE}"/>
              </a:ext>
            </a:extLst>
          </p:cNvPr>
          <p:cNvSpPr txBox="1"/>
          <p:nvPr/>
        </p:nvSpPr>
        <p:spPr>
          <a:xfrm>
            <a:off x="282412" y="5396275"/>
            <a:ext cx="4895664" cy="461665"/>
          </a:xfrm>
          <a:prstGeom prst="rect">
            <a:avLst/>
          </a:prstGeom>
          <a:noFill/>
        </p:spPr>
        <p:txBody>
          <a:bodyPr wrap="square" rtlCol="0">
            <a:spAutoFit/>
          </a:bodyPr>
          <a:lstStyle/>
          <a:p>
            <a:pPr algn="l"/>
            <a:r>
              <a:rPr lang="de-DE" sz="2400" dirty="0">
                <a:latin typeface="Calibri" panose="020F0502020204030204" pitchFamily="34" charset="0"/>
                <a:cs typeface="Calibri" panose="020F0502020204030204" pitchFamily="34" charset="0"/>
              </a:rPr>
              <a:t>Runterscrollen zur Berufsagentur:</a:t>
            </a:r>
          </a:p>
        </p:txBody>
      </p:sp>
      <p:sp>
        <p:nvSpPr>
          <p:cNvPr id="8" name="Ellipse 7">
            <a:extLst>
              <a:ext uri="{FF2B5EF4-FFF2-40B4-BE49-F238E27FC236}">
                <a16:creationId xmlns:a16="http://schemas.microsoft.com/office/drawing/2014/main" id="{97619F94-9BCE-497A-B31F-F25AF3A69CC1}"/>
              </a:ext>
            </a:extLst>
          </p:cNvPr>
          <p:cNvSpPr/>
          <p:nvPr/>
        </p:nvSpPr>
        <p:spPr>
          <a:xfrm>
            <a:off x="4953001" y="3766457"/>
            <a:ext cx="6612328" cy="8708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611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6DDAF89-E57E-40BE-A714-39BC5AEAAC09}"/>
              </a:ext>
            </a:extLst>
          </p:cNvPr>
          <p:cNvPicPr>
            <a:picLocks noChangeAspect="1"/>
          </p:cNvPicPr>
          <p:nvPr/>
        </p:nvPicPr>
        <p:blipFill>
          <a:blip r:embed="rId2"/>
          <a:stretch>
            <a:fillRect/>
          </a:stretch>
        </p:blipFill>
        <p:spPr>
          <a:xfrm>
            <a:off x="925285" y="252993"/>
            <a:ext cx="10098510" cy="6387799"/>
          </a:xfrm>
          <a:prstGeom prst="rect">
            <a:avLst/>
          </a:prstGeom>
        </p:spPr>
      </p:pic>
    </p:spTree>
    <p:extLst>
      <p:ext uri="{BB962C8B-B14F-4D97-AF65-F5344CB8AC3E}">
        <p14:creationId xmlns:p14="http://schemas.microsoft.com/office/powerpoint/2010/main" val="247234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Titelplatzhalter für den Titel der Folie">
            <a:extLst>
              <a:ext uri="{FF2B5EF4-FFF2-40B4-BE49-F238E27FC236}">
                <a16:creationId xmlns:a16="http://schemas.microsoft.com/office/drawing/2014/main" id="{AB142CF6-F9D7-4030-9E04-5DE447EBB9CC}"/>
              </a:ext>
            </a:extLst>
          </p:cNvPr>
          <p:cNvSpPr>
            <a:spLocks noGrp="1"/>
          </p:cNvSpPr>
          <p:nvPr>
            <p:ph type="title"/>
          </p:nvPr>
        </p:nvSpPr>
        <p:spPr>
          <a:xfrm>
            <a:off x="383571" y="264311"/>
            <a:ext cx="11217600" cy="860624"/>
          </a:xfrm>
        </p:spPr>
        <p:txBody>
          <a:bodyPr/>
          <a:lstStyle/>
          <a:p>
            <a:pPr algn="ctr"/>
            <a:r>
              <a:rPr lang="de-DE" sz="3600" dirty="0">
                <a:latin typeface="Calibri" panose="020F0502020204030204" pitchFamily="34" charset="0"/>
                <a:cs typeface="Calibri" panose="020F0502020204030204" pitchFamily="34" charset="0"/>
              </a:rPr>
              <a:t>Abschluss in der Tasche.. 2027 – und nun?</a:t>
            </a:r>
          </a:p>
        </p:txBody>
      </p:sp>
      <p:pic>
        <p:nvPicPr>
          <p:cNvPr id="1026" name="Picture 2" descr="Kostenloses Stock Foto zu abschluss-tapete, abschlusshintergrund, absolven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397" y="1387169"/>
            <a:ext cx="7246603" cy="4831070"/>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pic>
        <p:nvPicPr>
          <p:cNvPr id="1030" name="Picture 6" descr="Frage, Fragezeichen, Antwort,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8069" y="144566"/>
            <a:ext cx="1307465" cy="1307465"/>
          </a:xfrm>
          <a:prstGeom prst="rect">
            <a:avLst/>
          </a:prstGeom>
          <a:noFill/>
          <a:extLst>
            <a:ext uri="{909E8E84-426E-40DD-AFC4-6F175D3DCCD1}">
              <a14:hiddenFill xmlns:a14="http://schemas.microsoft.com/office/drawing/2010/main">
                <a:solidFill>
                  <a:srgbClr val="FFFFFF"/>
                </a:solidFill>
              </a14:hiddenFill>
            </a:ext>
          </a:extLst>
        </p:spPr>
      </p:pic>
      <p:sp>
        <p:nvSpPr>
          <p:cNvPr id="8" name="Ellipse 7"/>
          <p:cNvSpPr/>
          <p:nvPr/>
        </p:nvSpPr>
        <p:spPr>
          <a:xfrm>
            <a:off x="1310640" y="798298"/>
            <a:ext cx="2277011" cy="2248422"/>
          </a:xfrm>
          <a:prstGeom prst="ellipse">
            <a:avLst/>
          </a:prstGeom>
          <a:solidFill>
            <a:schemeClr val="tx2">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Studium</a:t>
            </a:r>
          </a:p>
        </p:txBody>
      </p:sp>
      <p:sp>
        <p:nvSpPr>
          <p:cNvPr id="12" name="Ellipse 11"/>
          <p:cNvSpPr/>
          <p:nvPr/>
        </p:nvSpPr>
        <p:spPr>
          <a:xfrm>
            <a:off x="396240" y="2681554"/>
            <a:ext cx="2415520" cy="2215565"/>
          </a:xfrm>
          <a:prstGeom prst="ellipse">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Ausbildung</a:t>
            </a:r>
          </a:p>
        </p:txBody>
      </p:sp>
      <p:sp>
        <p:nvSpPr>
          <p:cNvPr id="13" name="Ellipse 12"/>
          <p:cNvSpPr/>
          <p:nvPr/>
        </p:nvSpPr>
        <p:spPr>
          <a:xfrm>
            <a:off x="1463040" y="4423306"/>
            <a:ext cx="2377440" cy="2176911"/>
          </a:xfrm>
          <a:prstGeom prst="ellipse">
            <a:avLst/>
          </a:prstGeom>
          <a:solidFill>
            <a:srgbClr val="92D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Gap Year</a:t>
            </a:r>
          </a:p>
        </p:txBody>
      </p:sp>
      <p:sp>
        <p:nvSpPr>
          <p:cNvPr id="6" name="Fußzeilenplatzhalter 2">
            <a:extLst>
              <a:ext uri="{FF2B5EF4-FFF2-40B4-BE49-F238E27FC236}">
                <a16:creationId xmlns:a16="http://schemas.microsoft.com/office/drawing/2014/main" id="{D8EF4F67-0F93-242C-0A56-B5DA0B62D912}"/>
              </a:ext>
            </a:extLst>
          </p:cNvPr>
          <p:cNvSpPr>
            <a:spLocks noGrp="1"/>
          </p:cNvSpPr>
          <p:nvPr>
            <p:ph type="ftr" sz="quarter" idx="10"/>
          </p:nvPr>
        </p:nvSpPr>
        <p:spPr>
          <a:xfrm>
            <a:off x="2700000" y="6600218"/>
            <a:ext cx="8280000" cy="274677"/>
          </a:xfrm>
        </p:spPr>
        <p:txBody>
          <a:bodyPr/>
          <a:lstStyle/>
          <a:p>
            <a:r>
              <a:rPr lang="de-DE" dirty="0">
                <a:solidFill>
                  <a:srgbClr val="000000"/>
                </a:solidFill>
              </a:rPr>
              <a:t>Wege nach dem Abitur,- Berufsberaterin Franziska Ploß - 2025 © Bundesagentur für Arbeit</a:t>
            </a:r>
          </a:p>
        </p:txBody>
      </p:sp>
    </p:spTree>
    <p:extLst>
      <p:ext uri="{BB962C8B-B14F-4D97-AF65-F5344CB8AC3E}">
        <p14:creationId xmlns:p14="http://schemas.microsoft.com/office/powerpoint/2010/main" val="313328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398" y="-66101"/>
            <a:ext cx="11217600" cy="860624"/>
          </a:xfrm>
        </p:spPr>
        <p:txBody>
          <a:bodyPr/>
          <a:lstStyle/>
          <a:p>
            <a:pPr algn="ctr"/>
            <a:br>
              <a:rPr lang="de-DE" dirty="0">
                <a:latin typeface="Century Gothic" panose="020B0502020202020204" pitchFamily="34" charset="0"/>
              </a:rPr>
            </a:br>
            <a:r>
              <a:rPr lang="de-DE" dirty="0">
                <a:latin typeface="Calibri" panose="020F0502020204030204" pitchFamily="34" charset="0"/>
                <a:cs typeface="Calibri" panose="020F0502020204030204" pitchFamily="34" charset="0"/>
              </a:rPr>
              <a:t>Studium: </a:t>
            </a:r>
            <a:r>
              <a:rPr lang="de-DE" sz="2800" dirty="0">
                <a:latin typeface="Calibri" panose="020F0502020204030204" pitchFamily="34" charset="0"/>
                <a:cs typeface="Calibri" panose="020F0502020204030204" pitchFamily="34" charset="0"/>
              </a:rPr>
              <a:t>Wie viele Hochschulen gibt es in Deutschland?</a:t>
            </a:r>
          </a:p>
        </p:txBody>
      </p:sp>
      <p:pic>
        <p:nvPicPr>
          <p:cNvPr id="6" name="Picture 2" descr="Sponsor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883" y="1728399"/>
            <a:ext cx="6384631" cy="3750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6199198" y="2775137"/>
            <a:ext cx="842682" cy="1446550"/>
          </a:xfrm>
          <a:prstGeom prst="rect">
            <a:avLst/>
          </a:prstGeom>
          <a:noFill/>
        </p:spPr>
        <p:txBody>
          <a:bodyPr wrap="square" rtlCol="0">
            <a:spAutoFit/>
          </a:bodyPr>
          <a:lstStyle/>
          <a:p>
            <a:r>
              <a:rPr lang="de-DE" sz="8800" dirty="0">
                <a:solidFill>
                  <a:schemeClr val="bg1"/>
                </a:solidFill>
                <a:latin typeface="Century Gothic" panose="020B0502020202020204" pitchFamily="34" charset="0"/>
              </a:rPr>
              <a:t>?</a:t>
            </a:r>
          </a:p>
        </p:txBody>
      </p:sp>
      <p:sp>
        <p:nvSpPr>
          <p:cNvPr id="8" name="Sechseck 7"/>
          <p:cNvSpPr/>
          <p:nvPr/>
        </p:nvSpPr>
        <p:spPr>
          <a:xfrm>
            <a:off x="848112" y="2282078"/>
            <a:ext cx="1497106" cy="493059"/>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latin typeface="Arial" panose="020B0604020202020204" pitchFamily="34" charset="0"/>
                <a:cs typeface="Arial" panose="020B0604020202020204" pitchFamily="34" charset="0"/>
              </a:rPr>
              <a:t>A: 97</a:t>
            </a:r>
          </a:p>
        </p:txBody>
      </p:sp>
      <p:sp>
        <p:nvSpPr>
          <p:cNvPr id="9" name="Sechseck 8"/>
          <p:cNvSpPr/>
          <p:nvPr/>
        </p:nvSpPr>
        <p:spPr>
          <a:xfrm>
            <a:off x="848112" y="4523778"/>
            <a:ext cx="1497106" cy="493059"/>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latin typeface="Arial" panose="020B0604020202020204" pitchFamily="34" charset="0"/>
                <a:cs typeface="Arial" panose="020B0604020202020204" pitchFamily="34" charset="0"/>
              </a:rPr>
              <a:t>C: 226</a:t>
            </a:r>
          </a:p>
        </p:txBody>
      </p:sp>
      <p:sp>
        <p:nvSpPr>
          <p:cNvPr id="10" name="Sechseck 9"/>
          <p:cNvSpPr/>
          <p:nvPr/>
        </p:nvSpPr>
        <p:spPr>
          <a:xfrm>
            <a:off x="10053179" y="2271424"/>
            <a:ext cx="1497106" cy="493059"/>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latin typeface="Arial" panose="020B0604020202020204" pitchFamily="34" charset="0"/>
                <a:cs typeface="Arial" panose="020B0604020202020204" pitchFamily="34" charset="0"/>
              </a:rPr>
              <a:t>B: 438</a:t>
            </a:r>
          </a:p>
        </p:txBody>
      </p:sp>
      <p:sp>
        <p:nvSpPr>
          <p:cNvPr id="12" name="Sechseck 11"/>
          <p:cNvSpPr/>
          <p:nvPr/>
        </p:nvSpPr>
        <p:spPr>
          <a:xfrm>
            <a:off x="9991828" y="4523777"/>
            <a:ext cx="1497106" cy="493059"/>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latin typeface="Arial" panose="020B0604020202020204" pitchFamily="34" charset="0"/>
                <a:cs typeface="Arial" panose="020B0604020202020204" pitchFamily="34" charset="0"/>
              </a:rPr>
              <a:t>D: 756</a:t>
            </a:r>
          </a:p>
        </p:txBody>
      </p:sp>
      <p:sp>
        <p:nvSpPr>
          <p:cNvPr id="3" name="Fußzeilenplatzhalter 2">
            <a:extLst>
              <a:ext uri="{FF2B5EF4-FFF2-40B4-BE49-F238E27FC236}">
                <a16:creationId xmlns:a16="http://schemas.microsoft.com/office/drawing/2014/main" id="{32A3C0ED-8855-E847-26DF-9741C89135B1}"/>
              </a:ext>
            </a:extLst>
          </p:cNvPr>
          <p:cNvSpPr>
            <a:spLocks noGrp="1"/>
          </p:cNvSpPr>
          <p:nvPr>
            <p:ph type="ftr" sz="quarter" idx="10"/>
          </p:nvPr>
        </p:nvSpPr>
        <p:spPr>
          <a:xfrm>
            <a:off x="2700000" y="6600218"/>
            <a:ext cx="8280000" cy="274677"/>
          </a:xfrm>
        </p:spPr>
        <p:txBody>
          <a:bodyPr/>
          <a:lstStyle/>
          <a:p>
            <a:r>
              <a:rPr lang="de-DE" dirty="0">
                <a:solidFill>
                  <a:srgbClr val="000000"/>
                </a:solidFill>
              </a:rPr>
              <a:t>Wege nach dem Abitur,- Berufsberaterin Franziska Ploß - 2025 © Bundesagentur für Arbeit</a:t>
            </a:r>
          </a:p>
        </p:txBody>
      </p:sp>
    </p:spTree>
    <p:extLst>
      <p:ext uri="{BB962C8B-B14F-4D97-AF65-F5344CB8AC3E}">
        <p14:creationId xmlns:p14="http://schemas.microsoft.com/office/powerpoint/2010/main" val="1490114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ponsor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354" y="1660429"/>
            <a:ext cx="6764437" cy="3973952"/>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5852046" y="2879374"/>
            <a:ext cx="1550155" cy="923330"/>
          </a:xfrm>
          <a:prstGeom prst="rect">
            <a:avLst/>
          </a:prstGeom>
          <a:noFill/>
        </p:spPr>
        <p:txBody>
          <a:bodyPr wrap="square" rtlCol="0">
            <a:spAutoFit/>
          </a:bodyPr>
          <a:lstStyle/>
          <a:p>
            <a:pPr defTabSz="457200"/>
            <a:r>
              <a:rPr lang="de-DE" sz="5400" dirty="0">
                <a:solidFill>
                  <a:prstClr val="white"/>
                </a:solidFill>
                <a:latin typeface="Century Gothic" panose="020B0502020202020204" pitchFamily="34" charset="0"/>
              </a:rPr>
              <a:t>438</a:t>
            </a:r>
          </a:p>
        </p:txBody>
      </p:sp>
      <p:sp>
        <p:nvSpPr>
          <p:cNvPr id="8" name="Rechteck 7"/>
          <p:cNvSpPr/>
          <p:nvPr/>
        </p:nvSpPr>
        <p:spPr>
          <a:xfrm>
            <a:off x="5162511" y="3750057"/>
            <a:ext cx="6096000" cy="707886"/>
          </a:xfrm>
          <a:prstGeom prst="rect">
            <a:avLst/>
          </a:prstGeom>
        </p:spPr>
        <p:txBody>
          <a:bodyPr>
            <a:spAutoFit/>
          </a:bodyPr>
          <a:lstStyle/>
          <a:p>
            <a:pPr defTabSz="457200"/>
            <a:r>
              <a:rPr lang="de-DE" sz="2000" dirty="0">
                <a:solidFill>
                  <a:prstClr val="white"/>
                </a:solidFill>
                <a:latin typeface="Roboto"/>
              </a:rPr>
              <a:t>21.931 Studiengänge</a:t>
            </a:r>
            <a:br>
              <a:rPr lang="de-DE" sz="2000" dirty="0">
                <a:solidFill>
                  <a:prstClr val="black"/>
                </a:solidFill>
                <a:latin typeface="Century Gothic" panose="020F0302020204030204"/>
              </a:rPr>
            </a:br>
            <a:endParaRPr lang="de-DE" sz="2000" dirty="0">
              <a:solidFill>
                <a:prstClr val="black"/>
              </a:solidFill>
              <a:latin typeface="Century Gothic" panose="020F0302020204030204"/>
            </a:endParaRPr>
          </a:p>
        </p:txBody>
      </p:sp>
      <p:sp>
        <p:nvSpPr>
          <p:cNvPr id="9" name="Rechteck 8"/>
          <p:cNvSpPr/>
          <p:nvPr/>
        </p:nvSpPr>
        <p:spPr>
          <a:xfrm>
            <a:off x="4555011" y="4150312"/>
            <a:ext cx="4569978" cy="523220"/>
          </a:xfrm>
          <a:prstGeom prst="rect">
            <a:avLst/>
          </a:prstGeom>
        </p:spPr>
        <p:txBody>
          <a:bodyPr wrap="square">
            <a:spAutoFit/>
          </a:bodyPr>
          <a:lstStyle/>
          <a:p>
            <a:pPr algn="ctr" defTabSz="457200"/>
            <a:r>
              <a:rPr lang="de-DE" sz="1400" dirty="0">
                <a:solidFill>
                  <a:prstClr val="white"/>
                </a:solidFill>
                <a:latin typeface="Roboto"/>
              </a:rPr>
              <a:t>davon ca. 9900 Bachelorstudiengänge</a:t>
            </a:r>
            <a:br>
              <a:rPr lang="de-DE" sz="1400" dirty="0">
                <a:solidFill>
                  <a:prstClr val="black"/>
                </a:solidFill>
                <a:latin typeface="Roboto"/>
              </a:rPr>
            </a:br>
            <a:endParaRPr lang="de-DE" sz="1400" dirty="0">
              <a:solidFill>
                <a:prstClr val="black"/>
              </a:solidFill>
              <a:latin typeface="Roboto"/>
            </a:endParaRPr>
          </a:p>
        </p:txBody>
      </p:sp>
      <p:sp>
        <p:nvSpPr>
          <p:cNvPr id="10" name="Textfeld 9"/>
          <p:cNvSpPr txBox="1"/>
          <p:nvPr/>
        </p:nvSpPr>
        <p:spPr>
          <a:xfrm>
            <a:off x="590400" y="2356154"/>
            <a:ext cx="1696825" cy="954107"/>
          </a:xfrm>
          <a:prstGeom prst="rect">
            <a:avLst/>
          </a:prstGeom>
          <a:solidFill>
            <a:schemeClr val="accent1">
              <a:lumMod val="40000"/>
              <a:lumOff val="60000"/>
            </a:schemeClr>
          </a:solidFill>
        </p:spPr>
        <p:txBody>
          <a:bodyPr wrap="square" rtlCol="0">
            <a:spAutoFit/>
          </a:bodyPr>
          <a:lstStyle/>
          <a:p>
            <a:r>
              <a:rPr lang="de-DE" sz="2800" dirty="0">
                <a:latin typeface="Century Gothic" panose="020B0502020202020204" pitchFamily="34" charset="0"/>
              </a:rPr>
              <a:t>Staatlich (64%)</a:t>
            </a:r>
          </a:p>
        </p:txBody>
      </p:sp>
      <p:sp>
        <p:nvSpPr>
          <p:cNvPr id="11" name="Textfeld 10"/>
          <p:cNvSpPr txBox="1"/>
          <p:nvPr/>
        </p:nvSpPr>
        <p:spPr>
          <a:xfrm>
            <a:off x="729534" y="4335169"/>
            <a:ext cx="1242241" cy="954107"/>
          </a:xfrm>
          <a:prstGeom prst="rect">
            <a:avLst/>
          </a:prstGeom>
          <a:solidFill>
            <a:srgbClr val="FFCC66"/>
          </a:solidFill>
        </p:spPr>
        <p:txBody>
          <a:bodyPr wrap="square" rtlCol="0">
            <a:spAutoFit/>
          </a:bodyPr>
          <a:lstStyle/>
          <a:p>
            <a:pPr defTabSz="457200"/>
            <a:r>
              <a:rPr lang="de-DE" sz="2800" dirty="0">
                <a:solidFill>
                  <a:prstClr val="black"/>
                </a:solidFill>
                <a:latin typeface="Century Gothic" panose="020B0502020202020204" pitchFamily="34" charset="0"/>
              </a:rPr>
              <a:t>Privat (27%)</a:t>
            </a:r>
          </a:p>
        </p:txBody>
      </p:sp>
      <p:sp>
        <p:nvSpPr>
          <p:cNvPr id="12" name="Textfeld 11"/>
          <p:cNvSpPr txBox="1"/>
          <p:nvPr/>
        </p:nvSpPr>
        <p:spPr>
          <a:xfrm>
            <a:off x="10030960" y="3385795"/>
            <a:ext cx="1664820" cy="954107"/>
          </a:xfrm>
          <a:prstGeom prst="rect">
            <a:avLst/>
          </a:prstGeom>
          <a:solidFill>
            <a:schemeClr val="accent6">
              <a:lumMod val="20000"/>
              <a:lumOff val="80000"/>
            </a:schemeClr>
          </a:solidFill>
        </p:spPr>
        <p:txBody>
          <a:bodyPr wrap="square" rtlCol="0">
            <a:spAutoFit/>
          </a:bodyPr>
          <a:lstStyle/>
          <a:p>
            <a:r>
              <a:rPr lang="de-DE" sz="2800" dirty="0">
                <a:latin typeface="Century Gothic" panose="020B0502020202020204" pitchFamily="34" charset="0"/>
              </a:rPr>
              <a:t>Kirchlich (9%)</a:t>
            </a:r>
          </a:p>
        </p:txBody>
      </p:sp>
      <p:sp>
        <p:nvSpPr>
          <p:cNvPr id="13" name="Titel 1"/>
          <p:cNvSpPr>
            <a:spLocks noGrp="1"/>
          </p:cNvSpPr>
          <p:nvPr>
            <p:ph type="title"/>
          </p:nvPr>
        </p:nvSpPr>
        <p:spPr>
          <a:xfrm>
            <a:off x="590400" y="-61201"/>
            <a:ext cx="11217600" cy="755793"/>
          </a:xfrm>
        </p:spPr>
        <p:txBody>
          <a:bodyPr/>
          <a:lstStyle/>
          <a:p>
            <a:pPr algn="ctr"/>
            <a:br>
              <a:rPr lang="de-DE" dirty="0">
                <a:latin typeface="Century Gothic" panose="020B0502020202020204" pitchFamily="34" charset="0"/>
              </a:rPr>
            </a:br>
            <a:r>
              <a:rPr lang="de-DE" dirty="0">
                <a:latin typeface="Calibri" panose="020F0502020204030204" pitchFamily="34" charset="0"/>
                <a:cs typeface="Calibri" panose="020F0502020204030204" pitchFamily="34" charset="0"/>
              </a:rPr>
              <a:t>Studium: </a:t>
            </a:r>
            <a:r>
              <a:rPr lang="de-DE" sz="2800" dirty="0">
                <a:latin typeface="Calibri" panose="020F0502020204030204" pitchFamily="34" charset="0"/>
                <a:cs typeface="Calibri" panose="020F0502020204030204" pitchFamily="34" charset="0"/>
              </a:rPr>
              <a:t>Wie viele Hochschulen gibt es in Deutschland?</a:t>
            </a:r>
          </a:p>
        </p:txBody>
      </p:sp>
      <p:sp>
        <p:nvSpPr>
          <p:cNvPr id="2" name="Fußzeilenplatzhalter 2">
            <a:extLst>
              <a:ext uri="{FF2B5EF4-FFF2-40B4-BE49-F238E27FC236}">
                <a16:creationId xmlns:a16="http://schemas.microsoft.com/office/drawing/2014/main" id="{1E43E247-C8BD-C909-100E-999A5DCD5EB8}"/>
              </a:ext>
            </a:extLst>
          </p:cNvPr>
          <p:cNvSpPr>
            <a:spLocks noGrp="1"/>
          </p:cNvSpPr>
          <p:nvPr>
            <p:ph type="ftr" sz="quarter" idx="10"/>
          </p:nvPr>
        </p:nvSpPr>
        <p:spPr>
          <a:xfrm>
            <a:off x="2700000" y="6600218"/>
            <a:ext cx="8280000" cy="274677"/>
          </a:xfrm>
        </p:spPr>
        <p:txBody>
          <a:bodyPr/>
          <a:lstStyle/>
          <a:p>
            <a:r>
              <a:rPr lang="de-DE" dirty="0">
                <a:solidFill>
                  <a:srgbClr val="000000"/>
                </a:solidFill>
              </a:rPr>
              <a:t>Wege nach dem Abitur,- Berufsberaterin Franziska Ploß - 2025 © Bundesagentur für Arbeit</a:t>
            </a:r>
          </a:p>
        </p:txBody>
      </p:sp>
    </p:spTree>
    <p:extLst>
      <p:ext uri="{BB962C8B-B14F-4D97-AF65-F5344CB8AC3E}">
        <p14:creationId xmlns:p14="http://schemas.microsoft.com/office/powerpoint/2010/main" val="363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400" y="264310"/>
            <a:ext cx="11217600" cy="860624"/>
          </a:xfrm>
        </p:spPr>
        <p:txBody>
          <a:bodyPr/>
          <a:lstStyle/>
          <a:p>
            <a:pPr algn="ctr"/>
            <a:r>
              <a:rPr lang="de-DE" sz="3200" dirty="0">
                <a:latin typeface="Calibri" panose="020F0502020204030204" pitchFamily="34" charset="0"/>
                <a:cs typeface="Calibri" panose="020F0502020204030204" pitchFamily="34" charset="0"/>
              </a:rPr>
              <a:t>Studiengänge in Deutschland</a:t>
            </a:r>
          </a:p>
        </p:txBody>
      </p:sp>
      <p:pic>
        <p:nvPicPr>
          <p:cNvPr id="1028" name="Picture 4" descr="https://www.che.de/wp-content/uploads/Studiengangsvielfalt_Faecher-1024x694.jpg"/>
          <p:cNvPicPr>
            <a:picLocks noChangeAspect="1" noChangeArrowheads="1"/>
          </p:cNvPicPr>
          <p:nvPr/>
        </p:nvPicPr>
        <p:blipFill rotWithShape="1">
          <a:blip r:embed="rId3">
            <a:extLst>
              <a:ext uri="{28A0092B-C50C-407E-A947-70E740481C1C}">
                <a14:useLocalDpi xmlns:a14="http://schemas.microsoft.com/office/drawing/2010/main" val="0"/>
              </a:ext>
            </a:extLst>
          </a:blip>
          <a:srcRect t="24420"/>
          <a:stretch/>
        </p:blipFill>
        <p:spPr bwMode="auto">
          <a:xfrm>
            <a:off x="2666753" y="1192474"/>
            <a:ext cx="9357766" cy="4809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919469" y="5987752"/>
            <a:ext cx="9357766" cy="307777"/>
          </a:xfrm>
          <a:prstGeom prst="rect">
            <a:avLst/>
          </a:prstGeom>
          <a:noFill/>
        </p:spPr>
        <p:txBody>
          <a:bodyPr wrap="square" rtlCol="0">
            <a:spAutoFit/>
          </a:bodyPr>
          <a:lstStyle/>
          <a:p>
            <a:r>
              <a:rPr lang="de-DE" sz="1400" i="1" dirty="0">
                <a:latin typeface="Calibri" panose="020F0502020204030204" pitchFamily="34" charset="0"/>
                <a:cs typeface="Calibri" panose="020F0502020204030204" pitchFamily="34" charset="0"/>
              </a:rPr>
              <a:t>Quelle: Die Vielfalt der Studiengänge</a:t>
            </a:r>
            <a:r>
              <a:rPr lang="de-DE" sz="1400" dirty="0">
                <a:latin typeface="Calibri" panose="020F0502020204030204" pitchFamily="34" charset="0"/>
                <a:cs typeface="Calibri" panose="020F0502020204030204" pitchFamily="34" charset="0"/>
              </a:rPr>
              <a:t>. (2021, 16. November). CHE.de. https://www.che.de/download/studiengaenge-2021/</a:t>
            </a:r>
          </a:p>
        </p:txBody>
      </p:sp>
      <p:sp>
        <p:nvSpPr>
          <p:cNvPr id="6" name="Explosion: 8 Zacken 5">
            <a:extLst>
              <a:ext uri="{FF2B5EF4-FFF2-40B4-BE49-F238E27FC236}">
                <a16:creationId xmlns:a16="http://schemas.microsoft.com/office/drawing/2014/main" id="{FC1CA610-8313-4E80-A650-0FDAFF24D653}"/>
              </a:ext>
            </a:extLst>
          </p:cNvPr>
          <p:cNvSpPr/>
          <p:nvPr/>
        </p:nvSpPr>
        <p:spPr>
          <a:xfrm rot="21186107">
            <a:off x="-471821" y="412108"/>
            <a:ext cx="5931498" cy="476321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a:p>
            <a:pPr algn="ctr"/>
            <a:endParaRPr lang="de-DE" sz="2000" dirty="0"/>
          </a:p>
          <a:p>
            <a:pPr algn="ctr"/>
            <a:r>
              <a:rPr lang="de-DE" sz="2000" dirty="0"/>
              <a:t>Jährlich kommen etwa 500 neue Studiengänge hinzu. Seit 2023 verstärkt zu Themen wie Digitalisierung, Nachhaltigkeit und Psychologie. </a:t>
            </a:r>
            <a:br>
              <a:rPr lang="de-DE" sz="1200" dirty="0"/>
            </a:br>
            <a:endParaRPr lang="de-DE" sz="1200" dirty="0"/>
          </a:p>
        </p:txBody>
      </p:sp>
      <p:sp>
        <p:nvSpPr>
          <p:cNvPr id="5" name="Fußzeilenplatzhalter 2">
            <a:extLst>
              <a:ext uri="{FF2B5EF4-FFF2-40B4-BE49-F238E27FC236}">
                <a16:creationId xmlns:a16="http://schemas.microsoft.com/office/drawing/2014/main" id="{EFC8EF67-9155-7F9E-5B55-AA549377C243}"/>
              </a:ext>
            </a:extLst>
          </p:cNvPr>
          <p:cNvSpPr>
            <a:spLocks noGrp="1"/>
          </p:cNvSpPr>
          <p:nvPr>
            <p:ph type="ftr" sz="quarter" idx="10"/>
          </p:nvPr>
        </p:nvSpPr>
        <p:spPr>
          <a:xfrm>
            <a:off x="2700000" y="6600218"/>
            <a:ext cx="8280000" cy="274677"/>
          </a:xfrm>
        </p:spPr>
        <p:txBody>
          <a:bodyPr/>
          <a:lstStyle/>
          <a:p>
            <a:r>
              <a:rPr lang="de-DE" dirty="0">
                <a:solidFill>
                  <a:srgbClr val="000000"/>
                </a:solidFill>
              </a:rPr>
              <a:t>Wege nach dem Abitur,- Berufsberaterin Franziska Ploß - 2025 © Bundesagentur für Arbeit</a:t>
            </a:r>
          </a:p>
        </p:txBody>
      </p:sp>
    </p:spTree>
    <p:extLst>
      <p:ext uri="{BB962C8B-B14F-4D97-AF65-F5344CB8AC3E}">
        <p14:creationId xmlns:p14="http://schemas.microsoft.com/office/powerpoint/2010/main" val="327182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rnUniversität H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2264" y="1314795"/>
            <a:ext cx="3303650" cy="18353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Picture 2" descr="Bildergebnis für Filmhochschule Babelsbe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6028" y="2888350"/>
            <a:ext cx="3092932" cy="21521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4" name="Picture 10" descr="NORDAKADEMIE - 108 Bewertungen zum Studi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1876" y="4652405"/>
            <a:ext cx="3413143" cy="19328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2" name="Picture 8" descr="Technische Hochschule Lübeck | pointer.d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9491" y="2926584"/>
            <a:ext cx="3314989" cy="20664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091553" y="338176"/>
            <a:ext cx="11217600" cy="860624"/>
          </a:xfrm>
        </p:spPr>
        <p:txBody>
          <a:bodyPr/>
          <a:lstStyle/>
          <a:p>
            <a:r>
              <a:rPr lang="de-DE" sz="2800" dirty="0">
                <a:latin typeface="Calibri" panose="020F0502020204030204" pitchFamily="34" charset="0"/>
                <a:cs typeface="Calibri" panose="020F0502020204030204" pitchFamily="34" charset="0"/>
              </a:rPr>
              <a:t>Studium: Welche Hochschularten gibt es?</a:t>
            </a:r>
          </a:p>
        </p:txBody>
      </p:sp>
      <p:sp>
        <p:nvSpPr>
          <p:cNvPr id="8" name="AutoShape 6" descr="Coronavirus: Uni Hamburg stoppt Dienstreisen nach China - Forschung &amp; Leh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9" name="Grafik 8"/>
          <p:cNvPicPr>
            <a:picLocks noChangeAspect="1"/>
          </p:cNvPicPr>
          <p:nvPr/>
        </p:nvPicPr>
        <p:blipFill>
          <a:blip r:embed="rId7"/>
          <a:stretch>
            <a:fillRect/>
          </a:stretch>
        </p:blipFill>
        <p:spPr>
          <a:xfrm>
            <a:off x="393470" y="1381769"/>
            <a:ext cx="3312042" cy="1902186"/>
          </a:xfrm>
          <a:prstGeom prst="rect">
            <a:avLst/>
          </a:prstGeom>
          <a:ln>
            <a:noFill/>
          </a:ln>
          <a:effectLst>
            <a:outerShdw blurRad="190500" algn="tl" rotWithShape="0">
              <a:srgbClr val="000000">
                <a:alpha val="70000"/>
              </a:srgbClr>
            </a:outerShdw>
          </a:effectLst>
        </p:spPr>
      </p:pic>
      <p:sp>
        <p:nvSpPr>
          <p:cNvPr id="11" name="Textfeld 10"/>
          <p:cNvSpPr txBox="1"/>
          <p:nvPr/>
        </p:nvSpPr>
        <p:spPr>
          <a:xfrm>
            <a:off x="155131" y="3150156"/>
            <a:ext cx="1809515" cy="400110"/>
          </a:xfrm>
          <a:prstGeom prst="rect">
            <a:avLst/>
          </a:prstGeom>
          <a:solidFill>
            <a:srgbClr val="FFCC66"/>
          </a:solidFill>
        </p:spPr>
        <p:txBody>
          <a:bodyPr wrap="square" rtlCol="0">
            <a:spAutoFit/>
          </a:bodyPr>
          <a:lstStyle/>
          <a:p>
            <a:r>
              <a:rPr lang="de-DE" sz="2000" dirty="0"/>
              <a:t>Universitäten</a:t>
            </a:r>
          </a:p>
        </p:txBody>
      </p:sp>
      <p:sp>
        <p:nvSpPr>
          <p:cNvPr id="13" name="Textfeld 12"/>
          <p:cNvSpPr txBox="1"/>
          <p:nvPr/>
        </p:nvSpPr>
        <p:spPr>
          <a:xfrm>
            <a:off x="879177" y="4759854"/>
            <a:ext cx="2405743" cy="400110"/>
          </a:xfrm>
          <a:prstGeom prst="rect">
            <a:avLst/>
          </a:prstGeom>
          <a:solidFill>
            <a:srgbClr val="FFCC66"/>
          </a:solidFill>
        </p:spPr>
        <p:txBody>
          <a:bodyPr wrap="square" rtlCol="0">
            <a:spAutoFit/>
          </a:bodyPr>
          <a:lstStyle/>
          <a:p>
            <a:r>
              <a:rPr lang="de-DE" sz="2000" dirty="0"/>
              <a:t>Fachhochschulen</a:t>
            </a:r>
          </a:p>
        </p:txBody>
      </p:sp>
      <p:sp>
        <p:nvSpPr>
          <p:cNvPr id="15" name="Textfeld 14"/>
          <p:cNvSpPr txBox="1"/>
          <p:nvPr/>
        </p:nvSpPr>
        <p:spPr>
          <a:xfrm>
            <a:off x="2802788" y="5817693"/>
            <a:ext cx="2728436" cy="707886"/>
          </a:xfrm>
          <a:prstGeom prst="rect">
            <a:avLst/>
          </a:prstGeom>
          <a:solidFill>
            <a:srgbClr val="FFCC66"/>
          </a:solidFill>
        </p:spPr>
        <p:txBody>
          <a:bodyPr wrap="square" rtlCol="0">
            <a:spAutoFit/>
          </a:bodyPr>
          <a:lstStyle/>
          <a:p>
            <a:r>
              <a:rPr lang="de-DE" sz="2000" dirty="0"/>
              <a:t>Duale Hochschulen/</a:t>
            </a:r>
          </a:p>
          <a:p>
            <a:r>
              <a:rPr lang="de-DE" sz="2000" dirty="0"/>
              <a:t>Berufsakademien</a:t>
            </a:r>
          </a:p>
        </p:txBody>
      </p:sp>
      <p:sp>
        <p:nvSpPr>
          <p:cNvPr id="16" name="Textfeld 15"/>
          <p:cNvSpPr txBox="1"/>
          <p:nvPr/>
        </p:nvSpPr>
        <p:spPr>
          <a:xfrm>
            <a:off x="8720065" y="4759854"/>
            <a:ext cx="2437064" cy="707886"/>
          </a:xfrm>
          <a:prstGeom prst="rect">
            <a:avLst/>
          </a:prstGeom>
          <a:solidFill>
            <a:srgbClr val="FFCC66"/>
          </a:solidFill>
        </p:spPr>
        <p:txBody>
          <a:bodyPr wrap="square" rtlCol="0">
            <a:spAutoFit/>
          </a:bodyPr>
          <a:lstStyle/>
          <a:p>
            <a:r>
              <a:rPr lang="de-DE" sz="2000" dirty="0"/>
              <a:t>Kunst-, Musik und Filmhochschulen</a:t>
            </a:r>
          </a:p>
        </p:txBody>
      </p:sp>
      <p:sp>
        <p:nvSpPr>
          <p:cNvPr id="20" name="Textfeld 19"/>
          <p:cNvSpPr txBox="1"/>
          <p:nvPr/>
        </p:nvSpPr>
        <p:spPr>
          <a:xfrm>
            <a:off x="9752770" y="2940287"/>
            <a:ext cx="2349583" cy="400110"/>
          </a:xfrm>
          <a:prstGeom prst="rect">
            <a:avLst/>
          </a:prstGeom>
          <a:solidFill>
            <a:srgbClr val="FFCC66"/>
          </a:solidFill>
        </p:spPr>
        <p:txBody>
          <a:bodyPr wrap="square" rtlCol="0">
            <a:spAutoFit/>
          </a:bodyPr>
          <a:lstStyle/>
          <a:p>
            <a:r>
              <a:rPr lang="de-DE" sz="2000" dirty="0"/>
              <a:t>Fernhochschulen</a:t>
            </a:r>
          </a:p>
        </p:txBody>
      </p:sp>
      <p:sp>
        <p:nvSpPr>
          <p:cNvPr id="3" name="Textfeld 2">
            <a:extLst>
              <a:ext uri="{FF2B5EF4-FFF2-40B4-BE49-F238E27FC236}">
                <a16:creationId xmlns:a16="http://schemas.microsoft.com/office/drawing/2014/main" id="{031E8CB1-E3B2-4786-8528-EA65E749BCEC}"/>
              </a:ext>
            </a:extLst>
          </p:cNvPr>
          <p:cNvSpPr txBox="1"/>
          <p:nvPr/>
        </p:nvSpPr>
        <p:spPr>
          <a:xfrm>
            <a:off x="1070774" y="4125144"/>
            <a:ext cx="2081349" cy="397843"/>
          </a:xfrm>
          <a:prstGeom prst="rect">
            <a:avLst/>
          </a:prstGeom>
          <a:noFill/>
        </p:spPr>
        <p:txBody>
          <a:bodyPr wrap="square" rtlCol="0">
            <a:spAutoFit/>
          </a:bodyPr>
          <a:lstStyle/>
          <a:p>
            <a:pPr algn="l"/>
            <a:r>
              <a:rPr lang="de-DE" sz="2000" dirty="0"/>
              <a:t>Lübeck</a:t>
            </a:r>
          </a:p>
        </p:txBody>
      </p:sp>
      <p:sp>
        <p:nvSpPr>
          <p:cNvPr id="17" name="Textfeld 16">
            <a:extLst>
              <a:ext uri="{FF2B5EF4-FFF2-40B4-BE49-F238E27FC236}">
                <a16:creationId xmlns:a16="http://schemas.microsoft.com/office/drawing/2014/main" id="{64E845C4-4B09-475F-BC94-D50E36432B29}"/>
              </a:ext>
            </a:extLst>
          </p:cNvPr>
          <p:cNvSpPr txBox="1"/>
          <p:nvPr/>
        </p:nvSpPr>
        <p:spPr>
          <a:xfrm>
            <a:off x="10619869" y="4125145"/>
            <a:ext cx="2081349" cy="397843"/>
          </a:xfrm>
          <a:prstGeom prst="rect">
            <a:avLst/>
          </a:prstGeom>
          <a:noFill/>
        </p:spPr>
        <p:txBody>
          <a:bodyPr wrap="square" rtlCol="0">
            <a:spAutoFit/>
          </a:bodyPr>
          <a:lstStyle/>
          <a:p>
            <a:pPr algn="l"/>
            <a:r>
              <a:rPr lang="de-DE" sz="2000" dirty="0"/>
              <a:t>Bamberg</a:t>
            </a:r>
          </a:p>
        </p:txBody>
      </p:sp>
      <p:sp>
        <p:nvSpPr>
          <p:cNvPr id="19" name="Textfeld 18">
            <a:extLst>
              <a:ext uri="{FF2B5EF4-FFF2-40B4-BE49-F238E27FC236}">
                <a16:creationId xmlns:a16="http://schemas.microsoft.com/office/drawing/2014/main" id="{C122617E-E514-4AED-8E81-6BB28A788DB2}"/>
              </a:ext>
            </a:extLst>
          </p:cNvPr>
          <p:cNvSpPr txBox="1"/>
          <p:nvPr/>
        </p:nvSpPr>
        <p:spPr>
          <a:xfrm>
            <a:off x="7857248" y="1591730"/>
            <a:ext cx="2081349" cy="397843"/>
          </a:xfrm>
          <a:prstGeom prst="rect">
            <a:avLst/>
          </a:prstGeom>
          <a:noFill/>
        </p:spPr>
        <p:txBody>
          <a:bodyPr wrap="square" rtlCol="0">
            <a:spAutoFit/>
          </a:bodyPr>
          <a:lstStyle/>
          <a:p>
            <a:pPr algn="l"/>
            <a:r>
              <a:rPr lang="de-DE" sz="2000" dirty="0"/>
              <a:t>Hagen</a:t>
            </a:r>
          </a:p>
        </p:txBody>
      </p:sp>
      <p:sp>
        <p:nvSpPr>
          <p:cNvPr id="21" name="Textfeld 20">
            <a:extLst>
              <a:ext uri="{FF2B5EF4-FFF2-40B4-BE49-F238E27FC236}">
                <a16:creationId xmlns:a16="http://schemas.microsoft.com/office/drawing/2014/main" id="{F42F8BC4-294F-433F-8172-9F9D7A8841F8}"/>
              </a:ext>
            </a:extLst>
          </p:cNvPr>
          <p:cNvSpPr txBox="1"/>
          <p:nvPr/>
        </p:nvSpPr>
        <p:spPr>
          <a:xfrm>
            <a:off x="5834471" y="4239627"/>
            <a:ext cx="2081349" cy="397843"/>
          </a:xfrm>
          <a:prstGeom prst="rect">
            <a:avLst/>
          </a:prstGeom>
          <a:noFill/>
        </p:spPr>
        <p:txBody>
          <a:bodyPr wrap="square" rtlCol="0">
            <a:spAutoFit/>
          </a:bodyPr>
          <a:lstStyle/>
          <a:p>
            <a:pPr algn="l"/>
            <a:r>
              <a:rPr lang="de-DE" sz="2000" dirty="0"/>
              <a:t>Elmshorn</a:t>
            </a:r>
          </a:p>
        </p:txBody>
      </p:sp>
      <p:sp>
        <p:nvSpPr>
          <p:cNvPr id="22" name="Textfeld 21">
            <a:extLst>
              <a:ext uri="{FF2B5EF4-FFF2-40B4-BE49-F238E27FC236}">
                <a16:creationId xmlns:a16="http://schemas.microsoft.com/office/drawing/2014/main" id="{6CC5064E-536F-4554-9DB9-B97947490FB2}"/>
              </a:ext>
            </a:extLst>
          </p:cNvPr>
          <p:cNvSpPr txBox="1"/>
          <p:nvPr/>
        </p:nvSpPr>
        <p:spPr>
          <a:xfrm>
            <a:off x="3662530" y="1854397"/>
            <a:ext cx="2081349" cy="397843"/>
          </a:xfrm>
          <a:prstGeom prst="rect">
            <a:avLst/>
          </a:prstGeom>
          <a:noFill/>
        </p:spPr>
        <p:txBody>
          <a:bodyPr wrap="square" rtlCol="0">
            <a:spAutoFit/>
          </a:bodyPr>
          <a:lstStyle/>
          <a:p>
            <a:pPr algn="l"/>
            <a:r>
              <a:rPr lang="de-DE" sz="2000" dirty="0"/>
              <a:t>Hamburg</a:t>
            </a:r>
          </a:p>
        </p:txBody>
      </p:sp>
      <p:sp>
        <p:nvSpPr>
          <p:cNvPr id="5" name="Fußzeilenplatzhalter 2">
            <a:extLst>
              <a:ext uri="{FF2B5EF4-FFF2-40B4-BE49-F238E27FC236}">
                <a16:creationId xmlns:a16="http://schemas.microsoft.com/office/drawing/2014/main" id="{6FAC9DE1-690B-EEC7-775E-E393339BA5DE}"/>
              </a:ext>
            </a:extLst>
          </p:cNvPr>
          <p:cNvSpPr>
            <a:spLocks noGrp="1"/>
          </p:cNvSpPr>
          <p:nvPr>
            <p:ph type="ftr" sz="quarter" idx="10"/>
          </p:nvPr>
        </p:nvSpPr>
        <p:spPr>
          <a:xfrm>
            <a:off x="2700000" y="6600218"/>
            <a:ext cx="8280000" cy="274677"/>
          </a:xfrm>
        </p:spPr>
        <p:txBody>
          <a:bodyPr/>
          <a:lstStyle/>
          <a:p>
            <a:r>
              <a:rPr lang="de-DE" dirty="0">
                <a:solidFill>
                  <a:srgbClr val="000000"/>
                </a:solidFill>
              </a:rPr>
              <a:t>Wege nach dem Abitur,- Berufsberaterin Franziska Ploß - 2025 © Bundesagentur für Arbeit</a:t>
            </a:r>
          </a:p>
        </p:txBody>
      </p:sp>
    </p:spTree>
    <p:extLst>
      <p:ext uri="{BB962C8B-B14F-4D97-AF65-F5344CB8AC3E}">
        <p14:creationId xmlns:p14="http://schemas.microsoft.com/office/powerpoint/2010/main" val="115232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90400" y="-62264"/>
            <a:ext cx="11217600" cy="860624"/>
          </a:xfrm>
        </p:spPr>
        <p:txBody>
          <a:bodyPr/>
          <a:lstStyle/>
          <a:p>
            <a:pPr algn="ctr"/>
            <a:br>
              <a:rPr lang="de-DE" dirty="0"/>
            </a:br>
            <a:endParaRPr lang="de-DE" sz="2800" dirty="0">
              <a:latin typeface="Calibri" panose="020F0502020204030204" pitchFamily="34" charset="0"/>
              <a:cs typeface="Calibri" panose="020F0502020204030204" pitchFamily="34" charset="0"/>
            </a:endParaRPr>
          </a:p>
        </p:txBody>
      </p:sp>
      <p:sp>
        <p:nvSpPr>
          <p:cNvPr id="8" name="Rechteck 7">
            <a:extLst>
              <a:ext uri="{FF2B5EF4-FFF2-40B4-BE49-F238E27FC236}">
                <a16:creationId xmlns:a16="http://schemas.microsoft.com/office/drawing/2014/main" id="{2AFAD6C8-15B0-4CB6-832D-8A365037FFCC}"/>
              </a:ext>
            </a:extLst>
          </p:cNvPr>
          <p:cNvSpPr/>
          <p:nvPr/>
        </p:nvSpPr>
        <p:spPr>
          <a:xfrm>
            <a:off x="4961699" y="282098"/>
            <a:ext cx="2278188" cy="492443"/>
          </a:xfrm>
          <a:prstGeom prst="rect">
            <a:avLst/>
          </a:prstGeom>
        </p:spPr>
        <p:txBody>
          <a:bodyPr wrap="none">
            <a:spAutoFit/>
          </a:bodyPr>
          <a:lstStyle/>
          <a:p>
            <a:pPr lvl="0" fontAlgn="ctr">
              <a:spcAft>
                <a:spcPts val="0"/>
              </a:spcAft>
              <a:buClr>
                <a:srgbClr val="000000"/>
              </a:buClr>
              <a:tabLst>
                <a:tab pos="408940" algn="l"/>
              </a:tabLst>
            </a:pPr>
            <a:r>
              <a:rPr lang="de-DE" sz="2600" b="1" dirty="0">
                <a:hlinkClick r:id="rId2" tooltip="Link teilen"/>
              </a:rPr>
              <a:t>Uni oder FH?</a:t>
            </a:r>
            <a:endParaRPr lang="de-DE" sz="2600" b="1" dirty="0">
              <a:noFill/>
              <a:latin typeface="Times New Roman" panose="02020603050405020304" pitchFamily="18" charset="0"/>
              <a:ea typeface="Times New Roman" panose="02020603050405020304" pitchFamily="18" charset="0"/>
            </a:endParaRPr>
          </a:p>
        </p:txBody>
      </p:sp>
      <p:pic>
        <p:nvPicPr>
          <p:cNvPr id="5" name="Grafik 4">
            <a:extLst>
              <a:ext uri="{FF2B5EF4-FFF2-40B4-BE49-F238E27FC236}">
                <a16:creationId xmlns:a16="http://schemas.microsoft.com/office/drawing/2014/main" id="{843054C4-307E-49C4-84FD-7A7FC9B8CB80}"/>
              </a:ext>
            </a:extLst>
          </p:cNvPr>
          <p:cNvPicPr>
            <a:picLocks noChangeAspect="1"/>
          </p:cNvPicPr>
          <p:nvPr/>
        </p:nvPicPr>
        <p:blipFill>
          <a:blip r:embed="rId3"/>
          <a:stretch>
            <a:fillRect/>
          </a:stretch>
        </p:blipFill>
        <p:spPr>
          <a:xfrm>
            <a:off x="1827900" y="1142722"/>
            <a:ext cx="8742599" cy="5265813"/>
          </a:xfrm>
          <a:prstGeom prst="rect">
            <a:avLst/>
          </a:prstGeom>
        </p:spPr>
      </p:pic>
    </p:spTree>
    <p:extLst>
      <p:ext uri="{BB962C8B-B14F-4D97-AF65-F5344CB8AC3E}">
        <p14:creationId xmlns:p14="http://schemas.microsoft.com/office/powerpoint/2010/main" val="1132274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SIGN" val="Inhaltsfolien"/>
  <p:tag name="LAYOUT" val="Inhaltsfolie Botschaft"/>
</p:tagLst>
</file>

<file path=ppt/tags/tag2.xml><?xml version="1.0" encoding="utf-8"?>
<p:tagLst xmlns:a="http://schemas.openxmlformats.org/drawingml/2006/main" xmlns:r="http://schemas.openxmlformats.org/officeDocument/2006/relationships" xmlns:p="http://schemas.openxmlformats.org/presentationml/2006/main">
  <p:tag name="DESIGN" val="Inhaltsfolien"/>
  <p:tag name="LAYOUT" val="Inhaltsfolie Botschaft"/>
</p:tagLst>
</file>

<file path=ppt/tags/tag3.xml><?xml version="1.0" encoding="utf-8"?>
<p:tagLst xmlns:a="http://schemas.openxmlformats.org/drawingml/2006/main" xmlns:r="http://schemas.openxmlformats.org/officeDocument/2006/relationships" xmlns:p="http://schemas.openxmlformats.org/presentationml/2006/main">
  <p:tag name="DESIGN" val="Inhaltsfolien"/>
  <p:tag name="LAYOUT" val="Inhaltsfolie Botschaft"/>
</p:tagLst>
</file>

<file path=ppt/tags/tag4.xml><?xml version="1.0" encoding="utf-8"?>
<p:tagLst xmlns:a="http://schemas.openxmlformats.org/drawingml/2006/main" xmlns:r="http://schemas.openxmlformats.org/officeDocument/2006/relationships" xmlns:p="http://schemas.openxmlformats.org/presentationml/2006/main">
  <p:tag name="DESIGN" val="Inhaltsfolien"/>
  <p:tag name="LAYOUT" val="Inhaltsfolie Botschaft"/>
</p:tagLst>
</file>

<file path=ppt/tags/tag5.xml><?xml version="1.0" encoding="utf-8"?>
<p:tagLst xmlns:a="http://schemas.openxmlformats.org/drawingml/2006/main" xmlns:r="http://schemas.openxmlformats.org/officeDocument/2006/relationships" xmlns:p="http://schemas.openxmlformats.org/presentationml/2006/main">
  <p:tag name="DESIGN" val="Inhaltsfolien"/>
  <p:tag name="LAYOUT" val="Inhaltsfolie Botschaft"/>
</p:tagLst>
</file>

<file path=ppt/theme/theme1.xml><?xml version="1.0" encoding="utf-8"?>
<a:theme xmlns:a="http://schemas.openxmlformats.org/drawingml/2006/main" name="Standard">
  <a:themeElements>
    <a:clrScheme name="Bundesagentur">
      <a:dk1>
        <a:srgbClr val="000000"/>
      </a:dk1>
      <a:lt1>
        <a:sysClr val="window" lastClr="FFFFFF"/>
      </a:lt1>
      <a:dk2>
        <a:srgbClr val="E2001A"/>
      </a:dk2>
      <a:lt2>
        <a:srgbClr val="D8D8D8"/>
      </a:lt2>
      <a:accent1>
        <a:srgbClr val="E2001A"/>
      </a:accent1>
      <a:accent2>
        <a:srgbClr val="464646"/>
      </a:accent2>
      <a:accent3>
        <a:srgbClr val="FF3B52"/>
      </a:accent3>
      <a:accent4>
        <a:srgbClr val="646464"/>
      </a:accent4>
      <a:accent5>
        <a:srgbClr val="FFA3AE"/>
      </a:accent5>
      <a:accent6>
        <a:srgbClr val="A5A5A5"/>
      </a:accent6>
      <a:hlink>
        <a:srgbClr val="003C78"/>
      </a:hlink>
      <a:folHlink>
        <a:srgbClr val="7D7D7D"/>
      </a:folHlink>
    </a:clrScheme>
    <a:fontScheme name="Bundesagentu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dirty="0"/>
        </a:defPPr>
      </a:lstStyle>
    </a:txDef>
  </a:objectDefaults>
  <a:extraClrSchemeLst/>
  <a:extLst>
    <a:ext uri="{05A4C25C-085E-4340-85A3-A5531E510DB2}">
      <thm15:themeFamily xmlns:thm15="http://schemas.microsoft.com/office/thememl/2012/main" name="PPT-Master.potx [Schreibgeschützt]" id="{D7D8A088-647D-42CA-8936-780A8237C095}" vid="{17755DCD-2E33-4CD5-AF1D-5EDCC3EB9B3F}"/>
    </a:ext>
  </a:extLst>
</a:theme>
</file>

<file path=ppt/theme/theme2.xml><?xml version="1.0" encoding="utf-8"?>
<a:theme xmlns:a="http://schemas.openxmlformats.org/drawingml/2006/main" name="4-zu-3-Projektion">
  <a:themeElements>
    <a:clrScheme name="Bundesagentur">
      <a:dk1>
        <a:srgbClr val="000000"/>
      </a:dk1>
      <a:lt1>
        <a:sysClr val="window" lastClr="FFFFFF"/>
      </a:lt1>
      <a:dk2>
        <a:srgbClr val="E2001A"/>
      </a:dk2>
      <a:lt2>
        <a:srgbClr val="D8D8D8"/>
      </a:lt2>
      <a:accent1>
        <a:srgbClr val="E2001A"/>
      </a:accent1>
      <a:accent2>
        <a:srgbClr val="464646"/>
      </a:accent2>
      <a:accent3>
        <a:srgbClr val="FF3B52"/>
      </a:accent3>
      <a:accent4>
        <a:srgbClr val="646464"/>
      </a:accent4>
      <a:accent5>
        <a:srgbClr val="FFA3AE"/>
      </a:accent5>
      <a:accent6>
        <a:srgbClr val="A5A5A5"/>
      </a:accent6>
      <a:hlink>
        <a:srgbClr val="003C78"/>
      </a:hlink>
      <a:folHlink>
        <a:srgbClr val="7D7D7D"/>
      </a:folHlink>
    </a:clrScheme>
    <a:fontScheme name="Bundesagentu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Master.potx [Schreibgeschützt]" id="{D7D8A088-647D-42CA-8936-780A8237C095}" vid="{1BFE9FEB-F015-49E6-A2D2-673B9701303E}"/>
    </a:ext>
  </a:extLst>
</a:theme>
</file>

<file path=ppt/theme/theme3.xml><?xml version="1.0" encoding="utf-8"?>
<a:theme xmlns:a="http://schemas.openxmlformats.org/drawingml/2006/main" name="Inhaltsfolien">
  <a:themeElements>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Inhalts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A6C74C97-CAE6-4E87-B2B0-7E66B14C2BF0" local="false">
  <p:Name>Wiedervorlage</p:Name>
  <p:Description/>
  <p:Statement/>
  <p:PolicyItems>
    <p:PolicyItem featureId="Microsoft.Office.RecordsManagement.PolicyFeatures.Expiration" staticId="0x0101001CF96C0210194FB2B5E0D8BCB7BAF923|793854149" UniqueId="799df834-3662-4304-abf2-655c208a9db4">
      <p:Name>Retention</p:Name>
      <p:Description>Automatic scheduling of content for processing, and performing a retention action on content that has reached its due date.</p:Description>
      <p:CustomData>
        <Schedules nextStageId="4">
          <Schedule type="default">
            <stages>
              <data stageId="1">
                <formula id="Erste Wiedervorlage Ereignis"/>
                <action type="action" id="Erste Wiedervorlage Aktion"/>
              </data>
              <data stageId="2">
                <formula id="Archivierung Ereignis"/>
                <action type="action" id="Archivierung Aktion"/>
              </data>
              <data stageId="3">
                <formula id="Zweite Wiedervorlage Ereignis"/>
                <action type="action" id="Zweite Wiedervorlage Aktion"/>
              </data>
            </stages>
          </Schedule>
        </Schedules>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VeroeffentlichungAktuelles xmlns="4a28408e-3284-45f5-83f6-27529b7d0889">false</VeroeffentlichungAktuelles>
    <BAGueltigBis xmlns="4a28408e-3284-45f5-83f6-27529b7d0889">2024-02-18T23:00:00+00:00</BAGueltigBis>
    <AlleLeser xmlns="326e7e15-26a6-4681-83db-7f2bb92fcb21">false</AlleLeser>
    <TaxCatchAll xmlns="326e7e15-26a6-4681-83db-7f2bb92fcb21">
      <Value>3252</Value>
      <Value>5700</Value>
      <Value>281</Value>
    </TaxCatchAll>
    <Stand xmlns="4a28408e-3284-45f5-83f6-27529b7d0889">2021-02-18T23:00:00+00:00</Stand>
    <AktuellesBis xmlns="4a28408e-3284-45f5-83f6-27529b7d0889" xsi:nil="true"/>
    <FachverfahrenTaxHTField0 xmlns="326e7e15-26a6-4681-83db-7f2bb92fcb21">
      <Terms xmlns="http://schemas.microsoft.com/office/infopath/2007/PartnerControls"/>
    </FachverfahrenTaxHTField0>
    <MitfuehrendeAktenzeichenTaxHTField0 xmlns="4a28408e-3284-45f5-83f6-27529b7d0889">
      <Terms xmlns="http://schemas.microsoft.com/office/infopath/2007/PartnerControls"/>
    </MitfuehrendeAktenzeichenTaxHTField0>
    <ZeigeAufStartseite xmlns="4a28408e-3284-45f5-83f6-27529b7d0889">false</ZeigeAufStartseite>
    <BARollenTaxHTField0 xmlns="326e7e15-26a6-4681-83db-7f2bb92fcb21">
      <Terms xmlns="http://schemas.microsoft.com/office/infopath/2007/PartnerControls"/>
    </BARollenTaxHTField0>
    <RaeumlicherGeltungsbereichTaxHTField0 xmlns="4a28408e-3284-45f5-83f6-27529b7d0889">
      <Terms xmlns="http://schemas.microsoft.com/office/infopath/2007/PartnerControls">
        <TermInfo xmlns="http://schemas.microsoft.com/office/infopath/2007/PartnerControls">
          <TermName xmlns="http://schemas.microsoft.com/office/infopath/2007/PartnerControls">zentral</TermName>
          <TermId xmlns="http://schemas.microsoft.com/office/infopath/2007/PartnerControls">b40d445c-72b9-4f7a-ad06-ed34ad857622</TermId>
        </TermInfo>
      </Terms>
    </RaeumlicherGeltungsbereichTaxHTField0>
    <Kurzbeschreibung xmlns="4a28408e-3284-45f5-83f6-27529b7d0889">Gemäß dem Einheitlichen Erscheinungsbild (CD – Corporate Design) sind Präsentationsfolien der BA einheitlich gestaltet und für alle Dienststellen und Organisationseinheiten verbindlich. Üblicher Zweck ist die Präsentation von Inhalten durch Projektion auf eine Wand oder einem Bildschirm. 
</Kurzbeschreibung>
    <FachlicheZustaendigkeit xmlns="4a28408e-3284-45f5-83f6-27529b7d0889">
      <UserInfo>
        <DisplayName/>
        <AccountId xsi:nil="true"/>
        <AccountType/>
      </UserInfo>
    </FachlicheZustaendigkeit>
    <KeineIndizierung xmlns="4a28408e-3284-45f5-83f6-27529b7d0889">false</KeineIndizierung>
    <FederfuehrendesAktenzeichenTaxHTField0 xmlns="4a28408e-3284-45f5-83f6-27529b7d0889">
      <Terms xmlns="http://schemas.microsoft.com/office/infopath/2007/PartnerControls">
        <TermInfo xmlns="http://schemas.microsoft.com/office/infopath/2007/PartnerControls">
          <TermName xmlns="http://schemas.microsoft.com/office/infopath/2007/PartnerControls">1306-Marketing-Allgemeines</TermName>
          <TermId xmlns="http://schemas.microsoft.com/office/infopath/2007/PartnerControls">0e13ae99-b010-49d9-a4ae-7bfe4a15dd6b</TermId>
        </TermInfo>
      </Terms>
    </FederfuehrendesAktenzeichenTaxHTField0>
    <SchlagwortTaxHTField0 xmlns="4a28408e-3284-45f5-83f6-27529b7d0889">
      <Terms xmlns="http://schemas.microsoft.com/office/infopath/2007/PartnerControls">
        <TermInfo xmlns="http://schemas.microsoft.com/office/infopath/2007/PartnerControls">
          <TermName xmlns="http://schemas.microsoft.com/office/infopath/2007/PartnerControls">Master</TermName>
          <TermId xmlns="http://schemas.microsoft.com/office/infopath/2007/PartnerControls">c563375f-e10e-46fe-b13c-791852c7db25</TermId>
        </TermInfo>
      </Terms>
    </SchlagwortTaxHTField0>
    <Zustaendigkeiten xmlns="4a28408e-3284-45f5-83f6-27529b7d0889">
      <UserInfo>
        <DisplayName>i:0#.w|dst\b01100pm</DisplayName>
        <AccountId>693</AccountId>
        <AccountType/>
      </UserInfo>
    </Zustaendigkeiten>
    <PublishingStartDate xmlns="http://schemas.microsoft.com/sharepoint/v3" xsi:nil="true"/>
    <Archiviert xmlns="4a28408e-3284-45f5-83f6-27529b7d0889">false</Archiviert>
    <Archivierungswuerdig xmlns="4a28408e-3284-45f5-83f6-27529b7d0889">false</Archivierungswuerdig>
    <_dlc_ExpireDateSaved xmlns="http://schemas.microsoft.com/sharepoint/v3" xsi:nil="true"/>
    <_dlc_ExpireDate xmlns="http://schemas.microsoft.com/sharepoint/v3">2023-11-20T23:00:00+00:00</_dlc_ExpireDate>
  </documentManagement>
</p:properties>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4.xml><?xml version="1.0" encoding="utf-8"?>
<ct:contentTypeSchema xmlns:ct="http://schemas.microsoft.com/office/2006/metadata/contentType" xmlns:ma="http://schemas.microsoft.com/office/2006/metadata/properties/metaAttributes" ct:_="" ma:_="" ma:contentTypeName="BA Generische Publikation" ma:contentTypeID="0x0101001CF96C0210194FB2B5E0D8BCB7BAF92300368059CA7DD5F24EA34F5BC30491613E" ma:contentTypeVersion="47" ma:contentTypeDescription="Inhaltstyp für Generische Publikationen" ma:contentTypeScope="" ma:versionID="6bc2c5016cdb211c0620944843951d02">
  <xsd:schema xmlns:xsd="http://www.w3.org/2001/XMLSchema" xmlns:xs="http://www.w3.org/2001/XMLSchema" xmlns:p="http://schemas.microsoft.com/office/2006/metadata/properties" xmlns:ns1="4a28408e-3284-45f5-83f6-27529b7d0889" xmlns:ns2="326e7e15-26a6-4681-83db-7f2bb92fcb21" xmlns:ns3="http://schemas.microsoft.com/sharepoint/v3" targetNamespace="http://schemas.microsoft.com/office/2006/metadata/properties" ma:root="true" ma:fieldsID="ed9c96d7c531eaee1113c2fbfe92efc4" ns1:_="" ns2:_="" ns3:_="">
    <xsd:import namespace="4a28408e-3284-45f5-83f6-27529b7d0889"/>
    <xsd:import namespace="326e7e15-26a6-4681-83db-7f2bb92fcb21"/>
    <xsd:import namespace="http://schemas.microsoft.com/sharepoint/v3"/>
    <xsd:element name="properties">
      <xsd:complexType>
        <xsd:sequence>
          <xsd:element name="documentManagement">
            <xsd:complexType>
              <xsd:all>
                <xsd:element ref="ns1:FederfuehrendesAktenzeichenTaxHTField0" minOccurs="0"/>
                <xsd:element ref="ns1:MitfuehrendeAktenzeichenTaxHTField0" minOccurs="0"/>
                <xsd:element ref="ns1:RaeumlicherGeltungsbereichTaxHTField0" minOccurs="0"/>
                <xsd:element ref="ns1:SchlagwortTaxHTField0" minOccurs="0"/>
                <xsd:element ref="ns2:TaxCatchAll" minOccurs="0"/>
                <xsd:element ref="ns2:TaxCatchAllLabel" minOccurs="0"/>
                <xsd:element ref="ns1:Kurzbeschreibung" minOccurs="0"/>
                <xsd:element ref="ns1:Stand"/>
                <xsd:element ref="ns1:Zustaendigkeiten"/>
                <xsd:element ref="ns1:FachlicheZustaendigkeit" minOccurs="0"/>
                <xsd:element ref="ns1:VeroeffentlichungAktuelles" minOccurs="0"/>
                <xsd:element ref="ns1:AktuellesBis" minOccurs="0"/>
                <xsd:element ref="ns1:Archivierungswuerdig" minOccurs="0"/>
                <xsd:element ref="ns1:KeineIndizierung" minOccurs="0"/>
                <xsd:element ref="ns1:ZeigeAufStartseite" minOccurs="0"/>
                <xsd:element ref="ns3:PublishingStartDate" minOccurs="0"/>
                <xsd:element ref="ns1:BAGueltigBis"/>
                <xsd:element ref="ns1:Archiviert" minOccurs="0"/>
                <xsd:element ref="ns2:BARollenTaxHTField0" minOccurs="0"/>
                <xsd:element ref="ns2:FachverfahrenTaxHTField0" minOccurs="0"/>
                <xsd:element ref="ns2:AlleLeser" minOccurs="0"/>
                <xsd:element ref="ns3:_dlc_ExpireDate" minOccurs="0"/>
                <xsd:element ref="ns3:_dlc_Exempt" minOccurs="0"/>
                <xsd:element ref="ns3:_dlc_ExpireDateSa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8408e-3284-45f5-83f6-27529b7d0889" elementFormDefault="qualified">
    <xsd:import namespace="http://schemas.microsoft.com/office/2006/documentManagement/types"/>
    <xsd:import namespace="http://schemas.microsoft.com/office/infopath/2007/PartnerControls"/>
    <xsd:element name="FederfuehrendesAktenzeichenTaxHTField0" ma:index="0" ma:taxonomy="true" ma:internalName="FederfuehrendesAktenzeichenTaxHTField0" ma:taxonomyFieldName="FederfuehrendesAktenzeichen" ma:displayName="Federführendes Aktenzeichen" ma:fieldId="{ccbd9873-a26d-4aba-b056-544b8cd7a879}" ma:sspId="6ce76478-e3d2-4498-b46a-8f9b639766fc" ma:termSetId="b5859a61-b9eb-4078-afb9-237dff82494f" ma:anchorId="00000000-0000-0000-0000-000000000000" ma:open="true" ma:isKeyword="false">
      <xsd:complexType>
        <xsd:sequence>
          <xsd:element ref="pc:Terms" minOccurs="0" maxOccurs="1"/>
        </xsd:sequence>
      </xsd:complexType>
    </xsd:element>
    <xsd:element name="MitfuehrendeAktenzeichenTaxHTField0" ma:index="1" nillable="true" ma:taxonomy="true" ma:internalName="MitfuehrendeAktenzeichenTaxHTField0" ma:taxonomyFieldName="MitfuehrendeAktenzeichen" ma:displayName="Mitführende Aktenzeichen" ma:fieldId="{49773114-de4b-4124-8f8f-b645b59bce9a}" ma:taxonomyMulti="true" ma:sspId="6ce76478-e3d2-4498-b46a-8f9b639766fc" ma:termSetId="b5859a61-b9eb-4078-afb9-237dff82494f" ma:anchorId="00000000-0000-0000-0000-000000000000" ma:open="true" ma:isKeyword="false">
      <xsd:complexType>
        <xsd:sequence>
          <xsd:element ref="pc:Terms" minOccurs="0" maxOccurs="1"/>
        </xsd:sequence>
      </xsd:complexType>
    </xsd:element>
    <xsd:element name="RaeumlicherGeltungsbereichTaxHTField0" ma:index="2" ma:taxonomy="true" ma:internalName="RaeumlicherGeltungsbereichTaxHTField0" ma:taxonomyFieldName="RaeumlicherGeltungsbereich" ma:displayName="Räumlicher Geltungsbereich" ma:fieldId="{766d42c2-25d4-4f71-8e03-77911716cd83}" ma:taxonomyMulti="true" ma:sspId="6ce76478-e3d2-4498-b46a-8f9b639766fc" ma:termSetId="42702e00-234e-4c4a-bc9e-4be9e7f4e045" ma:anchorId="00000000-0000-0000-0000-000000000000" ma:open="true" ma:isKeyword="false">
      <xsd:complexType>
        <xsd:sequence>
          <xsd:element ref="pc:Terms" minOccurs="0" maxOccurs="1"/>
        </xsd:sequence>
      </xsd:complexType>
    </xsd:element>
    <xsd:element name="SchlagwortTaxHTField0" ma:index="3" nillable="true" ma:taxonomy="true" ma:internalName="SchlagwortTaxHTField0" ma:taxonomyFieldName="Schlagwort" ma:displayName="Schlagwörter" ma:fieldId="{6ea57f04-7750-452d-a113-6e8902740fdb}" ma:taxonomyMulti="true" ma:sspId="6ce76478-e3d2-4498-b46a-8f9b639766fc" ma:termSetId="c5d5c0da-04db-4942-bef1-f971808514cf" ma:anchorId="00000000-0000-0000-0000-000000000000" ma:open="true" ma:isKeyword="false">
      <xsd:complexType>
        <xsd:sequence>
          <xsd:element ref="pc:Terms" minOccurs="0" maxOccurs="1"/>
        </xsd:sequence>
      </xsd:complexType>
    </xsd:element>
    <xsd:element name="Kurzbeschreibung" ma:index="7" nillable="true" ma:displayName="Kurzbeschreibung" ma:internalName="Kurzbeschreibung">
      <xsd:simpleType>
        <xsd:restriction base="dms:Note">
          <xsd:maxLength value="600"/>
        </xsd:restriction>
      </xsd:simpleType>
    </xsd:element>
    <xsd:element name="Stand" ma:index="8" ma:displayName="Stand" ma:format="DateTime" ma:internalName="Stand">
      <xsd:simpleType>
        <xsd:restriction base="dms:DateTime"/>
      </xsd:simpleType>
    </xsd:element>
    <xsd:element name="Zustaendigkeiten" ma:index="10" ma:displayName="Zuständigkeiten" ma:list="UserInfo" ma:internalName="Zustaendigkeiten">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FachlicheZustaendigkeit" ma:index="11" nillable="true" ma:displayName="Fachliche Zuständigkeit" ma:list="UserInfo" ma:internalName="FachlicheZustaendigkei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eroeffentlichungAktuelles" ma:index="15" nillable="true" ma:displayName="Veröffentlichung Aktuelles" ma:default="False" ma:internalName="VeroeffentlichungAktuelles">
      <xsd:simpleType>
        <xsd:restriction base="dms:Boolean"/>
      </xsd:simpleType>
    </xsd:element>
    <xsd:element name="AktuellesBis" ma:index="16" nillable="true" ma:displayName="Aktuelles bis" ma:format="DateOnly" ma:internalName="AktuellesBis">
      <xsd:simpleType>
        <xsd:restriction base="dms:DateTime"/>
      </xsd:simpleType>
    </xsd:element>
    <xsd:element name="Archivierungswuerdig" ma:index="17" nillable="true" ma:displayName="Archivierungswürdig" ma:default="False" ma:internalName="Archivierungswuerdig">
      <xsd:simpleType>
        <xsd:restriction base="dms:Boolean"/>
      </xsd:simpleType>
    </xsd:element>
    <xsd:element name="KeineIndizierung" ma:index="18" nillable="true" ma:displayName="Keine Indizierung" ma:default="False" ma:internalName="KeineIndizierung">
      <xsd:simpleType>
        <xsd:restriction base="dms:Boolean"/>
      </xsd:simpleType>
    </xsd:element>
    <xsd:element name="ZeigeAufStartseite" ma:index="19" nillable="true" ma:displayName="Auf Startseite Anzeigen" ma:default="False" ma:internalName="ZeigeAufStartseite">
      <xsd:simpleType>
        <xsd:restriction base="dms:Boolean"/>
      </xsd:simpleType>
    </xsd:element>
    <xsd:element name="BAGueltigBis" ma:index="21" ma:displayName="Gültig bis" ma:format="DateOnly" ma:internalName="BAGueltigBis">
      <xsd:simpleType>
        <xsd:restriction base="dms:DateTime"/>
      </xsd:simpleType>
    </xsd:element>
    <xsd:element name="Archiviert" ma:index="22" nillable="true" ma:displayName="Archiviert" ma:default="False" ma:hidden="true" ma:internalName="Archivier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26e7e15-26a6-4681-83db-7f2bb92fcb21" elementFormDefault="qualified">
    <xsd:import namespace="http://schemas.microsoft.com/office/2006/documentManagement/types"/>
    <xsd:import namespace="http://schemas.microsoft.com/office/infopath/2007/PartnerControls"/>
    <xsd:element name="TaxCatchAll" ma:index="4" nillable="true" ma:displayName="Taxonomiespalte &quot;Alle abfangen&quot;" ma:description="" ma:hidden="true" ma:list="{afeead1c-2fe3-40a4-966a-1a580381555e}" ma:internalName="TaxCatchAll" ma:showField="CatchAllData" ma:web="326e7e15-26a6-4681-83db-7f2bb92fcb21">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iespalte &quot;Alle abfangen&quot;1" ma:description="" ma:hidden="true" ma:list="{afeead1c-2fe3-40a4-966a-1a580381555e}" ma:internalName="TaxCatchAllLabel" ma:readOnly="true" ma:showField="CatchAllDataLabel" ma:web="326e7e15-26a6-4681-83db-7f2bb92fcb21">
      <xsd:complexType>
        <xsd:complexContent>
          <xsd:extension base="dms:MultiChoiceLookup">
            <xsd:sequence>
              <xsd:element name="Value" type="dms:Lookup" maxOccurs="unbounded" minOccurs="0" nillable="true"/>
            </xsd:sequence>
          </xsd:extension>
        </xsd:complexContent>
      </xsd:complexType>
    </xsd:element>
    <xsd:element name="BARollenTaxHTField0" ma:index="23" nillable="true" ma:taxonomy="true" ma:internalName="BARollenTaxHTField0" ma:taxonomyFieldName="BARollen" ma:displayName="BA Rollen" ma:readOnly="false" ma:fieldId="{32915c7e-c17e-42b4-81f1-869991fbf5a0}" ma:taxonomyMulti="true" ma:sspId="6ce76478-e3d2-4498-b46a-8f9b639766fc" ma:termSetId="b304e69f-436d-4669-95d2-e0f04c3cad51" ma:anchorId="00000000-0000-0000-0000-000000000000" ma:open="true" ma:isKeyword="false">
      <xsd:complexType>
        <xsd:sequence>
          <xsd:element ref="pc:Terms" minOccurs="0" maxOccurs="1"/>
        </xsd:sequence>
      </xsd:complexType>
    </xsd:element>
    <xsd:element name="FachverfahrenTaxHTField0" ma:index="25" nillable="true" ma:taxonomy="true" ma:internalName="FachverfahrenTaxHTField0" ma:taxonomyFieldName="Fachverfahren" ma:displayName="Fachverfahren" ma:readOnly="false" ma:fieldId="{bc90efdb-441f-46f1-8bfb-b95e36d75339}" ma:taxonomyMulti="true" ma:sspId="6ce76478-e3d2-4498-b46a-8f9b639766fc" ma:termSetId="579b4976-902d-437e-a846-564da8fca8fe" ma:anchorId="00000000-0000-0000-0000-000000000000" ma:open="true" ma:isKeyword="false">
      <xsd:complexType>
        <xsd:sequence>
          <xsd:element ref="pc:Terms" minOccurs="0" maxOccurs="1"/>
        </xsd:sequence>
      </xsd:complexType>
    </xsd:element>
    <xsd:element name="AlleLeser" ma:index="27" nillable="true" ma:displayName="Alle Leser" ma:default="1" ma:description="Information für alle Leser im räumlichen Geltungsbereich" ma:internalName="AlleLeser">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Gültig ab" ma:description="Geplantes Startdatum ist eine Websitespalte, die über das Feature zum Veröffentlichen erstellt wird. Es wird zur Angabe des Datums und der Uhrzeit verwendet, wann diese Seite Besuchern zum ersten Mal angezeigt wird." ma:internalName="PublishingStartDate">
      <xsd:simpleType>
        <xsd:restriction base="dms:Unknown"/>
      </xsd:simpleType>
    </xsd:element>
    <xsd:element name="_dlc_ExpireDate" ma:index="28" nillable="true" ma:displayName="Ablaufdatum" ma:description="" ma:hidden="true" ma:indexed="true" ma:internalName="_dlc_ExpireDate" ma:readOnly="true">
      <xsd:simpleType>
        <xsd:restriction base="dms:DateTime"/>
      </xsd:simpleType>
    </xsd:element>
    <xsd:element name="_dlc_Exempt" ma:index="29" nillable="true" ma:displayName="Von der Richtlinie ausgenommen" ma:hidden="true" ma:internalName="_dlc_Exempt" ma:readOnly="true">
      <xsd:simpleType>
        <xsd:restriction base="dms:Unknown"/>
      </xsd:simpleType>
    </xsd:element>
    <xsd:element name="_dlc_ExpireDateSaved" ma:index="30" nillable="true" ma:displayName="Ursprüngliches Ablaufdatum" ma:hidden="true" ma:internalName="_dlc_ExpireDateSaved"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6"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685740-4C4A-48AE-BC81-93A9DCA9396F}">
  <ds:schemaRefs>
    <ds:schemaRef ds:uri="office.server.policy"/>
  </ds:schemaRefs>
</ds:datastoreItem>
</file>

<file path=customXml/itemProps2.xml><?xml version="1.0" encoding="utf-8"?>
<ds:datastoreItem xmlns:ds="http://schemas.openxmlformats.org/officeDocument/2006/customXml" ds:itemID="{C37CB1E2-D093-46E4-91B0-D2F8455E34EB}">
  <ds:schemaRefs>
    <ds:schemaRef ds:uri="http://schemas.openxmlformats.org/package/2006/metadata/core-properties"/>
    <ds:schemaRef ds:uri="http://schemas.microsoft.com/office/2006/documentManagement/types"/>
    <ds:schemaRef ds:uri="4a28408e-3284-45f5-83f6-27529b7d0889"/>
    <ds:schemaRef ds:uri="http://purl.org/dc/dcmitype/"/>
    <ds:schemaRef ds:uri="http://schemas.microsoft.com/office/infopath/2007/PartnerControls"/>
    <ds:schemaRef ds:uri="http://schemas.microsoft.com/sharepoint/v3"/>
    <ds:schemaRef ds:uri="http://purl.org/dc/elements/1.1/"/>
    <ds:schemaRef ds:uri="http://schemas.microsoft.com/office/2006/metadata/properties"/>
    <ds:schemaRef ds:uri="326e7e15-26a6-4681-83db-7f2bb92fcb21"/>
    <ds:schemaRef ds:uri="http://www.w3.org/XML/1998/namespace"/>
    <ds:schemaRef ds:uri="http://purl.org/dc/terms/"/>
  </ds:schemaRefs>
</ds:datastoreItem>
</file>

<file path=customXml/itemProps3.xml><?xml version="1.0" encoding="utf-8"?>
<ds:datastoreItem xmlns:ds="http://schemas.openxmlformats.org/officeDocument/2006/customXml" ds:itemID="{57187CA0-72C1-4732-BC45-1B96538CD1CF}">
  <ds:schemaRefs>
    <ds:schemaRef ds:uri="http://schemas.microsoft.com/sharepoint/events"/>
  </ds:schemaRefs>
</ds:datastoreItem>
</file>

<file path=customXml/itemProps4.xml><?xml version="1.0" encoding="utf-8"?>
<ds:datastoreItem xmlns:ds="http://schemas.openxmlformats.org/officeDocument/2006/customXml" ds:itemID="{90B6216D-6112-44A1-87F8-441F8CFAF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28408e-3284-45f5-83f6-27529b7d0889"/>
    <ds:schemaRef ds:uri="326e7e15-26a6-4681-83db-7f2bb92fcb21"/>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PPT-Master</Template>
  <TotalTime>0</TotalTime>
  <Words>2464</Words>
  <Application>Microsoft Office PowerPoint</Application>
  <PresentationFormat>Benutzerdefiniert</PresentationFormat>
  <Paragraphs>423</Paragraphs>
  <Slides>33</Slides>
  <Notes>16</Notes>
  <HiddenSlides>7</HiddenSlides>
  <MMClips>0</MMClips>
  <ScaleCrop>false</ScaleCrop>
  <HeadingPairs>
    <vt:vector size="6" baseType="variant">
      <vt:variant>
        <vt:lpstr>Verwendete Schriftarten</vt:lpstr>
      </vt:variant>
      <vt:variant>
        <vt:i4>11</vt:i4>
      </vt:variant>
      <vt:variant>
        <vt:lpstr>Design</vt:lpstr>
      </vt:variant>
      <vt:variant>
        <vt:i4>4</vt:i4>
      </vt:variant>
      <vt:variant>
        <vt:lpstr>Folientitel</vt:lpstr>
      </vt:variant>
      <vt:variant>
        <vt:i4>33</vt:i4>
      </vt:variant>
    </vt:vector>
  </HeadingPairs>
  <TitlesOfParts>
    <vt:vector size="48" baseType="lpstr">
      <vt:lpstr>Arial</vt:lpstr>
      <vt:lpstr>Arial Black</vt:lpstr>
      <vt:lpstr>Calibri</vt:lpstr>
      <vt:lpstr>Calibri Light</vt:lpstr>
      <vt:lpstr>Century Gothic</vt:lpstr>
      <vt:lpstr>Comic Sans MS</vt:lpstr>
      <vt:lpstr>PT Sans</vt:lpstr>
      <vt:lpstr>Roboto</vt:lpstr>
      <vt:lpstr>Symbol</vt:lpstr>
      <vt:lpstr>Times New Roman</vt:lpstr>
      <vt:lpstr>Wingdings</vt:lpstr>
      <vt:lpstr>Standard</vt:lpstr>
      <vt:lpstr>4-zu-3-Projektion</vt:lpstr>
      <vt:lpstr>Inhaltsfolien</vt:lpstr>
      <vt:lpstr>Office</vt:lpstr>
      <vt:lpstr>Wege nach dem Abitur</vt:lpstr>
      <vt:lpstr>Berufsberatung an Ihrer Schule</vt:lpstr>
      <vt:lpstr>Vervollständigen Sie folgenden Satz:</vt:lpstr>
      <vt:lpstr>Abschluss in der Tasche.. 2027 – und nun?</vt:lpstr>
      <vt:lpstr> Studium: Wie viele Hochschulen gibt es in Deutschland?</vt:lpstr>
      <vt:lpstr> Studium: Wie viele Hochschulen gibt es in Deutschland?</vt:lpstr>
      <vt:lpstr>Studiengänge in Deutschland</vt:lpstr>
      <vt:lpstr>Studium: Welche Hochschularten gibt es?</vt:lpstr>
      <vt:lpstr> </vt:lpstr>
      <vt:lpstr>PowerPoint-Präsentation</vt:lpstr>
      <vt:lpstr>PowerPoint-Präsentation</vt:lpstr>
      <vt:lpstr>Studienzulassung – Warum sind Abschluss-Noten wichtig?ind die Abi-Noten wichtig?</vt:lpstr>
      <vt:lpstr>PowerPoint-Präsentation</vt:lpstr>
      <vt:lpstr>PowerPoint-Präsentation</vt:lpstr>
      <vt:lpstr>Studienbewerbung und -zulassung </vt:lpstr>
      <vt:lpstr>Studium: Zulassungsquoten bei zulassungsbeschränkten Studiengängen</vt:lpstr>
      <vt:lpstr>Studienzulassung</vt:lpstr>
      <vt:lpstr>PowerPoint-Präsentation</vt:lpstr>
      <vt:lpstr>PowerPoint-Präsentation</vt:lpstr>
      <vt:lpstr>PowerPoint-Präsentation</vt:lpstr>
      <vt:lpstr>PowerPoint-Präsentation</vt:lpstr>
      <vt:lpstr>PowerPoint-Präsentation</vt:lpstr>
      <vt:lpstr>Wege nachdem Abitur: Zusammenfassung</vt:lpstr>
      <vt:lpstr>Was bedeuten diese Informationen für Sie?</vt:lpstr>
      <vt:lpstr>PowerPoint-Präsentation</vt:lpstr>
      <vt:lpstr>PowerPoint-Präsentation</vt:lpstr>
      <vt:lpstr>Die Entscheidungshilfe: CheckU</vt:lpstr>
      <vt:lpstr>PowerPoint-Präsentation</vt:lpstr>
      <vt:lpstr>PowerPoint-Präsentation</vt:lpstr>
      <vt:lpstr>Angebote der Berufsberatung</vt:lpstr>
      <vt:lpstr>So erreichen Sie mich – Frau Ploß</vt:lpstr>
      <vt:lpstr>Sprechtage 26. + 28 April + 5.Mai: Terminbuchung über moodle</vt:lpstr>
      <vt:lpstr>PowerPoint-Präsentation</vt:lpstr>
    </vt:vector>
  </TitlesOfParts>
  <Company>Bundesagentur für Arbeit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Wittkopf Anja</dc:creator>
  <cp:lastModifiedBy>Hahne, Mechthild</cp:lastModifiedBy>
  <cp:revision>163</cp:revision>
  <cp:lastPrinted>2021-12-02T08:14:14Z</cp:lastPrinted>
  <dcterms:created xsi:type="dcterms:W3CDTF">2021-05-18T12:55:26Z</dcterms:created>
  <dcterms:modified xsi:type="dcterms:W3CDTF">2025-09-26T11:01:11Z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0x0101001CF96C0210194FB2B5E0D8BCB7BAF92300368059CA7DD5F24EA34F5BC30491613E</vt:lpwstr>
  </property>
  <property fmtid="{D5CDD505-2E9C-101B-9397-08002B2CF9AE}" pid="3" name="_dlc_policyId">
    <vt:lpwstr>0x0101001CF96C0210194FB2B5E0D8BCB7BAF923|793854149</vt:lpwstr>
  </property>
  <property fmtid="{D5CDD505-2E9C-101B-9397-08002B2CF9AE}" pid="4" name="ItemRetentionFormula">
    <vt:lpwstr>&lt;formula id="Erste Wiedervorlage Ereignis" /&gt;</vt:lpwstr>
  </property>
  <property fmtid="{D5CDD505-2E9C-101B-9397-08002B2CF9AE}" pid="5" name="Schlagwort">
    <vt:lpwstr>5700;#Master|c563375f-e10e-46fe-b13c-791852c7db25</vt:lpwstr>
  </property>
  <property fmtid="{D5CDD505-2E9C-101B-9397-08002B2CF9AE}" pid="6" name="FederfuehrendesAktenzeichen">
    <vt:lpwstr>281;#1306-Marketing-Allgemeines|0e13ae99-b010-49d9-a4ae-7bfe4a15dd6b</vt:lpwstr>
  </property>
  <property fmtid="{D5CDD505-2E9C-101B-9397-08002B2CF9AE}" pid="7" name="BARollen">
    <vt:lpwstr/>
  </property>
  <property fmtid="{D5CDD505-2E9C-101B-9397-08002B2CF9AE}" pid="8" name="IntranetRollen">
    <vt:lpwstr/>
  </property>
  <property fmtid="{D5CDD505-2E9C-101B-9397-08002B2CF9AE}" pid="9" name="Fachverfahren">
    <vt:lpwstr/>
  </property>
  <property fmtid="{D5CDD505-2E9C-101B-9397-08002B2CF9AE}" pid="10" name="RaeumlicherGeltungsbereich">
    <vt:lpwstr>3252;#zentral|b40d445c-72b9-4f7a-ad06-ed34ad857622</vt:lpwstr>
  </property>
  <property fmtid="{D5CDD505-2E9C-101B-9397-08002B2CF9AE}" pid="11" name="MitfuehrendeAktenzeichen">
    <vt:lpwstr/>
  </property>
  <property fmtid="{D5CDD505-2E9C-101B-9397-08002B2CF9AE}" pid="12" name="IntranetRollenTaxHTField0">
    <vt:lpwstr/>
  </property>
</Properties>
</file>